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2"/>
  </p:notesMasterIdLst>
  <p:sldIdLst>
    <p:sldId id="256" r:id="rId2"/>
    <p:sldId id="576" r:id="rId3"/>
    <p:sldId id="575" r:id="rId4"/>
    <p:sldId id="574" r:id="rId5"/>
    <p:sldId id="478" r:id="rId6"/>
    <p:sldId id="572" r:id="rId7"/>
    <p:sldId id="568" r:id="rId8"/>
    <p:sldId id="479" r:id="rId9"/>
    <p:sldId id="482" r:id="rId10"/>
    <p:sldId id="487" r:id="rId11"/>
    <p:sldId id="489" r:id="rId12"/>
    <p:sldId id="554" r:id="rId13"/>
    <p:sldId id="558" r:id="rId14"/>
    <p:sldId id="555" r:id="rId15"/>
    <p:sldId id="502" r:id="rId16"/>
    <p:sldId id="531" r:id="rId17"/>
    <p:sldId id="569" r:id="rId18"/>
    <p:sldId id="511" r:id="rId19"/>
    <p:sldId id="501" r:id="rId20"/>
    <p:sldId id="577" r:id="rId21"/>
    <p:sldId id="541" r:id="rId22"/>
    <p:sldId id="540" r:id="rId23"/>
    <p:sldId id="537" r:id="rId24"/>
    <p:sldId id="536" r:id="rId25"/>
    <p:sldId id="544" r:id="rId26"/>
    <p:sldId id="545" r:id="rId27"/>
    <p:sldId id="549" r:id="rId28"/>
    <p:sldId id="551" r:id="rId29"/>
    <p:sldId id="565" r:id="rId30"/>
    <p:sldId id="566" r:id="rId31"/>
    <p:sldId id="535" r:id="rId32"/>
    <p:sldId id="553" r:id="rId33"/>
    <p:sldId id="570" r:id="rId34"/>
    <p:sldId id="571" r:id="rId35"/>
    <p:sldId id="454" r:id="rId36"/>
    <p:sldId id="578" r:id="rId37"/>
    <p:sldId id="268" r:id="rId38"/>
    <p:sldId id="573" r:id="rId39"/>
    <p:sldId id="567" r:id="rId40"/>
    <p:sldId id="557" r:id="rId41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535353"/>
        </a:solidFill>
        <a:effectLst/>
        <a:uFillTx/>
        <a:latin typeface="+mn-lt"/>
        <a:ea typeface="+mn-ea"/>
        <a:cs typeface="+mn-cs"/>
        <a:sym typeface="Gill Sans Light"/>
      </a:defRPr>
    </a:lvl1pPr>
    <a:lvl2pPr marL="0" marR="0" indent="228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535353"/>
        </a:solidFill>
        <a:effectLst/>
        <a:uFillTx/>
        <a:latin typeface="+mn-lt"/>
        <a:ea typeface="+mn-ea"/>
        <a:cs typeface="+mn-cs"/>
        <a:sym typeface="Gill Sans Light"/>
      </a:defRPr>
    </a:lvl2pPr>
    <a:lvl3pPr marL="0" marR="0" indent="457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535353"/>
        </a:solidFill>
        <a:effectLst/>
        <a:uFillTx/>
        <a:latin typeface="+mn-lt"/>
        <a:ea typeface="+mn-ea"/>
        <a:cs typeface="+mn-cs"/>
        <a:sym typeface="Gill Sans Light"/>
      </a:defRPr>
    </a:lvl3pPr>
    <a:lvl4pPr marL="0" marR="0" indent="685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535353"/>
        </a:solidFill>
        <a:effectLst/>
        <a:uFillTx/>
        <a:latin typeface="+mn-lt"/>
        <a:ea typeface="+mn-ea"/>
        <a:cs typeface="+mn-cs"/>
        <a:sym typeface="Gill Sans Light"/>
      </a:defRPr>
    </a:lvl4pPr>
    <a:lvl5pPr marL="0" marR="0" indent="9144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535353"/>
        </a:solidFill>
        <a:effectLst/>
        <a:uFillTx/>
        <a:latin typeface="+mn-lt"/>
        <a:ea typeface="+mn-ea"/>
        <a:cs typeface="+mn-cs"/>
        <a:sym typeface="Gill Sans Light"/>
      </a:defRPr>
    </a:lvl5pPr>
    <a:lvl6pPr marL="0" marR="0" indent="11430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535353"/>
        </a:solidFill>
        <a:effectLst/>
        <a:uFillTx/>
        <a:latin typeface="+mn-lt"/>
        <a:ea typeface="+mn-ea"/>
        <a:cs typeface="+mn-cs"/>
        <a:sym typeface="Gill Sans Light"/>
      </a:defRPr>
    </a:lvl6pPr>
    <a:lvl7pPr marL="0" marR="0" indent="1371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535353"/>
        </a:solidFill>
        <a:effectLst/>
        <a:uFillTx/>
        <a:latin typeface="+mn-lt"/>
        <a:ea typeface="+mn-ea"/>
        <a:cs typeface="+mn-cs"/>
        <a:sym typeface="Gill Sans Light"/>
      </a:defRPr>
    </a:lvl7pPr>
    <a:lvl8pPr marL="0" marR="0" indent="1600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535353"/>
        </a:solidFill>
        <a:effectLst/>
        <a:uFillTx/>
        <a:latin typeface="+mn-lt"/>
        <a:ea typeface="+mn-ea"/>
        <a:cs typeface="+mn-cs"/>
        <a:sym typeface="Gill Sans Light"/>
      </a:defRPr>
    </a:lvl8pPr>
    <a:lvl9pPr marL="0" marR="0" indent="1828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535353"/>
        </a:solidFill>
        <a:effectLst/>
        <a:uFillTx/>
        <a:latin typeface="+mn-lt"/>
        <a:ea typeface="+mn-ea"/>
        <a:cs typeface="+mn-cs"/>
        <a:sym typeface="Gill Sans Light"/>
      </a:defRPr>
    </a:lvl9pPr>
  </p:defaultTextStyle>
  <p:extLst>
    <p:ext uri="{EFAFB233-063F-42B5-8137-9DF3F51BA10A}">
      <p15:sldGuideLst xmlns:p15="http://schemas.microsoft.com/office/powerpoint/2012/main">
        <p15:guide id="1" orient="horz" pos="3072">
          <p15:clr>
            <a:srgbClr val="A4A3A4"/>
          </p15:clr>
        </p15:guide>
        <p15:guide id="2" pos="4096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inor">
          <a:srgbClr val="5A5F5E"/>
        </a:fontRef>
        <a:srgbClr val="5A5F5E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000000">
              <a:alpha val="5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AB1802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808785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5A5F5E"/>
        </a:fontRef>
        <a:srgbClr val="5A5F5E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000000">
              <a:alpha val="5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808785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AB1802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AB1802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5A5F5E"/>
        </a:fontRef>
        <a:srgbClr val="5A5F5E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000000">
              <a:alpha val="5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>
              <a:satOff val="1848"/>
              <a:lumOff val="-15262"/>
            </a:schemeClr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chemeClr val="accent6">
                  <a:satOff val="1848"/>
                  <a:lumOff val="-15262"/>
                </a:scheme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chemeClr val="accent6">
                  <a:satOff val="1848"/>
                  <a:lumOff val="-15262"/>
                </a:scheme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5A5F5E"/>
        </a:fontRef>
        <a:srgbClr val="5A5F5E"/>
      </a:tcTxStyle>
      <a:tcStyle>
        <a:tcBdr>
          <a:left>
            <a:ln w="0" cap="flat">
              <a:noFill/>
              <a:miter lim="400000"/>
            </a:ln>
          </a:left>
          <a:right>
            <a:ln w="0" cap="flat">
              <a:noFill/>
              <a:miter lim="400000"/>
            </a:ln>
          </a:right>
          <a:top>
            <a:ln w="0" cap="flat">
              <a:noFill/>
              <a:miter lim="400000"/>
            </a:ln>
          </a:top>
          <a:bottom>
            <a:ln w="0" cap="flat">
              <a:noFill/>
              <a:miter lim="400000"/>
            </a:ln>
          </a:bottom>
          <a:insideH>
            <a:ln w="0" cap="flat">
              <a:noFill/>
              <a:miter lim="400000"/>
            </a:ln>
          </a:insideH>
          <a:insideV>
            <a:ln w="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000000">
              <a:alpha val="5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808785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5E6E5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5A5F5E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5A5F5E"/>
        </a:fontRef>
        <a:srgbClr val="5A5F5E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BEBEB"/>
          </a:solidFill>
        </a:fill>
      </a:tcStyle>
    </a:band2H>
    <a:firstCol>
      <a:tcTxStyle b="off" i="off">
        <a:fontRef idx="minor">
          <a:srgbClr val="5A5F5E"/>
        </a:fontRef>
        <a:srgbClr val="5A5F5E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E5E6E5"/>
          </a:solidFill>
        </a:fill>
      </a:tcStyle>
    </a:firstCol>
    <a:lastRow>
      <a:tcTxStyle b="off" i="off">
        <a:fontRef idx="minor">
          <a:srgbClr val="5A5F5E"/>
        </a:fontRef>
        <a:srgbClr val="5A5F5E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CCCCCC"/>
          </a:solidFill>
        </a:fill>
      </a:tcStyle>
    </a:lastRow>
    <a:firstRow>
      <a:tcTxStyle b="off" i="off">
        <a:fontRef idx="minor">
          <a:srgbClr val="5A5F5E"/>
        </a:fontRef>
        <a:srgbClr val="5A5F5E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CCCCCC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C8C8C8"/>
              </a:solidFill>
              <a:prstDash val="solid"/>
              <a:miter lim="400000"/>
            </a:ln>
          </a:left>
          <a:right>
            <a:ln w="12700" cap="flat">
              <a:solidFill>
                <a:srgbClr val="C8C8C8"/>
              </a:solidFill>
              <a:prstDash val="solid"/>
              <a:miter lim="400000"/>
            </a:ln>
          </a:right>
          <a:top>
            <a:ln w="12700" cap="flat">
              <a:solidFill>
                <a:srgbClr val="5A5F5E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A5F5E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A5F5E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C8C8C8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000000">
              <a:alpha val="5000"/>
            </a:srgbClr>
          </a:solidFill>
        </a:fill>
      </a:tcStyle>
    </a:band2H>
    <a:firstCo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5A5F5E"/>
              </a:solidFill>
              <a:prstDash val="solid"/>
              <a:miter lim="400000"/>
            </a:ln>
          </a:right>
          <a:top>
            <a:ln w="12700" cap="flat">
              <a:solidFill>
                <a:srgbClr val="C8C8C8"/>
              </a:solidFill>
              <a:prstDash val="solid"/>
              <a:miter lim="400000"/>
            </a:ln>
          </a:top>
          <a:bottom>
            <a:ln w="12700" cap="flat">
              <a:solidFill>
                <a:srgbClr val="C8C8C8"/>
              </a:solidFill>
              <a:prstDash val="solid"/>
              <a:miter lim="400000"/>
            </a:ln>
          </a:bottom>
          <a:insideH>
            <a:ln w="12700" cap="flat">
              <a:solidFill>
                <a:srgbClr val="C8C8C8"/>
              </a:solidFill>
              <a:prstDash val="solid"/>
              <a:miter lim="400000"/>
            </a:ln>
          </a:insideH>
          <a:insideV>
            <a:ln w="12700" cap="flat">
              <a:solidFill>
                <a:srgbClr val="C8C8C8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C8C8C8"/>
              </a:solidFill>
              <a:prstDash val="solid"/>
              <a:miter lim="400000"/>
            </a:ln>
          </a:left>
          <a:right>
            <a:ln w="12700" cap="flat">
              <a:solidFill>
                <a:srgbClr val="C8C8C8"/>
              </a:solidFill>
              <a:prstDash val="solid"/>
              <a:miter lim="400000"/>
            </a:ln>
          </a:right>
          <a:top>
            <a:ln w="12700" cap="flat">
              <a:solidFill>
                <a:srgbClr val="5A5F5E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C8C8C8"/>
              </a:solidFill>
              <a:prstDash val="solid"/>
              <a:miter lim="400000"/>
            </a:ln>
          </a:insideH>
          <a:insideV>
            <a:ln w="12700" cap="flat">
              <a:solidFill>
                <a:srgbClr val="C8C8C8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C8C8C8"/>
              </a:solidFill>
              <a:prstDash val="solid"/>
              <a:miter lim="400000"/>
            </a:ln>
          </a:left>
          <a:right>
            <a:ln w="12700" cap="flat">
              <a:solidFill>
                <a:srgbClr val="C8C8C8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5A5F5E"/>
              </a:solidFill>
              <a:prstDash val="solid"/>
              <a:miter lim="400000"/>
            </a:ln>
          </a:bottom>
          <a:insideH>
            <a:ln w="12700" cap="flat">
              <a:solidFill>
                <a:srgbClr val="C8C8C8"/>
              </a:solidFill>
              <a:prstDash val="solid"/>
              <a:miter lim="400000"/>
            </a:ln>
          </a:insideH>
          <a:insideV>
            <a:ln w="12700" cap="flat">
              <a:solidFill>
                <a:srgbClr val="C8C8C8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762"/>
  </p:normalViewPr>
  <p:slideViewPr>
    <p:cSldViewPr snapToGrid="0">
      <p:cViewPr varScale="1">
        <p:scale>
          <a:sx n="82" d="100"/>
          <a:sy n="82" d="100"/>
        </p:scale>
        <p:origin x="1936" y="176"/>
      </p:cViewPr>
      <p:guideLst>
        <p:guide orient="horz" pos="3072"/>
        <p:guide pos="4096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7" name="Shape 117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602247130"/>
      </p:ext>
    </p:extLst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56654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4AEAAD-C198-D7A6-3692-AB090CD426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8D8616D-355A-7258-440C-16B4FFDDE9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799EA49-D717-2ECD-3EF9-D4DE731C1F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75664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85718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1D2102-39D0-0D6A-050D-05A37D6373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CF8E26-AC0B-1CED-DD9F-C235C7C3D2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4C9725-54E0-C39F-54E4-337A67CFC7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38841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2020662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F8DE59-A4EB-22D2-549B-FA3B647055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DA6353-CEC1-0A6A-26E0-CD54ADC864B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BB2E74C-8A3A-7101-674D-4669460C3F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5359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5997986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7">
            <a:extLst>
              <a:ext uri="{FF2B5EF4-FFF2-40B4-BE49-F238E27FC236}">
                <a16:creationId xmlns:a16="http://schemas.microsoft.com/office/drawing/2014/main" id="{3639A15D-7F2F-0B4A-B238-72AEBED0A28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2813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 defTabSz="912813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 defTabSz="912813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 defTabSz="912813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 defTabSz="912813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3A9C4BBF-636E-694F-BEAD-7E5DA58FBA4A}" type="slidenum">
              <a:rPr lang="en-US" altLang="en-US" sz="1200">
                <a:latin typeface="Times New Roman" panose="02020603050405020304" pitchFamily="18" charset="0"/>
              </a:rPr>
              <a:pPr/>
              <a:t>8</a:t>
            </a:fld>
            <a:endParaRPr lang="en-US" altLang="en-US" sz="1200">
              <a:latin typeface="Times New Roman" panose="02020603050405020304" pitchFamily="18" charset="0"/>
            </a:endParaRPr>
          </a:p>
        </p:txBody>
      </p:sp>
      <p:sp>
        <p:nvSpPr>
          <p:cNvPr id="19458" name="Rectangle 2">
            <a:extLst>
              <a:ext uri="{FF2B5EF4-FFF2-40B4-BE49-F238E27FC236}">
                <a16:creationId xmlns:a16="http://schemas.microsoft.com/office/drawing/2014/main" id="{076B52C8-55E3-7041-ACF6-38D17FEAACB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A9C56C1E-7737-0044-B9E9-5801B2B730B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6356890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7">
            <a:extLst>
              <a:ext uri="{FF2B5EF4-FFF2-40B4-BE49-F238E27FC236}">
                <a16:creationId xmlns:a16="http://schemas.microsoft.com/office/drawing/2014/main" id="{79352BFF-DB13-CA40-990C-7D464443635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2813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 defTabSz="912813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 defTabSz="912813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 defTabSz="912813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 defTabSz="912813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57614813-84F0-854C-B787-FC34CD81D324}" type="slidenum">
              <a:rPr lang="en-US" altLang="en-US" sz="1200">
                <a:latin typeface="Times New Roman" panose="02020603050405020304" pitchFamily="18" charset="0"/>
              </a:rPr>
              <a:pPr/>
              <a:t>9</a:t>
            </a:fld>
            <a:endParaRPr lang="en-US" altLang="en-US" sz="1200">
              <a:latin typeface="Times New Roman" panose="02020603050405020304" pitchFamily="18" charset="0"/>
            </a:endParaRPr>
          </a:p>
        </p:txBody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8D79DF50-2F89-F24F-B22C-74DE24A0735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7D767CD9-DE5B-6447-91AF-CB29665B103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3391333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7">
            <a:extLst>
              <a:ext uri="{FF2B5EF4-FFF2-40B4-BE49-F238E27FC236}">
                <a16:creationId xmlns:a16="http://schemas.microsoft.com/office/drawing/2014/main" id="{93C5B4F5-841E-544A-A3ED-30328FFA5D0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2813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 defTabSz="912813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 defTabSz="912813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 defTabSz="912813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 defTabSz="912813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4103ACBF-B1E1-394E-BF5C-6609EECD66A9}" type="slidenum">
              <a:rPr lang="en-US" altLang="en-US" sz="1200">
                <a:latin typeface="Times New Roman" panose="02020603050405020304" pitchFamily="18" charset="0"/>
              </a:rPr>
              <a:pPr/>
              <a:t>10</a:t>
            </a:fld>
            <a:endParaRPr lang="en-US" altLang="en-US" sz="1200">
              <a:latin typeface="Times New Roman" panose="02020603050405020304" pitchFamily="18" charset="0"/>
            </a:endParaRPr>
          </a:p>
        </p:txBody>
      </p:sp>
      <p:sp>
        <p:nvSpPr>
          <p:cNvPr id="23554" name="Rectangle 2">
            <a:extLst>
              <a:ext uri="{FF2B5EF4-FFF2-40B4-BE49-F238E27FC236}">
                <a16:creationId xmlns:a16="http://schemas.microsoft.com/office/drawing/2014/main" id="{F57F2B04-1769-CD4D-9F8E-33CB0568AD2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56A4E5C8-2D68-B54E-9904-926A48E63CA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7192487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941085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681534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307318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74439433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34814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216277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7">
            <a:extLst>
              <a:ext uri="{FF2B5EF4-FFF2-40B4-BE49-F238E27FC236}">
                <a16:creationId xmlns:a16="http://schemas.microsoft.com/office/drawing/2014/main" id="{3639A15D-7F2F-0B4A-B238-72AEBED0A28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2813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 defTabSz="912813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 defTabSz="912813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 defTabSz="912813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 defTabSz="912813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3A9C4BBF-636E-694F-BEAD-7E5DA58FBA4A}" type="slidenum">
              <a:rPr lang="en-US" altLang="en-US" sz="1200">
                <a:latin typeface="Times New Roman" panose="02020603050405020304" pitchFamily="18" charset="0"/>
              </a:rPr>
              <a:pPr/>
              <a:t>17</a:t>
            </a:fld>
            <a:endParaRPr lang="en-US" altLang="en-US" sz="1200">
              <a:latin typeface="Times New Roman" panose="02020603050405020304" pitchFamily="18" charset="0"/>
            </a:endParaRPr>
          </a:p>
        </p:txBody>
      </p:sp>
      <p:sp>
        <p:nvSpPr>
          <p:cNvPr id="19458" name="Rectangle 2">
            <a:extLst>
              <a:ext uri="{FF2B5EF4-FFF2-40B4-BE49-F238E27FC236}">
                <a16:creationId xmlns:a16="http://schemas.microsoft.com/office/drawing/2014/main" id="{076B52C8-55E3-7041-ACF6-38D17FEAACB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A9C56C1E-7737-0044-B9E9-5801B2B730B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5089918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512773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01640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01736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56813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139618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74245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831306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405451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853519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26338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407127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930010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52397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9350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892025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EF9DCD-E4AF-182A-6517-4EA1D745B5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C124CA7-A537-DEC8-55A5-EA21B91702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723FE7-ABA8-DEF2-C793-E28E9D7225A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46072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D78B7D-C403-470D-3A3A-D0119CBD21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81B373D-0B82-FF9A-F546-0E2257C5C6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1CFC229-1C11-90DA-AC84-8A4B085B00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655730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565307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41444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hape 11"/>
          <p:cNvSpPr>
            <a:spLocks noGrp="1"/>
          </p:cNvSpPr>
          <p:nvPr>
            <p:ph type="title"/>
          </p:nvPr>
        </p:nvSpPr>
        <p:spPr>
          <a:xfrm>
            <a:off x="355600" y="2044700"/>
            <a:ext cx="12293600" cy="3238500"/>
          </a:xfrm>
          <a:prstGeom prst="rect">
            <a:avLst/>
          </a:prstGeom>
        </p:spPr>
        <p:txBody>
          <a:bodyPr anchor="b"/>
          <a:lstStyle/>
          <a:p>
            <a:r>
              <a:t>Title Text</a:t>
            </a:r>
          </a:p>
        </p:txBody>
      </p:sp>
      <p:sp>
        <p:nvSpPr>
          <p:cNvPr id="12" name="Shape 12"/>
          <p:cNvSpPr>
            <a:spLocks noGrp="1"/>
          </p:cNvSpPr>
          <p:nvPr>
            <p:ph type="body" sz="quarter" idx="1"/>
          </p:nvPr>
        </p:nvSpPr>
        <p:spPr>
          <a:xfrm>
            <a:off x="355600" y="5270500"/>
            <a:ext cx="12293600" cy="12954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</a:lvl1pPr>
            <a:lvl2pPr marL="0" indent="228600" algn="ctr">
              <a:spcBef>
                <a:spcPts val="0"/>
              </a:spcBef>
              <a:buSzTx/>
              <a:buNone/>
            </a:lvl2pPr>
            <a:lvl3pPr marL="0" indent="457200" algn="ctr">
              <a:spcBef>
                <a:spcPts val="0"/>
              </a:spcBef>
              <a:buSzTx/>
              <a:buNone/>
            </a:lvl3pPr>
            <a:lvl4pPr marL="0" indent="685800" algn="ctr">
              <a:spcBef>
                <a:spcPts val="0"/>
              </a:spcBef>
              <a:buSzTx/>
              <a:buNone/>
            </a:lvl4pPr>
            <a:lvl5pPr marL="0" indent="914400" algn="ctr">
              <a:spcBef>
                <a:spcPts val="0"/>
              </a:spcBef>
              <a:buSzTx/>
              <a:buNone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hape 13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Shape 48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9" name="Shape 49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hape 110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0240" y="9040143"/>
            <a:ext cx="3034453" cy="519289"/>
          </a:xfrm>
          <a:prstGeom prst="rect">
            <a:avLst/>
          </a:prstGeom>
        </p:spPr>
        <p:txBody>
          <a:bodyPr lIns="130046" tIns="65023" rIns="130046" bIns="65023"/>
          <a:lstStyle/>
          <a:p>
            <a:fld id="{EBCB2665-D9DC-B24A-B96E-D3142C67A027}" type="datetime1">
              <a:rPr lang="en-US" smtClean="0"/>
              <a:pPr/>
              <a:t>3/26/25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443307" y="9040143"/>
            <a:ext cx="4118187" cy="519289"/>
          </a:xfrm>
          <a:prstGeom prst="rect">
            <a:avLst/>
          </a:prstGeom>
        </p:spPr>
        <p:txBody>
          <a:bodyPr lIns="130046" tIns="65023" rIns="130046" bIns="65023"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303689" y="9271000"/>
            <a:ext cx="384721" cy="379591"/>
          </a:xfrm>
        </p:spPr>
        <p:txBody>
          <a:bodyPr/>
          <a:lstStyle/>
          <a:p>
            <a:fld id="{7435D93E-2039-6144-AEFF-EE4C49613C0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68708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6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/>
          </p:cNvSpPr>
          <p:nvPr>
            <p:ph type="title"/>
          </p:nvPr>
        </p:nvSpPr>
        <p:spPr>
          <a:xfrm>
            <a:off x="355600" y="254000"/>
            <a:ext cx="12293600" cy="24384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Shape 3"/>
          <p:cNvSpPr>
            <a:spLocks noGrp="1"/>
          </p:cNvSpPr>
          <p:nvPr>
            <p:ph type="sldNum" sz="quarter" idx="2"/>
          </p:nvPr>
        </p:nvSpPr>
        <p:spPr>
          <a:xfrm>
            <a:off x="6324599" y="9271000"/>
            <a:ext cx="342901" cy="3556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>
              <a:defRPr sz="1800"/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  <p:sp>
        <p:nvSpPr>
          <p:cNvPr id="4" name="Shape 4"/>
          <p:cNvSpPr>
            <a:spLocks noGrp="1"/>
          </p:cNvSpPr>
          <p:nvPr>
            <p:ph type="body" idx="1"/>
          </p:nvPr>
        </p:nvSpPr>
        <p:spPr>
          <a:xfrm>
            <a:off x="355600" y="2730500"/>
            <a:ext cx="12293600" cy="62992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3" r:id="rId2"/>
    <p:sldLayoutId id="2147483660" r:id="rId3"/>
    <p:sldLayoutId id="2147484016" r:id="rId4"/>
  </p:sldLayoutIdLst>
  <p:transition spd="med"/>
  <p:txStyles>
    <p:title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7200" b="0" i="0" u="none" strike="noStrike" cap="all" spc="0" baseline="0">
          <a:ln>
            <a:noFill/>
          </a:ln>
          <a:solidFill>
            <a:srgbClr val="535353"/>
          </a:solidFill>
          <a:uFillTx/>
          <a:latin typeface="+mn-lt"/>
          <a:ea typeface="+mn-ea"/>
          <a:cs typeface="+mn-cs"/>
          <a:sym typeface="Gill Sans Light"/>
        </a:defRPr>
      </a:lvl1pPr>
      <a:lvl2pPr marL="0" marR="0" indent="228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7200" b="0" i="0" u="none" strike="noStrike" cap="all" spc="0" baseline="0">
          <a:ln>
            <a:noFill/>
          </a:ln>
          <a:solidFill>
            <a:srgbClr val="535353"/>
          </a:solidFill>
          <a:uFillTx/>
          <a:latin typeface="+mn-lt"/>
          <a:ea typeface="+mn-ea"/>
          <a:cs typeface="+mn-cs"/>
          <a:sym typeface="Gill Sans Light"/>
        </a:defRPr>
      </a:lvl2pPr>
      <a:lvl3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7200" b="0" i="0" u="none" strike="noStrike" cap="all" spc="0" baseline="0">
          <a:ln>
            <a:noFill/>
          </a:ln>
          <a:solidFill>
            <a:srgbClr val="535353"/>
          </a:solidFill>
          <a:uFillTx/>
          <a:latin typeface="+mn-lt"/>
          <a:ea typeface="+mn-ea"/>
          <a:cs typeface="+mn-cs"/>
          <a:sym typeface="Gill Sans Light"/>
        </a:defRPr>
      </a:lvl3pPr>
      <a:lvl4pPr marL="0" marR="0" indent="685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7200" b="0" i="0" u="none" strike="noStrike" cap="all" spc="0" baseline="0">
          <a:ln>
            <a:noFill/>
          </a:ln>
          <a:solidFill>
            <a:srgbClr val="535353"/>
          </a:solidFill>
          <a:uFillTx/>
          <a:latin typeface="+mn-lt"/>
          <a:ea typeface="+mn-ea"/>
          <a:cs typeface="+mn-cs"/>
          <a:sym typeface="Gill Sans Light"/>
        </a:defRPr>
      </a:lvl4pPr>
      <a:lvl5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7200" b="0" i="0" u="none" strike="noStrike" cap="all" spc="0" baseline="0">
          <a:ln>
            <a:noFill/>
          </a:ln>
          <a:solidFill>
            <a:srgbClr val="535353"/>
          </a:solidFill>
          <a:uFillTx/>
          <a:latin typeface="+mn-lt"/>
          <a:ea typeface="+mn-ea"/>
          <a:cs typeface="+mn-cs"/>
          <a:sym typeface="Gill Sans Light"/>
        </a:defRPr>
      </a:lvl5pPr>
      <a:lvl6pPr marL="0" marR="0" indent="1143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7200" b="0" i="0" u="none" strike="noStrike" cap="all" spc="0" baseline="0">
          <a:ln>
            <a:noFill/>
          </a:ln>
          <a:solidFill>
            <a:srgbClr val="535353"/>
          </a:solidFill>
          <a:uFillTx/>
          <a:latin typeface="+mn-lt"/>
          <a:ea typeface="+mn-ea"/>
          <a:cs typeface="+mn-cs"/>
          <a:sym typeface="Gill Sans Light"/>
        </a:defRPr>
      </a:lvl6pPr>
      <a:lvl7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7200" b="0" i="0" u="none" strike="noStrike" cap="all" spc="0" baseline="0">
          <a:ln>
            <a:noFill/>
          </a:ln>
          <a:solidFill>
            <a:srgbClr val="535353"/>
          </a:solidFill>
          <a:uFillTx/>
          <a:latin typeface="+mn-lt"/>
          <a:ea typeface="+mn-ea"/>
          <a:cs typeface="+mn-cs"/>
          <a:sym typeface="Gill Sans Light"/>
        </a:defRPr>
      </a:lvl7pPr>
      <a:lvl8pPr marL="0" marR="0" indent="1600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7200" b="0" i="0" u="none" strike="noStrike" cap="all" spc="0" baseline="0">
          <a:ln>
            <a:noFill/>
          </a:ln>
          <a:solidFill>
            <a:srgbClr val="535353"/>
          </a:solidFill>
          <a:uFillTx/>
          <a:latin typeface="+mn-lt"/>
          <a:ea typeface="+mn-ea"/>
          <a:cs typeface="+mn-cs"/>
          <a:sym typeface="Gill Sans Light"/>
        </a:defRPr>
      </a:lvl8pPr>
      <a:lvl9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7200" b="0" i="0" u="none" strike="noStrike" cap="all" spc="0" baseline="0">
          <a:ln>
            <a:noFill/>
          </a:ln>
          <a:solidFill>
            <a:srgbClr val="535353"/>
          </a:solidFill>
          <a:uFillTx/>
          <a:latin typeface="+mn-lt"/>
          <a:ea typeface="+mn-ea"/>
          <a:cs typeface="+mn-cs"/>
          <a:sym typeface="Gill Sans Light"/>
        </a:defRPr>
      </a:lvl9pPr>
    </p:titleStyle>
    <p:bodyStyle>
      <a:lvl1pPr marL="431800" marR="0" indent="-431800" algn="l" defTabSz="584200" rtl="0" latinLnBrk="0">
        <a:lnSpc>
          <a:spcPct val="100000"/>
        </a:lnSpc>
        <a:spcBef>
          <a:spcPts val="3800"/>
        </a:spcBef>
        <a:spcAft>
          <a:spcPts val="0"/>
        </a:spcAft>
        <a:buClrTx/>
        <a:buSzPct val="82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535353"/>
          </a:solidFill>
          <a:uFillTx/>
          <a:latin typeface="+mn-lt"/>
          <a:ea typeface="+mn-ea"/>
          <a:cs typeface="+mn-cs"/>
          <a:sym typeface="Gill Sans Light"/>
        </a:defRPr>
      </a:lvl1pPr>
      <a:lvl2pPr marL="863600" marR="0" indent="-431800" algn="l" defTabSz="584200" rtl="0" latinLnBrk="0">
        <a:lnSpc>
          <a:spcPct val="100000"/>
        </a:lnSpc>
        <a:spcBef>
          <a:spcPts val="3800"/>
        </a:spcBef>
        <a:spcAft>
          <a:spcPts val="0"/>
        </a:spcAft>
        <a:buClrTx/>
        <a:buSzPct val="82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535353"/>
          </a:solidFill>
          <a:uFillTx/>
          <a:latin typeface="+mn-lt"/>
          <a:ea typeface="+mn-ea"/>
          <a:cs typeface="+mn-cs"/>
          <a:sym typeface="Gill Sans Light"/>
        </a:defRPr>
      </a:lvl2pPr>
      <a:lvl3pPr marL="1295400" marR="0" indent="-431800" algn="l" defTabSz="584200" rtl="0" latinLnBrk="0">
        <a:lnSpc>
          <a:spcPct val="100000"/>
        </a:lnSpc>
        <a:spcBef>
          <a:spcPts val="3800"/>
        </a:spcBef>
        <a:spcAft>
          <a:spcPts val="0"/>
        </a:spcAft>
        <a:buClrTx/>
        <a:buSzPct val="82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535353"/>
          </a:solidFill>
          <a:uFillTx/>
          <a:latin typeface="+mn-lt"/>
          <a:ea typeface="+mn-ea"/>
          <a:cs typeface="+mn-cs"/>
          <a:sym typeface="Gill Sans Light"/>
        </a:defRPr>
      </a:lvl3pPr>
      <a:lvl4pPr marL="1727200" marR="0" indent="-431800" algn="l" defTabSz="584200" rtl="0" latinLnBrk="0">
        <a:lnSpc>
          <a:spcPct val="100000"/>
        </a:lnSpc>
        <a:spcBef>
          <a:spcPts val="3800"/>
        </a:spcBef>
        <a:spcAft>
          <a:spcPts val="0"/>
        </a:spcAft>
        <a:buClrTx/>
        <a:buSzPct val="82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535353"/>
          </a:solidFill>
          <a:uFillTx/>
          <a:latin typeface="+mn-lt"/>
          <a:ea typeface="+mn-ea"/>
          <a:cs typeface="+mn-cs"/>
          <a:sym typeface="Gill Sans Light"/>
        </a:defRPr>
      </a:lvl4pPr>
      <a:lvl5pPr marL="2159000" marR="0" indent="-431800" algn="l" defTabSz="584200" rtl="0" latinLnBrk="0">
        <a:lnSpc>
          <a:spcPct val="100000"/>
        </a:lnSpc>
        <a:spcBef>
          <a:spcPts val="3800"/>
        </a:spcBef>
        <a:spcAft>
          <a:spcPts val="0"/>
        </a:spcAft>
        <a:buClrTx/>
        <a:buSzPct val="82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535353"/>
          </a:solidFill>
          <a:uFillTx/>
          <a:latin typeface="+mn-lt"/>
          <a:ea typeface="+mn-ea"/>
          <a:cs typeface="+mn-cs"/>
          <a:sym typeface="Gill Sans Light"/>
        </a:defRPr>
      </a:lvl5pPr>
      <a:lvl6pPr marL="2590800" marR="0" indent="-431800" algn="l" defTabSz="584200" rtl="0" latinLnBrk="0">
        <a:lnSpc>
          <a:spcPct val="100000"/>
        </a:lnSpc>
        <a:spcBef>
          <a:spcPts val="3800"/>
        </a:spcBef>
        <a:spcAft>
          <a:spcPts val="0"/>
        </a:spcAft>
        <a:buClrTx/>
        <a:buSzPct val="82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535353"/>
          </a:solidFill>
          <a:uFillTx/>
          <a:latin typeface="+mn-lt"/>
          <a:ea typeface="+mn-ea"/>
          <a:cs typeface="+mn-cs"/>
          <a:sym typeface="Gill Sans Light"/>
        </a:defRPr>
      </a:lvl6pPr>
      <a:lvl7pPr marL="3022600" marR="0" indent="-431800" algn="l" defTabSz="584200" rtl="0" latinLnBrk="0">
        <a:lnSpc>
          <a:spcPct val="100000"/>
        </a:lnSpc>
        <a:spcBef>
          <a:spcPts val="3800"/>
        </a:spcBef>
        <a:spcAft>
          <a:spcPts val="0"/>
        </a:spcAft>
        <a:buClrTx/>
        <a:buSzPct val="82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535353"/>
          </a:solidFill>
          <a:uFillTx/>
          <a:latin typeface="+mn-lt"/>
          <a:ea typeface="+mn-ea"/>
          <a:cs typeface="+mn-cs"/>
          <a:sym typeface="Gill Sans Light"/>
        </a:defRPr>
      </a:lvl7pPr>
      <a:lvl8pPr marL="3454400" marR="0" indent="-431800" algn="l" defTabSz="584200" rtl="0" latinLnBrk="0">
        <a:lnSpc>
          <a:spcPct val="100000"/>
        </a:lnSpc>
        <a:spcBef>
          <a:spcPts val="3800"/>
        </a:spcBef>
        <a:spcAft>
          <a:spcPts val="0"/>
        </a:spcAft>
        <a:buClrTx/>
        <a:buSzPct val="82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535353"/>
          </a:solidFill>
          <a:uFillTx/>
          <a:latin typeface="+mn-lt"/>
          <a:ea typeface="+mn-ea"/>
          <a:cs typeface="+mn-cs"/>
          <a:sym typeface="Gill Sans Light"/>
        </a:defRPr>
      </a:lvl8pPr>
      <a:lvl9pPr marL="3886200" marR="0" indent="-431800" algn="l" defTabSz="584200" rtl="0" latinLnBrk="0">
        <a:lnSpc>
          <a:spcPct val="100000"/>
        </a:lnSpc>
        <a:spcBef>
          <a:spcPts val="3800"/>
        </a:spcBef>
        <a:spcAft>
          <a:spcPts val="0"/>
        </a:spcAft>
        <a:buClrTx/>
        <a:buSzPct val="82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535353"/>
          </a:solidFill>
          <a:uFillTx/>
          <a:latin typeface="+mn-lt"/>
          <a:ea typeface="+mn-ea"/>
          <a:cs typeface="+mn-cs"/>
          <a:sym typeface="Gill Sans Light"/>
        </a:defRPr>
      </a:lvl9pPr>
    </p:bodyStyle>
    <p:other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Gill Sans Light"/>
        </a:defRPr>
      </a:lvl1pPr>
      <a:lvl2pPr marL="0" marR="0" indent="228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Gill Sans Light"/>
        </a:defRPr>
      </a:lvl2pPr>
      <a:lvl3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Gill Sans Light"/>
        </a:defRPr>
      </a:lvl3pPr>
      <a:lvl4pPr marL="0" marR="0" indent="685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Gill Sans Light"/>
        </a:defRPr>
      </a:lvl4pPr>
      <a:lvl5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Gill Sans Light"/>
        </a:defRPr>
      </a:lvl5pPr>
      <a:lvl6pPr marL="0" marR="0" indent="1143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Gill Sans Light"/>
        </a:defRPr>
      </a:lvl6pPr>
      <a:lvl7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Gill Sans Light"/>
        </a:defRPr>
      </a:lvl7pPr>
      <a:lvl8pPr marL="0" marR="0" indent="1600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Gill Sans Light"/>
        </a:defRPr>
      </a:lvl8pPr>
      <a:lvl9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Gill Sans Ligh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https://www.stottlerhenke.com/wp-content/uploads/2020/01/MH-60R-Common-Cockpit-.pn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4" Type="http://schemas.openxmlformats.org/officeDocument/2006/relationships/image" Target="https://www.stottlerhenke.com/wp-content/uploads/2020/01/MH-60R-Common-Cockpit-.pn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22.pn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8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emf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2.png"/><Relationship Id="rId4" Type="http://schemas.openxmlformats.org/officeDocument/2006/relationships/image" Target="../media/image31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39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ottlerhenke.com/OMIA" TargetMode="Externa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Shape 119"/>
          <p:cNvSpPr>
            <a:spLocks noGrp="1"/>
          </p:cNvSpPr>
          <p:nvPr>
            <p:ph type="ctrTitle"/>
          </p:nvPr>
        </p:nvSpPr>
        <p:spPr>
          <a:xfrm>
            <a:off x="340963" y="329390"/>
            <a:ext cx="12367647" cy="5302586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6600" dirty="0"/>
              <a:t>MH-60R Helicopter Desktop Crew Trainer: </a:t>
            </a:r>
            <a:br>
              <a:rPr lang="en-US" sz="6600" dirty="0"/>
            </a:br>
            <a:r>
              <a:rPr lang="en-US" sz="6600" dirty="0"/>
              <a:t>The Solution for At-Sea Proficiency &amp; Affordable Anywhere/Anytime Training</a:t>
            </a:r>
          </a:p>
        </p:txBody>
      </p:sp>
      <p:sp>
        <p:nvSpPr>
          <p:cNvPr id="120" name="Shape 120"/>
          <p:cNvSpPr>
            <a:spLocks noGrp="1"/>
          </p:cNvSpPr>
          <p:nvPr>
            <p:ph type="subTitle" sz="quarter" idx="1"/>
          </p:nvPr>
        </p:nvSpPr>
        <p:spPr>
          <a:xfrm>
            <a:off x="456054" y="5838616"/>
            <a:ext cx="12042219" cy="2809438"/>
          </a:xfrm>
          <a:prstGeom prst="rect">
            <a:avLst/>
          </a:prstGeom>
        </p:spPr>
        <p:txBody>
          <a:bodyPr lIns="50800" tIns="50800" rIns="50800" bIns="50800" anchor="t">
            <a:noAutofit/>
          </a:bodyPr>
          <a:lstStyle/>
          <a:p>
            <a:r>
              <a:rPr lang="en-US" sz="3600" dirty="0"/>
              <a:t>IT²EC 2025</a:t>
            </a:r>
          </a:p>
          <a:p>
            <a:r>
              <a:rPr lang="en-US" sz="3600" dirty="0">
                <a:ea typeface="+mn-lt"/>
                <a:cs typeface="+mn-lt"/>
              </a:rPr>
              <a:t>   International Training Technology Exhibition &amp; Conference</a:t>
            </a:r>
          </a:p>
          <a:p>
            <a:endParaRPr lang="en-US" sz="3600" dirty="0"/>
          </a:p>
          <a:p>
            <a:r>
              <a:rPr lang="en-US" sz="3600" dirty="0"/>
              <a:t>Rob Richards, PhD</a:t>
            </a:r>
          </a:p>
          <a:p>
            <a:r>
              <a:rPr lang="en-US" sz="3600" dirty="0"/>
              <a:t>Stottler Henke Associates, Inc.</a:t>
            </a:r>
          </a:p>
        </p:txBody>
      </p:sp>
      <p:sp>
        <p:nvSpPr>
          <p:cNvPr id="121" name="Shape 121"/>
          <p:cNvSpPr>
            <a:spLocks noGrp="1"/>
          </p:cNvSpPr>
          <p:nvPr>
            <p:ph type="sldNum" sz="quarter" idx="2"/>
          </p:nvPr>
        </p:nvSpPr>
        <p:spPr>
          <a:xfrm>
            <a:off x="6381749" y="9271000"/>
            <a:ext cx="228601" cy="3556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1</a:t>
            </a:fld>
            <a:endParaRPr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2A3FE3C-FAFF-F205-C63A-694D365711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60100" y="7708900"/>
            <a:ext cx="2044700" cy="2044700"/>
          </a:xfrm>
          <a:prstGeom prst="rect">
            <a:avLst/>
          </a:prstGeom>
        </p:spPr>
      </p:pic>
      <p:pic>
        <p:nvPicPr>
          <p:cNvPr id="3" name="Graphic 2">
            <a:extLst>
              <a:ext uri="{FF2B5EF4-FFF2-40B4-BE49-F238E27FC236}">
                <a16:creationId xmlns:a16="http://schemas.microsoft.com/office/drawing/2014/main" id="{C1D815F4-9847-F198-CDA9-CFEC190043A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811909" y="8731250"/>
            <a:ext cx="5380981" cy="88071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69DC549-C38C-0713-4983-E6AC05F7AC7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900" y="8241654"/>
            <a:ext cx="3340100" cy="812800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D8E900-38E0-C87A-A17B-F93C08518D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Shape 119">
            <a:extLst>
              <a:ext uri="{FF2B5EF4-FFF2-40B4-BE49-F238E27FC236}">
                <a16:creationId xmlns:a16="http://schemas.microsoft.com/office/drawing/2014/main" id="{5F88EBEB-E28C-C12D-55AF-BB4937B110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64146"/>
            <a:ext cx="13004800" cy="2044701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sz="4000" dirty="0"/>
              <a:t>MH-60R Helicopter Desktop Crew Trainer: </a:t>
            </a:r>
            <a:br>
              <a:rPr lang="en-US" sz="4000" dirty="0"/>
            </a:br>
            <a:r>
              <a:rPr lang="en-US" sz="4000" dirty="0"/>
              <a:t>The Solution for At-Sea Proficiency &amp; Affordable Anywhere/Anytime Training</a:t>
            </a:r>
          </a:p>
        </p:txBody>
      </p:sp>
      <p:sp>
        <p:nvSpPr>
          <p:cNvPr id="121" name="Shape 121">
            <a:extLst>
              <a:ext uri="{FF2B5EF4-FFF2-40B4-BE49-F238E27FC236}">
                <a16:creationId xmlns:a16="http://schemas.microsoft.com/office/drawing/2014/main" id="{55333852-1FED-3937-D629-E393C9BA47DB}"/>
              </a:ext>
            </a:extLst>
          </p:cNvPr>
          <p:cNvSpPr>
            <a:spLocks noGrp="1"/>
          </p:cNvSpPr>
          <p:nvPr>
            <p:ph type="sldNum" sz="quarter" idx="2"/>
          </p:nvPr>
        </p:nvSpPr>
        <p:spPr>
          <a:xfrm>
            <a:off x="6381749" y="9271000"/>
            <a:ext cx="228601" cy="355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2</a:t>
            </a:fld>
            <a:endParaRPr/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7BF4D13E-A618-AFBA-A342-00F954FC3B0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811909" y="8731250"/>
            <a:ext cx="5380981" cy="88071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58D81BA-E80A-51DF-E1A5-00CCB52AB78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960100" y="7708900"/>
            <a:ext cx="2044700" cy="20447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E57DA2B-1A9A-1DFF-767C-FA45DF1E41B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900" y="8241654"/>
            <a:ext cx="3340100" cy="812800"/>
          </a:xfrm>
          <a:prstGeom prst="rect">
            <a:avLst/>
          </a:prstGeom>
        </p:spPr>
      </p:pic>
      <p:pic>
        <p:nvPicPr>
          <p:cNvPr id="7" name="01_Teaser Video Overview MH-60R &amp; Training_C15C57BC-E0E9-4927-8C6B-4D4436A1E88D.mp4">
            <a:hlinkClick r:id="" action="ppaction://media"/>
            <a:extLst>
              <a:ext uri="{FF2B5EF4-FFF2-40B4-BE49-F238E27FC236}">
                <a16:creationId xmlns:a16="http://schemas.microsoft.com/office/drawing/2014/main" id="{C6C82327-45F7-4292-6431-D203CEA615E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241262" y="2108847"/>
            <a:ext cx="10509573" cy="5911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510507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23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1990607-1F8F-1F4B-BB88-A5ABE0026F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92676"/>
            <a:ext cx="13004800" cy="7902750"/>
          </a:xfrm>
          <a:prstGeom prst="rect">
            <a:avLst/>
          </a:prstGeom>
        </p:spPr>
      </p:pic>
      <p:sp>
        <p:nvSpPr>
          <p:cNvPr id="121" name="Shape 121"/>
          <p:cNvSpPr>
            <a:spLocks noGrp="1"/>
          </p:cNvSpPr>
          <p:nvPr>
            <p:ph type="sldNum" sz="quarter" idx="2"/>
          </p:nvPr>
        </p:nvSpPr>
        <p:spPr>
          <a:xfrm>
            <a:off x="6381749" y="9271000"/>
            <a:ext cx="228601" cy="355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3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26983647"/>
      </p:ext>
    </p:extLst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192ECB-F9D5-BDEA-6D94-4A38A437FA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Shape 121">
            <a:extLst>
              <a:ext uri="{FF2B5EF4-FFF2-40B4-BE49-F238E27FC236}">
                <a16:creationId xmlns:a16="http://schemas.microsoft.com/office/drawing/2014/main" id="{6BEDF21A-623C-A6DC-759A-4744060ABB1F}"/>
              </a:ext>
            </a:extLst>
          </p:cNvPr>
          <p:cNvSpPr>
            <a:spLocks noGrp="1"/>
          </p:cNvSpPr>
          <p:nvPr>
            <p:ph type="sldNum" sz="quarter" idx="2"/>
          </p:nvPr>
        </p:nvSpPr>
        <p:spPr>
          <a:xfrm>
            <a:off x="6381749" y="9271000"/>
            <a:ext cx="228601" cy="355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4</a:t>
            </a:fld>
            <a:endParaRPr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3642EE5-7C81-59BC-1E11-AB752F562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600" y="127000"/>
            <a:ext cx="12293600" cy="1345339"/>
          </a:xfrm>
        </p:spPr>
        <p:txBody>
          <a:bodyPr>
            <a:normAutofit/>
          </a:bodyPr>
          <a:lstStyle/>
          <a:p>
            <a:pPr hangingPunct="0"/>
            <a:r>
              <a:rPr lang="en-US" dirty="0">
                <a:latin typeface="Gill Sans Light" panose="020B0302020104020203" pitchFamily="34" charset="-79"/>
                <a:ea typeface="Gill Sans Light" panose="020B0302020104020203" pitchFamily="34" charset="-79"/>
                <a:cs typeface="Arial" panose="020B0604020202020204" pitchFamily="34" charset="0"/>
              </a:rPr>
              <a:t>Overview MH-60R Video</a:t>
            </a:r>
            <a:endParaRPr lang="en-US" dirty="0">
              <a:effectLst/>
            </a:endParaRPr>
          </a:p>
        </p:txBody>
      </p:sp>
      <p:pic>
        <p:nvPicPr>
          <p:cNvPr id="4" name="02_MH-60R video per Helicopter &amp; international customers.mp4">
            <a:hlinkClick r:id="" action="ppaction://media"/>
            <a:extLst>
              <a:ext uri="{FF2B5EF4-FFF2-40B4-BE49-F238E27FC236}">
                <a16:creationId xmlns:a16="http://schemas.microsoft.com/office/drawing/2014/main" id="{63C3BB0A-AB10-FA0F-1515-42C16AEE426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1637646"/>
            <a:ext cx="13004800" cy="731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114370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24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A0ABD7F-16A5-EE4A-A438-B4BAEA72F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hangingPunct="0"/>
            <a:r>
              <a:rPr lang="en-US" dirty="0">
                <a:latin typeface="Gill Sans Light" panose="020B0302020104020203" pitchFamily="34" charset="-79"/>
                <a:ea typeface="Gill Sans Light" panose="020B0302020104020203" pitchFamily="34" charset="-79"/>
                <a:cs typeface="Arial" panose="020B0604020202020204" pitchFamily="34" charset="0"/>
              </a:rPr>
              <a:t>MH-60R COMMON Cockpit</a:t>
            </a:r>
            <a:endParaRPr lang="en-US" dirty="0">
              <a:effectLst/>
            </a:endParaRP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7E5465F1-FF21-464D-B474-3B1453B7FA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51501" y="2692400"/>
            <a:ext cx="39184835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25" name="Picture 2" descr="The cockpit of an airplane&#10;&#10;Description automatically generated">
            <a:extLst>
              <a:ext uri="{FF2B5EF4-FFF2-40B4-BE49-F238E27FC236}">
                <a16:creationId xmlns:a16="http://schemas.microsoft.com/office/drawing/2014/main" id="{20BCC2FE-0FFF-1149-94DA-EB99E4371A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5969" y="2017986"/>
            <a:ext cx="10194278" cy="7677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59305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66EC85-A86A-761C-D1BD-4255DB1EAC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1D84E7F-4C39-1A16-64C9-5C17EED1B3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7829825" cy="9676761"/>
          </a:xfrm>
          <a:prstGeom prst="rect">
            <a:avLst/>
          </a:prstGeom>
        </p:spPr>
      </p:pic>
      <p:pic>
        <p:nvPicPr>
          <p:cNvPr id="4098" name="Picture 2" descr="312 Sea Hawk Helicopter Videos and HD Footage - Getty Images">
            <a:extLst>
              <a:ext uri="{FF2B5EF4-FFF2-40B4-BE49-F238E27FC236}">
                <a16:creationId xmlns:a16="http://schemas.microsoft.com/office/drawing/2014/main" id="{8D9E6A6C-4699-5096-2F29-B0BEBFE398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800" y="5181600"/>
            <a:ext cx="8128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2">
            <a:extLst>
              <a:ext uri="{FF2B5EF4-FFF2-40B4-BE49-F238E27FC236}">
                <a16:creationId xmlns:a16="http://schemas.microsoft.com/office/drawing/2014/main" id="{EFCDB950-EBA0-D159-8D68-D1EE5F5020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9824" y="76839"/>
            <a:ext cx="5174976" cy="5104761"/>
          </a:xfrm>
        </p:spPr>
        <p:txBody>
          <a:bodyPr>
            <a:normAutofit fontScale="90000"/>
          </a:bodyPr>
          <a:lstStyle/>
          <a:p>
            <a:pPr hangingPunct="0"/>
            <a:r>
              <a:rPr lang="en-US" dirty="0">
                <a:latin typeface="Gill Sans Light" panose="020B0302020104020203" pitchFamily="34" charset="-79"/>
                <a:ea typeface="Gill Sans Light" panose="020B0302020104020203" pitchFamily="34" charset="-79"/>
                <a:cs typeface="Arial" panose="020B0604020202020204" pitchFamily="34" charset="0"/>
              </a:rPr>
              <a:t>SENSOR Operator (SO) </a:t>
            </a:r>
            <a:r>
              <a:rPr lang="en-US" dirty="0" err="1">
                <a:latin typeface="Gill Sans Light" panose="020B0302020104020203" pitchFamily="34" charset="-79"/>
                <a:ea typeface="Gill Sans Light" panose="020B0302020104020203" pitchFamily="34" charset="-79"/>
                <a:cs typeface="Arial" panose="020B0604020202020204" pitchFamily="34" charset="0"/>
              </a:rPr>
              <a:t>StaTION</a:t>
            </a:r>
            <a:br>
              <a:rPr lang="en-US" dirty="0">
                <a:latin typeface="Gill Sans Light" panose="020B0302020104020203" pitchFamily="34" charset="-79"/>
                <a:ea typeface="Gill Sans Light" panose="020B0302020104020203" pitchFamily="34" charset="-79"/>
                <a:cs typeface="Arial" panose="020B0604020202020204" pitchFamily="34" charset="0"/>
              </a:rPr>
            </a:br>
            <a:endParaRPr lang="en-US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2702671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A0ABD7F-16A5-EE4A-A438-B4BAEA72F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hangingPunct="0"/>
            <a:r>
              <a:rPr lang="en-US" dirty="0">
                <a:latin typeface="Gill Sans Light" panose="020B0302020104020203" pitchFamily="34" charset="-79"/>
                <a:ea typeface="Gill Sans Light" panose="020B0302020104020203" pitchFamily="34" charset="-79"/>
                <a:cs typeface="Arial" panose="020B0604020202020204" pitchFamily="34" charset="0"/>
              </a:rPr>
              <a:t>MH-60R Video</a:t>
            </a:r>
            <a:endParaRPr lang="en-US" dirty="0">
              <a:effectLst/>
            </a:endParaRP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7E5465F1-FF21-464D-B474-3B1453B7FA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51501" y="2692400"/>
            <a:ext cx="39184835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9521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>
            <a:extLst>
              <a:ext uri="{FF2B5EF4-FFF2-40B4-BE49-F238E27FC236}">
                <a16:creationId xmlns:a16="http://schemas.microsoft.com/office/drawing/2014/main" id="{7EC0B2A5-90CE-D042-B940-5F022FE30E3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-2914" y="675088"/>
            <a:ext cx="12896427" cy="1983706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en-US">
                <a:ea typeface="ＭＳ Ｐゴシック"/>
              </a:rPr>
              <a:t>OMIA Emulates MH-60R Helicopters</a:t>
            </a:r>
          </a:p>
        </p:txBody>
      </p:sp>
      <p:sp>
        <p:nvSpPr>
          <p:cNvPr id="18437" name="Slide Number Placeholder 1">
            <a:extLst>
              <a:ext uri="{FF2B5EF4-FFF2-40B4-BE49-F238E27FC236}">
                <a16:creationId xmlns:a16="http://schemas.microsoft.com/office/drawing/2014/main" id="{8627FD41-42E4-7347-8988-85104808FA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37036" y="13185422"/>
            <a:ext cx="203581" cy="321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413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1056623" indent="-406394">
              <a:defRPr sz="3413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625575" indent="-325115">
              <a:defRPr sz="3413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2275804" indent="-325115">
              <a:defRPr sz="3413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926034" indent="-325115">
              <a:defRPr sz="3413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3576264" indent="-325115" eaLnBrk="0" fontAlgn="base" hangingPunct="0">
              <a:spcBef>
                <a:spcPct val="0"/>
              </a:spcBef>
              <a:spcAft>
                <a:spcPct val="0"/>
              </a:spcAft>
              <a:defRPr sz="3413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4226494" indent="-325115" eaLnBrk="0" fontAlgn="base" hangingPunct="0">
              <a:spcBef>
                <a:spcPct val="0"/>
              </a:spcBef>
              <a:spcAft>
                <a:spcPct val="0"/>
              </a:spcAft>
              <a:defRPr sz="3413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4876724" indent="-325115" eaLnBrk="0" fontAlgn="base" hangingPunct="0">
              <a:spcBef>
                <a:spcPct val="0"/>
              </a:spcBef>
              <a:spcAft>
                <a:spcPct val="0"/>
              </a:spcAft>
              <a:defRPr sz="3413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5526954" indent="-325115" eaLnBrk="0" fontAlgn="base" hangingPunct="0">
              <a:spcBef>
                <a:spcPct val="0"/>
              </a:spcBef>
              <a:spcAft>
                <a:spcPct val="0"/>
              </a:spcAft>
              <a:defRPr sz="3413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763DCC21-143B-224F-AC51-D069188AA448}" type="slidenum">
              <a:rPr lang="en-US" altLang="en-US" sz="1422">
                <a:latin typeface="Arial" panose="020B0604020202020204" pitchFamily="34" charset="0"/>
              </a:rPr>
              <a:pPr/>
              <a:t>8</a:t>
            </a:fld>
            <a:endParaRPr lang="en-US" altLang="en-US" sz="1422">
              <a:latin typeface="Arial" panose="020B0604020202020204" pitchFamily="34" charset="0"/>
            </a:endParaRPr>
          </a:p>
        </p:txBody>
      </p:sp>
      <p:pic>
        <p:nvPicPr>
          <p:cNvPr id="7" name="Picture 6" descr="A screenshot of a video game&#10;&#10;Description automatically generated with low confidence">
            <a:extLst>
              <a:ext uri="{FF2B5EF4-FFF2-40B4-BE49-F238E27FC236}">
                <a16:creationId xmlns:a16="http://schemas.microsoft.com/office/drawing/2014/main" id="{EAB6C885-E451-444B-82BB-8D85E32F18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602" y="2948073"/>
            <a:ext cx="12205595" cy="6692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71622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4">
            <a:extLst>
              <a:ext uri="{FF2B5EF4-FFF2-40B4-BE49-F238E27FC236}">
                <a16:creationId xmlns:a16="http://schemas.microsoft.com/office/drawing/2014/main" id="{953EC411-0527-674F-AC2D-5524DDA225E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36848" y="331555"/>
            <a:ext cx="10728960" cy="1258093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en-US">
                <a:ea typeface="ＭＳ Ｐゴシック"/>
              </a:rPr>
              <a:t>OMIA Flight Display</a:t>
            </a:r>
          </a:p>
        </p:txBody>
      </p:sp>
      <p:sp>
        <p:nvSpPr>
          <p:cNvPr id="20483" name="Slide Number Placeholder 1">
            <a:extLst>
              <a:ext uri="{FF2B5EF4-FFF2-40B4-BE49-F238E27FC236}">
                <a16:creationId xmlns:a16="http://schemas.microsoft.com/office/drawing/2014/main" id="{1050E050-2347-9F4B-A853-8D1AF9BADE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37036" y="13185422"/>
            <a:ext cx="203581" cy="321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413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1056623" indent="-406394">
              <a:defRPr sz="3413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625575" indent="-325115">
              <a:defRPr sz="3413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2275804" indent="-325115">
              <a:defRPr sz="3413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926034" indent="-325115">
              <a:defRPr sz="3413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3576264" indent="-325115" eaLnBrk="0" fontAlgn="base" hangingPunct="0">
              <a:spcBef>
                <a:spcPct val="0"/>
              </a:spcBef>
              <a:spcAft>
                <a:spcPct val="0"/>
              </a:spcAft>
              <a:defRPr sz="3413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4226494" indent="-325115" eaLnBrk="0" fontAlgn="base" hangingPunct="0">
              <a:spcBef>
                <a:spcPct val="0"/>
              </a:spcBef>
              <a:spcAft>
                <a:spcPct val="0"/>
              </a:spcAft>
              <a:defRPr sz="3413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4876724" indent="-325115" eaLnBrk="0" fontAlgn="base" hangingPunct="0">
              <a:spcBef>
                <a:spcPct val="0"/>
              </a:spcBef>
              <a:spcAft>
                <a:spcPct val="0"/>
              </a:spcAft>
              <a:defRPr sz="3413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5526954" indent="-325115" eaLnBrk="0" fontAlgn="base" hangingPunct="0">
              <a:spcBef>
                <a:spcPct val="0"/>
              </a:spcBef>
              <a:spcAft>
                <a:spcPct val="0"/>
              </a:spcAft>
              <a:defRPr sz="3413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C13FAFEF-9597-164A-95E8-6721DFF87449}" type="slidenum">
              <a:rPr lang="en-US" altLang="en-US" sz="1422">
                <a:latin typeface="Arial" panose="020B0604020202020204" pitchFamily="34" charset="0"/>
              </a:rPr>
              <a:pPr/>
              <a:t>9</a:t>
            </a:fld>
            <a:endParaRPr lang="en-US" altLang="en-US" sz="1422">
              <a:latin typeface="Arial" panose="020B0604020202020204" pitchFamily="34" charset="0"/>
            </a:endParaRPr>
          </a:p>
        </p:txBody>
      </p:sp>
      <p:pic>
        <p:nvPicPr>
          <p:cNvPr id="5" name="Picture 4" descr="A picture containing clock&#10;&#10;Description automatically generated">
            <a:extLst>
              <a:ext uri="{FF2B5EF4-FFF2-40B4-BE49-F238E27FC236}">
                <a16:creationId xmlns:a16="http://schemas.microsoft.com/office/drawing/2014/main" id="{A28674AF-474D-594B-9305-64F500CED5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6848" y="1838793"/>
            <a:ext cx="10728960" cy="791480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929523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>
            <a:extLst>
              <a:ext uri="{FF2B5EF4-FFF2-40B4-BE49-F238E27FC236}">
                <a16:creationId xmlns:a16="http://schemas.microsoft.com/office/drawing/2014/main" id="{51F96269-2062-DB45-AC92-37CFD6002CC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206235" y="748774"/>
            <a:ext cx="10728960" cy="1811545"/>
          </a:xfrm>
        </p:spPr>
        <p:txBody>
          <a:bodyPr lIns="50800" tIns="50800" rIns="50800" bIns="50800" anchor="ctr">
            <a:noAutofit/>
          </a:bodyPr>
          <a:lstStyle/>
          <a:p>
            <a:pPr eaLnBrk="1" hangingPunct="1"/>
            <a:r>
              <a:rPr lang="en-US" altLang="en-US">
                <a:ea typeface="ＭＳ Ｐゴシック"/>
              </a:rPr>
              <a:t>OMIA Mission Display </a:t>
            </a:r>
            <a:br>
              <a:rPr lang="en-US" altLang="en-US">
                <a:ea typeface="ＭＳ Ｐゴシック" panose="020B0600070205080204" pitchFamily="34" charset="-128"/>
              </a:rPr>
            </a:br>
            <a:endParaRPr lang="en-US" altLang="en-US">
              <a:ea typeface="ＭＳ Ｐゴシック" panose="020B0600070205080204" pitchFamily="34" charset="-128"/>
            </a:endParaRPr>
          </a:p>
        </p:txBody>
      </p:sp>
      <p:pic>
        <p:nvPicPr>
          <p:cNvPr id="22530" name="Picture 5">
            <a:extLst>
              <a:ext uri="{FF2B5EF4-FFF2-40B4-BE49-F238E27FC236}">
                <a16:creationId xmlns:a16="http://schemas.microsoft.com/office/drawing/2014/main" id="{B39A3266-2912-8448-8748-501E94ADF9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6034" y="2059745"/>
            <a:ext cx="9752732" cy="73145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1" name="Slide Number Placeholder 1">
            <a:extLst>
              <a:ext uri="{FF2B5EF4-FFF2-40B4-BE49-F238E27FC236}">
                <a16:creationId xmlns:a16="http://schemas.microsoft.com/office/drawing/2014/main" id="{275D56D0-28FF-944D-BEE5-A7F22AD5D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37036" y="13185422"/>
            <a:ext cx="203581" cy="321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413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1056623" indent="-406394">
              <a:defRPr sz="3413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625575" indent="-325115">
              <a:defRPr sz="3413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2275804" indent="-325115">
              <a:defRPr sz="3413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926034" indent="-325115">
              <a:defRPr sz="3413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3576264" indent="-325115" eaLnBrk="0" fontAlgn="base" hangingPunct="0">
              <a:spcBef>
                <a:spcPct val="0"/>
              </a:spcBef>
              <a:spcAft>
                <a:spcPct val="0"/>
              </a:spcAft>
              <a:defRPr sz="3413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4226494" indent="-325115" eaLnBrk="0" fontAlgn="base" hangingPunct="0">
              <a:spcBef>
                <a:spcPct val="0"/>
              </a:spcBef>
              <a:spcAft>
                <a:spcPct val="0"/>
              </a:spcAft>
              <a:defRPr sz="3413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4876724" indent="-325115" eaLnBrk="0" fontAlgn="base" hangingPunct="0">
              <a:spcBef>
                <a:spcPct val="0"/>
              </a:spcBef>
              <a:spcAft>
                <a:spcPct val="0"/>
              </a:spcAft>
              <a:defRPr sz="3413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5526954" indent="-325115" eaLnBrk="0" fontAlgn="base" hangingPunct="0">
              <a:spcBef>
                <a:spcPct val="0"/>
              </a:spcBef>
              <a:spcAft>
                <a:spcPct val="0"/>
              </a:spcAft>
              <a:defRPr sz="3413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E18AABDF-109B-414B-A5DF-47DD032FCAE2}" type="slidenum">
              <a:rPr lang="en-US" altLang="en-US" sz="1422">
                <a:latin typeface="Arial" panose="020B0604020202020204" pitchFamily="34" charset="0"/>
              </a:rPr>
              <a:pPr/>
              <a:t>10</a:t>
            </a:fld>
            <a:endParaRPr lang="en-US" altLang="en-US" sz="1422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83590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A0ABD7F-16A5-EE4A-A438-B4BAEA72F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hangingPunct="0"/>
            <a:r>
              <a:rPr lang="en-US">
                <a:latin typeface="+mj-lt"/>
                <a:ea typeface="ＭＳ Ｐゴシック" panose="020B0600070205080204" pitchFamily="34" charset="-128"/>
                <a:cs typeface="Gill Sans Light" panose="020B0302020104020203" pitchFamily="34" charset="-79"/>
              </a:rPr>
              <a:t>Mission Display with Menu Displayed</a:t>
            </a:r>
            <a:r>
              <a:rPr lang="en-US">
                <a:latin typeface="+mj-lt"/>
              </a:rPr>
              <a:t> </a:t>
            </a:r>
            <a:endParaRPr lang="en-US">
              <a:effectLst/>
              <a:latin typeface="+mj-lt"/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904EB50F-7B5F-C344-8F37-A76D2460E0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1731" y="2692400"/>
            <a:ext cx="7781338" cy="6571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52973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A0ABD7F-16A5-EE4A-A438-B4BAEA72F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hangingPunct="0"/>
            <a:r>
              <a:rPr lang="en-US"/>
              <a:t>Control Display Unit (CDU) </a:t>
            </a:r>
            <a:endParaRPr lang="en-US">
              <a:effectLst/>
              <a:latin typeface="+mj-lt"/>
            </a:endParaRPr>
          </a:p>
        </p:txBody>
      </p:sp>
      <p:pic>
        <p:nvPicPr>
          <p:cNvPr id="10" name="Picture 9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8ADCE714-69FC-B44A-9CE2-A0DA170D53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5813" y="2858411"/>
            <a:ext cx="5373174" cy="6895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08585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A0ABD7F-16A5-EE4A-A438-B4BAEA72F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hangingPunct="0"/>
            <a:r>
              <a:rPr lang="en-US"/>
              <a:t>Trackball Pointing device (pd) </a:t>
            </a:r>
            <a:endParaRPr lang="en-US">
              <a:effectLst/>
              <a:latin typeface="+mj-lt"/>
            </a:endParaRPr>
          </a:p>
        </p:txBody>
      </p:sp>
      <p:pic>
        <p:nvPicPr>
          <p:cNvPr id="4" name="Picture 4" descr="D509491-E.bmp">
            <a:extLst>
              <a:ext uri="{FF2B5EF4-FFF2-40B4-BE49-F238E27FC236}">
                <a16:creationId xmlns:a16="http://schemas.microsoft.com/office/drawing/2014/main" id="{3B57B5E4-680A-7C42-83A7-90E0345598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78" t="17661" r="19678" b="11555"/>
          <a:stretch>
            <a:fillRect/>
          </a:stretch>
        </p:blipFill>
        <p:spPr bwMode="auto">
          <a:xfrm>
            <a:off x="0" y="2692400"/>
            <a:ext cx="7110473" cy="6396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6">
            <a:extLst>
              <a:ext uri="{FF2B5EF4-FFF2-40B4-BE49-F238E27FC236}">
                <a16:creationId xmlns:a16="http://schemas.microsoft.com/office/drawing/2014/main" id="{D0A0A4AB-E8FE-A04E-9F11-8D5FCB066A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5632" y="4787389"/>
            <a:ext cx="5369168" cy="4886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16139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A0ABD7F-16A5-EE4A-A438-B4BAEA72F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hangingPunct="0"/>
            <a:r>
              <a:rPr lang="en-US">
                <a:latin typeface="Gill Sans Light" panose="020B0302020104020203" pitchFamily="34" charset="-79"/>
                <a:ea typeface="Gill Sans Light" panose="020B0302020104020203" pitchFamily="34" charset="-79"/>
                <a:cs typeface="Arial" panose="020B0604020202020204" pitchFamily="34" charset="0"/>
              </a:rPr>
              <a:t>MH-60R COMMON Cockpit</a:t>
            </a:r>
            <a:endParaRPr lang="en-US">
              <a:effectLst/>
            </a:endParaRP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7E5465F1-FF21-464D-B474-3B1453B7FA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51501" y="2692400"/>
            <a:ext cx="39184835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25" name="Picture 2" descr="The cockpit of an airplane&#10;&#10;Description automatically generated">
            <a:extLst>
              <a:ext uri="{FF2B5EF4-FFF2-40B4-BE49-F238E27FC236}">
                <a16:creationId xmlns:a16="http://schemas.microsoft.com/office/drawing/2014/main" id="{20BCC2FE-0FFF-1149-94DA-EB99E4371A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1501" y="2692400"/>
            <a:ext cx="9298745" cy="7002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61204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A0ABD7F-16A5-EE4A-A438-B4BAEA72F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hangingPunct="0"/>
            <a:r>
              <a:rPr lang="en-US">
                <a:latin typeface="+mj-lt"/>
                <a:ea typeface="Gill Sans Light" panose="020B0302020104020203" pitchFamily="34" charset="-79"/>
                <a:cs typeface="Arial" panose="020B0604020202020204" pitchFamily="34" charset="0"/>
              </a:rPr>
              <a:t>OMIA Emulates MH-60R Panels (E.g., CMP &amp; RCU)</a:t>
            </a:r>
            <a:endParaRPr lang="en-US">
              <a:effectLst/>
              <a:latin typeface="+mj-lt"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4474FC5B-8A42-344E-82F5-528E7E12E9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56051"/>
            <a:ext cx="6439588" cy="52212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33C8A663-24DD-3448-BD75-040949E41C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5212" y="4352440"/>
            <a:ext cx="6439588" cy="5401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305153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A0ABD7F-16A5-EE4A-A438-B4BAEA72F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hangingPunct="0"/>
            <a:r>
              <a:rPr lang="en-US">
                <a:latin typeface="+mj-lt"/>
                <a:ea typeface="Gill Sans Light" panose="020B0302020104020203" pitchFamily="34" charset="-79"/>
                <a:cs typeface="Arial" panose="020B0604020202020204" pitchFamily="34" charset="0"/>
              </a:rPr>
              <a:t>Sensor Operator (SO) Station MH-60R</a:t>
            </a:r>
            <a:endParaRPr lang="en-US">
              <a:effectLst/>
              <a:latin typeface="+mj-lt"/>
            </a:endParaRPr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D3846F18-A65B-6344-B8E0-730F6B693E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9135" y="2692400"/>
            <a:ext cx="9646529" cy="688097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105093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>
            <a:extLst>
              <a:ext uri="{FF2B5EF4-FFF2-40B4-BE49-F238E27FC236}">
                <a16:creationId xmlns:a16="http://schemas.microsoft.com/office/drawing/2014/main" id="{7EC0B2A5-90CE-D042-B940-5F022FE30E3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691" y="349624"/>
            <a:ext cx="12896427" cy="1071050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en-US" dirty="0">
                <a:ea typeface="ＭＳ Ｐゴシック"/>
              </a:rPr>
              <a:t>OMIA Video</a:t>
            </a:r>
          </a:p>
        </p:txBody>
      </p:sp>
      <p:sp>
        <p:nvSpPr>
          <p:cNvPr id="18437" name="Slide Number Placeholder 1">
            <a:extLst>
              <a:ext uri="{FF2B5EF4-FFF2-40B4-BE49-F238E27FC236}">
                <a16:creationId xmlns:a16="http://schemas.microsoft.com/office/drawing/2014/main" id="{8627FD41-42E4-7347-8988-85104808FA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37036" y="13185422"/>
            <a:ext cx="203581" cy="321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413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1056623" indent="-406394">
              <a:defRPr sz="3413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625575" indent="-325115">
              <a:defRPr sz="3413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2275804" indent="-325115">
              <a:defRPr sz="3413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926034" indent="-325115">
              <a:defRPr sz="3413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3576264" indent="-325115" eaLnBrk="0" fontAlgn="base" hangingPunct="0">
              <a:spcBef>
                <a:spcPct val="0"/>
              </a:spcBef>
              <a:spcAft>
                <a:spcPct val="0"/>
              </a:spcAft>
              <a:defRPr sz="3413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4226494" indent="-325115" eaLnBrk="0" fontAlgn="base" hangingPunct="0">
              <a:spcBef>
                <a:spcPct val="0"/>
              </a:spcBef>
              <a:spcAft>
                <a:spcPct val="0"/>
              </a:spcAft>
              <a:defRPr sz="3413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4876724" indent="-325115" eaLnBrk="0" fontAlgn="base" hangingPunct="0">
              <a:spcBef>
                <a:spcPct val="0"/>
              </a:spcBef>
              <a:spcAft>
                <a:spcPct val="0"/>
              </a:spcAft>
              <a:defRPr sz="3413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5526954" indent="-325115" eaLnBrk="0" fontAlgn="base" hangingPunct="0">
              <a:spcBef>
                <a:spcPct val="0"/>
              </a:spcBef>
              <a:spcAft>
                <a:spcPct val="0"/>
              </a:spcAft>
              <a:defRPr sz="3413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763DCC21-143B-224F-AC51-D069188AA448}" type="slidenum">
              <a:rPr lang="en-US" altLang="en-US" sz="1422">
                <a:latin typeface="Arial" panose="020B0604020202020204" pitchFamily="34" charset="0"/>
              </a:rPr>
              <a:pPr/>
              <a:t>17</a:t>
            </a:fld>
            <a:endParaRPr lang="en-US" altLang="en-US" sz="1422">
              <a:latin typeface="Arial" panose="020B0604020202020204" pitchFamily="34" charset="0"/>
            </a:endParaRPr>
          </a:p>
        </p:txBody>
      </p:sp>
      <p:pic>
        <p:nvPicPr>
          <p:cNvPr id="2" name="O3_OMIA MH-60 info video per training on land &amp; at sea.mp4">
            <a:hlinkClick r:id="" action="ppaction://media"/>
            <a:extLst>
              <a:ext uri="{FF2B5EF4-FFF2-40B4-BE49-F238E27FC236}">
                <a16:creationId xmlns:a16="http://schemas.microsoft.com/office/drawing/2014/main" id="{6BC26071-33C4-C262-B6E6-2E6B883831F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-46495" y="1746138"/>
            <a:ext cx="13004800" cy="731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587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540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Content Placeholder 2"/>
          <p:cNvSpPr>
            <a:spLocks noGrp="1"/>
          </p:cNvSpPr>
          <p:nvPr>
            <p:ph idx="1"/>
          </p:nvPr>
        </p:nvSpPr>
        <p:spPr>
          <a:xfrm>
            <a:off x="650240" y="2518928"/>
            <a:ext cx="12137813" cy="6935893"/>
          </a:xfrm>
        </p:spPr>
        <p:txBody>
          <a:bodyPr>
            <a:noAutofit/>
          </a:bodyPr>
          <a:lstStyle/>
          <a:p>
            <a:pPr lvl="0"/>
            <a:r>
              <a:rPr lang="en-US" dirty="0"/>
              <a:t>Reduced overall training costs </a:t>
            </a:r>
          </a:p>
          <a:p>
            <a:pPr lvl="1"/>
            <a:r>
              <a:rPr lang="en-US" dirty="0"/>
              <a:t>Reduced need for Simulator &amp; Helicopter time</a:t>
            </a:r>
          </a:p>
          <a:p>
            <a:pPr lvl="1"/>
            <a:r>
              <a:rPr lang="en-US" dirty="0"/>
              <a:t>Significant reduction in training costs </a:t>
            </a:r>
          </a:p>
          <a:p>
            <a:pPr lvl="0"/>
            <a:r>
              <a:rPr lang="en-US" dirty="0"/>
              <a:t>Increased overall effectiveness</a:t>
            </a:r>
          </a:p>
          <a:p>
            <a:pPr marL="863600" marR="0" lvl="1" indent="-431800" algn="l" defTabSz="584200" rtl="0" eaLnBrk="1" fontAlgn="auto" latinLnBrk="0" hangingPunct="1">
              <a:lnSpc>
                <a:spcPct val="100000"/>
              </a:lnSpc>
              <a:spcBef>
                <a:spcPts val="3800"/>
              </a:spcBef>
              <a:spcAft>
                <a:spcPts val="0"/>
              </a:spcAft>
              <a:buClrTx/>
              <a:buSzPct val="82000"/>
              <a:buFontTx/>
              <a:buChar char="•"/>
              <a:tabLst/>
              <a:defRPr/>
            </a:pPr>
            <a:r>
              <a:rPr kumimoji="0" lang="en-US" sz="3800" b="0" i="0" u="none" strike="noStrike" kern="0" cap="none" spc="0" normalizeH="0" baseline="0" noProof="0" dirty="0">
                <a:ln>
                  <a:noFill/>
                </a:ln>
                <a:solidFill>
                  <a:srgbClr val="535353"/>
                </a:solidFill>
                <a:effectLst/>
                <a:uLnTx/>
                <a:uFillTx/>
                <a:latin typeface="Gill Sans Light"/>
                <a:cs typeface="Gill Sans Light"/>
                <a:sym typeface="Gill Sans Light"/>
              </a:rPr>
              <a:t>Anytime / anywhere training on land or at SEA</a:t>
            </a:r>
          </a:p>
          <a:p>
            <a:pPr marL="863600" marR="0" lvl="1" indent="-431800" algn="l" defTabSz="584200" rtl="0" eaLnBrk="1" fontAlgn="auto" latinLnBrk="0" hangingPunct="1">
              <a:lnSpc>
                <a:spcPct val="100000"/>
              </a:lnSpc>
              <a:spcBef>
                <a:spcPts val="3800"/>
              </a:spcBef>
              <a:spcAft>
                <a:spcPts val="0"/>
              </a:spcAft>
              <a:buClrTx/>
              <a:buSzPct val="82000"/>
              <a:buFontTx/>
              <a:buChar char="•"/>
              <a:tabLst/>
              <a:defRPr/>
            </a:pPr>
            <a:r>
              <a:rPr lang="en-US" dirty="0">
                <a:latin typeface="Gill Sans Light"/>
                <a:cs typeface="Gill Sans Light"/>
              </a:rPr>
              <a:t>Leverage via laptop, or cloud, touchscreens, VR, attachable hardware, …</a:t>
            </a:r>
            <a:endParaRPr kumimoji="0" lang="en-US" sz="3800" b="0" i="0" u="none" strike="noStrike" kern="0" cap="none" spc="0" normalizeH="0" baseline="0" noProof="0" dirty="0">
              <a:ln>
                <a:noFill/>
              </a:ln>
              <a:solidFill>
                <a:srgbClr val="535353"/>
              </a:solidFill>
              <a:effectLst/>
              <a:uLnTx/>
              <a:uFillTx/>
              <a:latin typeface="Gill Sans Light"/>
              <a:cs typeface="Gill Sans Light"/>
              <a:sym typeface="Gill Sans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A0ABD7F-16A5-EE4A-A438-B4BAEA72F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hangingPunct="0"/>
            <a:r>
              <a:rPr lang="en-US" dirty="0">
                <a:latin typeface="+mj-lt"/>
              </a:rPr>
              <a:t>SUCCESSES</a:t>
            </a:r>
            <a:endParaRPr lang="en-US" dirty="0"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5330314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Content Placeholder 2"/>
          <p:cNvSpPr>
            <a:spLocks noGrp="1"/>
          </p:cNvSpPr>
          <p:nvPr>
            <p:ph idx="1"/>
          </p:nvPr>
        </p:nvSpPr>
        <p:spPr>
          <a:xfrm>
            <a:off x="650240" y="2518928"/>
            <a:ext cx="12137813" cy="6935893"/>
          </a:xfrm>
        </p:spPr>
        <p:txBody>
          <a:bodyPr>
            <a:noAutofit/>
          </a:bodyPr>
          <a:lstStyle/>
          <a:p>
            <a:pPr lvl="0"/>
            <a:r>
              <a:rPr lang="en-US"/>
              <a:t>Classroom</a:t>
            </a:r>
          </a:p>
          <a:p>
            <a:pPr lvl="0"/>
            <a:r>
              <a:rPr lang="en-US"/>
              <a:t>Computer Based Training (CBT)</a:t>
            </a:r>
          </a:p>
          <a:p>
            <a:pPr lvl="0"/>
            <a:r>
              <a:rPr lang="en-US" b="1"/>
              <a:t>OMIA</a:t>
            </a:r>
          </a:p>
          <a:p>
            <a:pPr lvl="0"/>
            <a:r>
              <a:rPr lang="en-US"/>
              <a:t>Simulators</a:t>
            </a:r>
          </a:p>
          <a:p>
            <a:pPr lvl="0"/>
            <a:r>
              <a:rPr lang="en-US"/>
              <a:t>Helicopter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A0ABD7F-16A5-EE4A-A438-B4BAEA72F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hangingPunct="0"/>
            <a:r>
              <a:rPr lang="en-US">
                <a:latin typeface="+mj-lt"/>
                <a:ea typeface="Gill Sans Light" panose="020B0302020104020203" pitchFamily="34" charset="-79"/>
                <a:cs typeface="Arial" panose="020B0604020202020204" pitchFamily="34" charset="0"/>
              </a:rPr>
              <a:t>Where OMIA fits</a:t>
            </a:r>
            <a:endParaRPr lang="en-US"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103300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Content Placeholder 2"/>
          <p:cNvSpPr>
            <a:spLocks noGrp="1"/>
          </p:cNvSpPr>
          <p:nvPr>
            <p:ph idx="1"/>
          </p:nvPr>
        </p:nvSpPr>
        <p:spPr>
          <a:xfrm>
            <a:off x="650240" y="2518928"/>
            <a:ext cx="12137813" cy="6935893"/>
          </a:xfrm>
        </p:spPr>
        <p:txBody>
          <a:bodyPr>
            <a:noAutofit/>
          </a:bodyPr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Romeo Pilot / Co-Pilot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Romeo Sensor Operator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Crew trainer – train Pilot / Co-Pilot &amp; Sensor Operator in same scenario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MH-60S AMCM Winch Operator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A0ABD7F-16A5-EE4A-A438-B4BAEA72F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hangingPunct="0"/>
            <a:r>
              <a:rPr lang="en-US">
                <a:latin typeface="+mj-lt"/>
                <a:ea typeface="Gill Sans Light" panose="020B0302020104020203" pitchFamily="34" charset="-79"/>
                <a:cs typeface="Arial" panose="020B0604020202020204" pitchFamily="34" charset="0"/>
              </a:rPr>
              <a:t>OMIA User Versions</a:t>
            </a:r>
            <a:endParaRPr lang="en-US"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5630903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Content Placeholder 2"/>
          <p:cNvSpPr>
            <a:spLocks noGrp="1"/>
          </p:cNvSpPr>
          <p:nvPr>
            <p:ph idx="1"/>
          </p:nvPr>
        </p:nvSpPr>
        <p:spPr>
          <a:xfrm>
            <a:off x="650240" y="2518928"/>
            <a:ext cx="12137813" cy="6935893"/>
          </a:xfrm>
        </p:spPr>
        <p:txBody>
          <a:bodyPr>
            <a:noAutofit/>
          </a:bodyPr>
          <a:lstStyle/>
          <a:p>
            <a:pPr lvl="0"/>
            <a:r>
              <a:rPr lang="en-US" dirty="0"/>
              <a:t>Microsoft Windows</a:t>
            </a:r>
          </a:p>
          <a:p>
            <a:pPr lvl="0"/>
            <a:r>
              <a:rPr lang="en-US" dirty="0"/>
              <a:t>Linux</a:t>
            </a:r>
          </a:p>
          <a:p>
            <a:pPr lvl="0"/>
            <a:r>
              <a:rPr lang="en-US" dirty="0"/>
              <a:t>Cloud</a:t>
            </a:r>
          </a:p>
          <a:p>
            <a:pPr lvl="0"/>
            <a:r>
              <a:rPr lang="en-US" dirty="0"/>
              <a:t>Mac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A0ABD7F-16A5-EE4A-A438-B4BAEA72F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hangingPunct="0"/>
            <a:r>
              <a:rPr lang="en-US" dirty="0">
                <a:latin typeface="Gill Sans Light" panose="020B0302020104020203" pitchFamily="34" charset="-79"/>
                <a:ea typeface="Gill Sans Light" panose="020B0302020104020203" pitchFamily="34" charset="-79"/>
                <a:cs typeface="Arial" panose="020B0604020202020204" pitchFamily="34" charset="0"/>
              </a:rPr>
              <a:t>flexible deployment</a:t>
            </a:r>
            <a:endParaRPr lang="en-US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7409408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Content Placeholder 2"/>
          <p:cNvSpPr>
            <a:spLocks noGrp="1"/>
          </p:cNvSpPr>
          <p:nvPr>
            <p:ph idx="1"/>
          </p:nvPr>
        </p:nvSpPr>
        <p:spPr>
          <a:xfrm>
            <a:off x="650240" y="2518928"/>
            <a:ext cx="12137813" cy="6935893"/>
          </a:xfrm>
        </p:spPr>
        <p:txBody>
          <a:bodyPr>
            <a:noAutofit/>
          </a:bodyPr>
          <a:lstStyle/>
          <a:p>
            <a:pPr lvl="0"/>
            <a:r>
              <a:rPr lang="en-US" dirty="0"/>
              <a:t>USB hardware</a:t>
            </a:r>
          </a:p>
          <a:p>
            <a:pPr lvl="0"/>
            <a:r>
              <a:rPr lang="en-US" dirty="0"/>
              <a:t>Touch screens / VR headset</a:t>
            </a:r>
          </a:p>
          <a:p>
            <a:pPr lvl="0"/>
            <a:r>
              <a:rPr lang="en-US" dirty="0"/>
              <a:t>Acoustics</a:t>
            </a:r>
          </a:p>
          <a:p>
            <a:r>
              <a:rPr lang="en-US" dirty="0"/>
              <a:t>Flight Simulators</a:t>
            </a:r>
          </a:p>
          <a:p>
            <a:r>
              <a:rPr lang="en-US" dirty="0"/>
              <a:t>NASA </a:t>
            </a:r>
            <a:r>
              <a:rPr lang="en-US" dirty="0" err="1"/>
              <a:t>WorldWind</a:t>
            </a:r>
            <a:r>
              <a:rPr lang="en-US" dirty="0"/>
              <a:t> for FLIR </a:t>
            </a:r>
            <a:br>
              <a:rPr lang="en-US" dirty="0"/>
            </a:br>
            <a:r>
              <a:rPr lang="en-US" dirty="0"/>
              <a:t>&amp; Moving Map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A0ABD7F-16A5-EE4A-A438-B4BAEA72F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hangingPunct="0"/>
            <a:r>
              <a:rPr lang="en-US">
                <a:latin typeface="Gill Sans Light" panose="020B0302020104020203" pitchFamily="34" charset="-79"/>
                <a:ea typeface="Gill Sans Light" panose="020B0302020104020203" pitchFamily="34" charset="-79"/>
                <a:cs typeface="Arial" panose="020B0604020202020204" pitchFamily="34" charset="0"/>
              </a:rPr>
              <a:t>Integrations</a:t>
            </a:r>
            <a:endParaRPr lang="en-US">
              <a:effectLst/>
            </a:endParaRP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11C13124-F85D-0A45-85A0-E6B11B4EB2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8548" y="5871410"/>
            <a:ext cx="5176252" cy="3882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26651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A0ABD7F-16A5-EE4A-A438-B4BAEA72F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hangingPunct="0"/>
            <a:r>
              <a:rPr lang="en-US">
                <a:latin typeface="+mj-lt"/>
                <a:ea typeface="Gill Sans Light" panose="020B0302020104020203" pitchFamily="34" charset="-79"/>
                <a:cs typeface="Arial" panose="020B0604020202020204" pitchFamily="34" charset="0"/>
              </a:rPr>
              <a:t>FLIR</a:t>
            </a:r>
            <a:endParaRPr lang="en-US">
              <a:effectLst/>
              <a:latin typeface="+mj-lt"/>
            </a:endParaRPr>
          </a:p>
        </p:txBody>
      </p:sp>
      <p:pic>
        <p:nvPicPr>
          <p:cNvPr id="6" name="Picture 1" descr="turret1">
            <a:extLst>
              <a:ext uri="{FF2B5EF4-FFF2-40B4-BE49-F238E27FC236}">
                <a16:creationId xmlns:a16="http://schemas.microsoft.com/office/drawing/2014/main" id="{D7544165-9B0C-1F45-B748-B4D176BE40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747" t="23466" r="32587" b="23396"/>
          <a:stretch>
            <a:fillRect/>
          </a:stretch>
        </p:blipFill>
        <p:spPr bwMode="auto">
          <a:xfrm rot="10800000">
            <a:off x="7178486" y="3102789"/>
            <a:ext cx="5310293" cy="59876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21C81C1-34CA-8B43-BFBB-91BB870BF2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417943"/>
            <a:ext cx="6502400" cy="3951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72459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A0ABD7F-16A5-EE4A-A438-B4BAEA72F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hangingPunct="0"/>
            <a:r>
              <a:rPr lang="en-US">
                <a:latin typeface="Gill Sans Light" panose="020B0302020104020203" pitchFamily="34" charset="-79"/>
                <a:ea typeface="Gill Sans Light" panose="020B0302020104020203" pitchFamily="34" charset="-79"/>
                <a:cs typeface="Arial" panose="020B0604020202020204" pitchFamily="34" charset="0"/>
              </a:rPr>
              <a:t>FLIR Hand Control Unit </a:t>
            </a:r>
            <a:endParaRPr lang="en-US">
              <a:effectLst/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1D51103C-D94A-BF4E-B670-B6345FFBD2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9527" y="2692400"/>
            <a:ext cx="7405745" cy="6688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731216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Content Placeholder 2"/>
          <p:cNvSpPr>
            <a:spLocks noGrp="1"/>
          </p:cNvSpPr>
          <p:nvPr>
            <p:ph idx="1"/>
          </p:nvPr>
        </p:nvSpPr>
        <p:spPr>
          <a:xfrm>
            <a:off x="650240" y="2518928"/>
            <a:ext cx="12137813" cy="6935893"/>
          </a:xfrm>
        </p:spPr>
        <p:txBody>
          <a:bodyPr>
            <a:noAutofit/>
          </a:bodyPr>
          <a:lstStyle/>
          <a:p>
            <a:r>
              <a:rPr lang="en-US" altLang="en-US">
                <a:ea typeface="ＭＳ Ｐゴシック" panose="020B0600070205080204" pitchFamily="34" charset="-128"/>
              </a:rPr>
              <a:t>Always available, so hardware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HCU is not mandatory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A0ABD7F-16A5-EE4A-A438-B4BAEA72F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hangingPunct="0"/>
            <a:r>
              <a:rPr lang="en-US">
                <a:latin typeface="Gill Sans Light" panose="020B0302020104020203" pitchFamily="34" charset="-79"/>
                <a:ea typeface="Gill Sans Light" panose="020B0302020104020203" pitchFamily="34" charset="-79"/>
                <a:cs typeface="Arial" panose="020B0604020202020204" pitchFamily="34" charset="0"/>
              </a:rPr>
              <a:t>FLIR HCU Software Emulation</a:t>
            </a:r>
            <a:endParaRPr lang="en-US">
              <a:effectLst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11E696-768A-4344-AC77-69A1BF9567F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0562" y="2652526"/>
            <a:ext cx="4954238" cy="71010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7907705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Content Placeholder 2"/>
          <p:cNvSpPr>
            <a:spLocks noGrp="1"/>
          </p:cNvSpPr>
          <p:nvPr>
            <p:ph idx="1"/>
          </p:nvPr>
        </p:nvSpPr>
        <p:spPr>
          <a:xfrm>
            <a:off x="650240" y="2518928"/>
            <a:ext cx="12137813" cy="6935893"/>
          </a:xfrm>
        </p:spPr>
        <p:txBody>
          <a:bodyPr>
            <a:noAutofit/>
          </a:bodyPr>
          <a:lstStyle/>
          <a:p>
            <a:pPr lvl="0"/>
            <a:r>
              <a:rPr lang="en-US"/>
              <a:t>Desktop HCU connects via USB</a:t>
            </a:r>
          </a:p>
          <a:p>
            <a:pPr lvl="0"/>
            <a:endParaRPr lang="en-US"/>
          </a:p>
          <a:p>
            <a:pPr lvl="0"/>
            <a:endParaRPr lang="en-US"/>
          </a:p>
          <a:p>
            <a:pPr lvl="0"/>
            <a:endParaRPr lang="en-US"/>
          </a:p>
          <a:p>
            <a:pPr lvl="0"/>
            <a:endParaRPr lang="en-US"/>
          </a:p>
          <a:p>
            <a:pPr lvl="0"/>
            <a:endParaRPr lang="en-US"/>
          </a:p>
          <a:p>
            <a:pPr lvl="0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A0ABD7F-16A5-EE4A-A438-B4BAEA72F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hangingPunct="0"/>
            <a:r>
              <a:rPr lang="en-US"/>
              <a:t>FLIR &amp; USB HCU</a:t>
            </a:r>
            <a:endParaRPr lang="en-US">
              <a:effectLst/>
            </a:endParaRP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310FDD7B-3388-BC46-A781-C09EEE1A34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98292"/>
            <a:ext cx="7741921" cy="63327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3" descr="DSC_0418">
            <a:extLst>
              <a:ext uri="{FF2B5EF4-FFF2-40B4-BE49-F238E27FC236}">
                <a16:creationId xmlns:a16="http://schemas.microsoft.com/office/drawing/2014/main" id="{25BF11F2-F1A3-1247-BC58-95F0DA5F29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9556" y="3398882"/>
            <a:ext cx="4334933" cy="63547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976999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Content Placeholder 2"/>
          <p:cNvSpPr>
            <a:spLocks noGrp="1"/>
          </p:cNvSpPr>
          <p:nvPr>
            <p:ph idx="1"/>
          </p:nvPr>
        </p:nvSpPr>
        <p:spPr>
          <a:xfrm>
            <a:off x="650240" y="2518928"/>
            <a:ext cx="12137813" cy="6935893"/>
          </a:xfrm>
        </p:spPr>
        <p:txBody>
          <a:bodyPr>
            <a:noAutofit/>
          </a:bodyPr>
          <a:lstStyle/>
          <a:p>
            <a:pPr lvl="0"/>
            <a:r>
              <a:rPr lang="en-US" dirty="0"/>
              <a:t>OMIA was enhanced to include Buoy &amp; Airborne Low Frequency (ALFS) Sensor Modeling and Simulation Training. </a:t>
            </a:r>
          </a:p>
          <a:p>
            <a:pPr lvl="0"/>
            <a:r>
              <a:rPr lang="en-US" dirty="0"/>
              <a:t>Allows for pinging and viewing realistic acoustic returns</a:t>
            </a:r>
          </a:p>
          <a:p>
            <a:pPr lvl="0"/>
            <a:r>
              <a:rPr lang="en-US" dirty="0"/>
              <a:t>Enhancement is part of a complete hardware/software solution, including fully configured laptops with touch screen and OMIA-ATS pre-installed. </a:t>
            </a:r>
          </a:p>
          <a:p>
            <a:pPr lvl="0"/>
            <a:r>
              <a:rPr lang="en-US" dirty="0"/>
              <a:t>Leveraged for use on land and while deployed at sea.</a:t>
            </a:r>
          </a:p>
          <a:p>
            <a:pPr lvl="0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A0ABD7F-16A5-EE4A-A438-B4BAEA72F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hangingPunct="0"/>
            <a:r>
              <a:rPr lang="en-US">
                <a:latin typeface="+mj-lt"/>
                <a:ea typeface="Gill Sans Light" panose="020B0302020104020203" pitchFamily="34" charset="-79"/>
                <a:cs typeface="Arial" panose="020B0604020202020204" pitchFamily="34" charset="0"/>
              </a:rPr>
              <a:t>OMIA-ATS / Acoustics</a:t>
            </a:r>
            <a:endParaRPr lang="en-US"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10456381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A0ABD7F-16A5-EE4A-A438-B4BAEA72F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hangingPunct="0"/>
            <a:r>
              <a:rPr lang="en-US">
                <a:latin typeface="+mj-lt"/>
                <a:ea typeface="Gill Sans Light" panose="020B0302020104020203" pitchFamily="34" charset="-79"/>
                <a:cs typeface="Arial" panose="020B0604020202020204" pitchFamily="34" charset="0"/>
              </a:rPr>
              <a:t>Sensor Operator Station: MH-60R</a:t>
            </a:r>
            <a:endParaRPr lang="en-US">
              <a:effectLst/>
              <a:latin typeface="+mj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99C533-3834-8F49-A3DD-10858E926B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41584" y="3262967"/>
            <a:ext cx="10121631" cy="623663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</p:pic>
    </p:spTree>
    <p:extLst>
      <p:ext uri="{BB962C8B-B14F-4D97-AF65-F5344CB8AC3E}">
        <p14:creationId xmlns:p14="http://schemas.microsoft.com/office/powerpoint/2010/main" val="128211101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31C5E8E-FD80-5B47-8732-97F169B3D1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7829825" cy="9676761"/>
          </a:xfrm>
          <a:prstGeom prst="rect">
            <a:avLst/>
          </a:prstGeom>
        </p:spPr>
      </p:pic>
      <p:pic>
        <p:nvPicPr>
          <p:cNvPr id="4098" name="Picture 2" descr="312 Sea Hawk Helicopter Videos and HD Footage - Getty Images">
            <a:extLst>
              <a:ext uri="{FF2B5EF4-FFF2-40B4-BE49-F238E27FC236}">
                <a16:creationId xmlns:a16="http://schemas.microsoft.com/office/drawing/2014/main" id="{5BF7ED75-9553-8044-82F6-C7F704E66D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800" y="5181600"/>
            <a:ext cx="8128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24398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A0ABD7F-16A5-EE4A-A438-B4BAEA72F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hangingPunct="0"/>
            <a:r>
              <a:rPr lang="en-US">
                <a:latin typeface="+mj-lt"/>
                <a:ea typeface="Gill Sans Light" panose="020B0302020104020203" pitchFamily="34" charset="-79"/>
                <a:cs typeface="Arial" panose="020B0604020202020204" pitchFamily="34" charset="0"/>
              </a:rPr>
              <a:t>OMIA-ATS: SO station</a:t>
            </a:r>
            <a:endParaRPr lang="en-US">
              <a:effectLst/>
              <a:latin typeface="+mj-lt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64B8DE1-FD2F-FF4F-9334-B9E81411127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95"/>
          <a:stretch/>
        </p:blipFill>
        <p:spPr>
          <a:xfrm>
            <a:off x="0" y="2066961"/>
            <a:ext cx="7910286" cy="4248831"/>
          </a:xfrm>
          <a:prstGeom prst="rect">
            <a:avLst/>
          </a:prstGeom>
        </p:spPr>
      </p:pic>
      <p:pic>
        <p:nvPicPr>
          <p:cNvPr id="8" name="Picture 7" descr="A computer on a desk&#10;&#10;Description automatically generated with medium confidence">
            <a:extLst>
              <a:ext uri="{FF2B5EF4-FFF2-40B4-BE49-F238E27FC236}">
                <a16:creationId xmlns:a16="http://schemas.microsoft.com/office/drawing/2014/main" id="{3F30DFA2-C4EB-1947-A185-0C5E1380A7B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6226" y="5337543"/>
            <a:ext cx="8118573" cy="4416057"/>
          </a:xfrm>
          <a:prstGeom prst="rect">
            <a:avLst/>
          </a:prstGeom>
        </p:spPr>
      </p:pic>
      <p:pic>
        <p:nvPicPr>
          <p:cNvPr id="9" name="Picture 6" descr="86tsSO">
            <a:extLst>
              <a:ext uri="{FF2B5EF4-FFF2-40B4-BE49-F238E27FC236}">
                <a16:creationId xmlns:a16="http://schemas.microsoft.com/office/drawing/2014/main" id="{937B1A8F-85A9-294D-8CA3-50790BA675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6523708"/>
            <a:ext cx="5167825" cy="32298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5884474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Content Placeholder 2"/>
          <p:cNvSpPr>
            <a:spLocks noGrp="1"/>
          </p:cNvSpPr>
          <p:nvPr>
            <p:ph idx="1"/>
          </p:nvPr>
        </p:nvSpPr>
        <p:spPr>
          <a:xfrm>
            <a:off x="650240" y="2518928"/>
            <a:ext cx="12137813" cy="6935893"/>
          </a:xfrm>
        </p:spPr>
        <p:txBody>
          <a:bodyPr>
            <a:noAutofit/>
          </a:bodyPr>
          <a:lstStyle/>
          <a:p>
            <a:pPr lvl="0"/>
            <a:r>
              <a:rPr lang="en-US"/>
              <a:t>4 Modes of OMIA-ATS:</a:t>
            </a:r>
          </a:p>
          <a:p>
            <a:pPr lvl="0"/>
            <a:r>
              <a:rPr lang="en-US"/>
              <a:t>Simulated Noise Mode</a:t>
            </a:r>
          </a:p>
          <a:p>
            <a:pPr lvl="0"/>
            <a:r>
              <a:rPr lang="en-US"/>
              <a:t>Create Scenario Mode</a:t>
            </a:r>
          </a:p>
          <a:p>
            <a:pPr lvl="0"/>
            <a:r>
              <a:rPr lang="en-US"/>
              <a:t>Play Scenario Mode</a:t>
            </a:r>
          </a:p>
          <a:p>
            <a:pPr lvl="0"/>
            <a:r>
              <a:rPr lang="en-US"/>
              <a:t>Analyze Data Mode</a:t>
            </a:r>
          </a:p>
          <a:p>
            <a:pPr lvl="0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A0ABD7F-16A5-EE4A-A438-B4BAEA72F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hangingPunct="0"/>
            <a:r>
              <a:rPr lang="en-US" dirty="0">
                <a:latin typeface="+mj-lt"/>
                <a:ea typeface="Gill Sans Light" panose="020B0302020104020203" pitchFamily="34" charset="-79"/>
                <a:cs typeface="Arial"/>
              </a:rPr>
              <a:t>OMIA-ATS: SO station</a:t>
            </a:r>
            <a:endParaRPr lang="en-US" dirty="0">
              <a:effectLst/>
              <a:latin typeface="+mj-lt"/>
              <a:cs typeface="Arial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5FB087F-8F4E-9743-BE8D-B90D0180E1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8" b="-485"/>
          <a:stretch>
            <a:fillRect/>
          </a:stretch>
        </p:blipFill>
        <p:spPr>
          <a:xfrm>
            <a:off x="6167381" y="3533988"/>
            <a:ext cx="6837419" cy="490577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</p:pic>
    </p:spTree>
    <p:extLst>
      <p:ext uri="{BB962C8B-B14F-4D97-AF65-F5344CB8AC3E}">
        <p14:creationId xmlns:p14="http://schemas.microsoft.com/office/powerpoint/2010/main" val="154535483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Content Placeholder 2"/>
          <p:cNvSpPr>
            <a:spLocks noGrp="1"/>
          </p:cNvSpPr>
          <p:nvPr>
            <p:ph idx="1"/>
          </p:nvPr>
        </p:nvSpPr>
        <p:spPr>
          <a:xfrm>
            <a:off x="511387" y="2417422"/>
            <a:ext cx="12137813" cy="6914147"/>
          </a:xfrm>
        </p:spPr>
        <p:txBody>
          <a:bodyPr>
            <a:noAutofit/>
          </a:bodyPr>
          <a:lstStyle/>
          <a:p>
            <a:r>
              <a:rPr lang="en-US" dirty="0"/>
              <a:t>Prepare operator to take full advantage of TOFT training sessions</a:t>
            </a:r>
          </a:p>
          <a:p>
            <a:r>
              <a:rPr lang="en-US" dirty="0"/>
              <a:t>Provide a platform for acoustic return recognition training</a:t>
            </a:r>
          </a:p>
          <a:p>
            <a:r>
              <a:rPr lang="en-US" dirty="0"/>
              <a:t>Support independent skills review for deployed squadron personnel</a:t>
            </a:r>
          </a:p>
          <a:p>
            <a:r>
              <a:rPr lang="en-US" dirty="0"/>
              <a:t>Support independent skills review in a Training facility environment</a:t>
            </a:r>
          </a:p>
          <a:p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A0ABD7F-16A5-EE4A-A438-B4BAEA72F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hangingPunct="0"/>
            <a:r>
              <a:rPr lang="en-US" dirty="0">
                <a:latin typeface="+mj-lt"/>
                <a:ea typeface="Gill Sans Light" panose="020B0302020104020203" pitchFamily="34" charset="-79"/>
                <a:cs typeface="Arial" panose="020B0604020202020204" pitchFamily="34" charset="0"/>
              </a:rPr>
              <a:t>BENEFITS of OMIA-ATS</a:t>
            </a:r>
            <a:endParaRPr lang="en-US" dirty="0"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7894941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18C60D-A93C-0D58-D2F3-8C9F2E914A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086C797-643C-9DFE-BB88-E2D22F8B17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hangingPunct="0"/>
            <a:r>
              <a:rPr lang="en-US" dirty="0">
                <a:latin typeface="+mj-lt"/>
                <a:ea typeface="Gill Sans Light" panose="020B0302020104020203" pitchFamily="34" charset="-79"/>
                <a:cs typeface="Arial" panose="020B0604020202020204" pitchFamily="34" charset="0"/>
              </a:rPr>
              <a:t>Crew Trainer</a:t>
            </a:r>
            <a:endParaRPr lang="en-US" dirty="0">
              <a:effectLst/>
              <a:latin typeface="+mj-lt"/>
            </a:endParaRPr>
          </a:p>
        </p:txBody>
      </p:sp>
      <p:pic>
        <p:nvPicPr>
          <p:cNvPr id="9" name="Content Placeholder 8" descr="A computer with a helicopter on the screen&#10;&#10;AI-generated content may be incorrect.">
            <a:extLst>
              <a:ext uri="{FF2B5EF4-FFF2-40B4-BE49-F238E27FC236}">
                <a16:creationId xmlns:a16="http://schemas.microsoft.com/office/drawing/2014/main" id="{B86C9DF1-3332-761A-AD26-BD1FAAE2C6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316" y="2692400"/>
            <a:ext cx="9046167" cy="7119529"/>
          </a:xfrm>
        </p:spPr>
      </p:pic>
    </p:spTree>
    <p:extLst>
      <p:ext uri="{BB962C8B-B14F-4D97-AF65-F5344CB8AC3E}">
        <p14:creationId xmlns:p14="http://schemas.microsoft.com/office/powerpoint/2010/main" val="349219030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8FC35F-5194-3CF9-C367-6ABC27D7C6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Content Placeholder 2">
            <a:extLst>
              <a:ext uri="{FF2B5EF4-FFF2-40B4-BE49-F238E27FC236}">
                <a16:creationId xmlns:a16="http://schemas.microsoft.com/office/drawing/2014/main" id="{64B933D6-62D1-9EB1-D164-B61B77DF32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387" y="2417422"/>
            <a:ext cx="12137813" cy="6914147"/>
          </a:xfrm>
        </p:spPr>
        <p:txBody>
          <a:bodyPr>
            <a:noAutofit/>
          </a:bodyPr>
          <a:lstStyle/>
          <a:p>
            <a:r>
              <a:rPr lang="en-US" dirty="0"/>
              <a:t>Multi-seat training </a:t>
            </a:r>
          </a:p>
          <a:p>
            <a:r>
              <a:rPr lang="en-US" dirty="0"/>
              <a:t>Sensor Operator (SO) works in conjunction with Airborne Tactics Offer (ATO)</a:t>
            </a:r>
          </a:p>
          <a:p>
            <a:r>
              <a:rPr lang="en-US" dirty="0"/>
              <a:t>Each seat can see what the other seat sees</a:t>
            </a:r>
          </a:p>
          <a:p>
            <a:r>
              <a:rPr lang="en-US" dirty="0"/>
              <a:t>Allows the front-seat ATO to work in coordination with the SO to prosecute a mission</a:t>
            </a:r>
          </a:p>
          <a:p>
            <a:r>
              <a:rPr lang="en-US" dirty="0"/>
              <a:t>OMIA emulates how the helicopter interface changes based on the inputs of both operators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E75DCCE-DFA4-6508-FDF6-576C6D3853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hangingPunct="0"/>
            <a:r>
              <a:rPr lang="en-US" dirty="0">
                <a:latin typeface="+mj-lt"/>
                <a:ea typeface="Gill Sans Light" panose="020B0302020104020203" pitchFamily="34" charset="-79"/>
                <a:cs typeface="Arial" panose="020B0604020202020204" pitchFamily="34" charset="0"/>
              </a:rPr>
              <a:t>BENEFITS of CREW TRAINER</a:t>
            </a:r>
            <a:endParaRPr lang="en-US" dirty="0"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892869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06E16347-4003-65CA-0DBE-612CCDBB2B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0220" y="7394111"/>
            <a:ext cx="5328356" cy="189653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DB24D0-55CD-1E90-5E77-ED43BDE59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600" y="254000"/>
            <a:ext cx="12293600" cy="1777284"/>
          </a:xfrm>
        </p:spPr>
        <p:txBody>
          <a:bodyPr>
            <a:normAutofit fontScale="90000"/>
          </a:bodyPr>
          <a:lstStyle/>
          <a:p>
            <a:r>
              <a:rPr lang="en-US" dirty="0"/>
              <a:t>MH-60S AMCM Winch OPERATIONS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997CCE-B46F-F65C-93B9-55D0D07C03CC}"/>
              </a:ext>
            </a:extLst>
          </p:cNvPr>
          <p:cNvSpPr>
            <a:spLocks noGrp="1"/>
          </p:cNvSpPr>
          <p:nvPr>
            <p:ph type="sldNum" idx="12"/>
          </p:nvPr>
        </p:nvSpPr>
        <p:spPr>
          <a:xfrm>
            <a:off x="9178981" y="13185422"/>
            <a:ext cx="333425" cy="379591"/>
          </a:xfrm>
        </p:spPr>
        <p:txBody>
          <a:bodyPr/>
          <a:lstStyle/>
          <a:p>
            <a:pPr algn="r"/>
            <a:fld id="{00000000-1234-1234-1234-123412341234}" type="slidenum">
              <a:rPr lang="en-US" smtClean="0"/>
              <a:pPr algn="r"/>
              <a:t>35</a:t>
            </a:fld>
            <a:endParaRPr lang="en-US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40E77D7-6A3D-8461-4D0B-986AA485557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098" name="Picture 2" descr="DVIDS - Images - NSWC PCD Conducts AMNS [Image 4 of 7]">
            <a:extLst>
              <a:ext uri="{FF2B5EF4-FFF2-40B4-BE49-F238E27FC236}">
                <a16:creationId xmlns:a16="http://schemas.microsoft.com/office/drawing/2014/main" id="{861B3FC5-51A5-EF56-BE6F-F6BD221F43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330" y="2031284"/>
            <a:ext cx="5196429" cy="7274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EC09A10-D474-8458-3973-8F34A76ACE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6250" y="1990229"/>
            <a:ext cx="6173191" cy="436008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A2293C8-BA38-8B72-F848-2AC2BE03B40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08143" y="5664876"/>
            <a:ext cx="3870202" cy="3625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75790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3AAA4E-EA5D-4E62-13B7-AA5F30B55B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BCE10-67AD-3204-166E-803CA45F1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600" y="254000"/>
            <a:ext cx="12293600" cy="1777284"/>
          </a:xfrm>
        </p:spPr>
        <p:txBody>
          <a:bodyPr>
            <a:normAutofit/>
          </a:bodyPr>
          <a:lstStyle/>
          <a:p>
            <a:r>
              <a:rPr lang="en-US" dirty="0"/>
              <a:t>MH-60S AMCM Winch VIDEO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C91EC2-059E-907E-04EE-196EEB7B3D8C}"/>
              </a:ext>
            </a:extLst>
          </p:cNvPr>
          <p:cNvSpPr>
            <a:spLocks noGrp="1"/>
          </p:cNvSpPr>
          <p:nvPr>
            <p:ph type="sldNum" idx="12"/>
          </p:nvPr>
        </p:nvSpPr>
        <p:spPr>
          <a:xfrm>
            <a:off x="9178981" y="13185422"/>
            <a:ext cx="333425" cy="379591"/>
          </a:xfrm>
        </p:spPr>
        <p:txBody>
          <a:bodyPr/>
          <a:lstStyle/>
          <a:p>
            <a:pPr algn="r"/>
            <a:fld id="{00000000-1234-1234-1234-123412341234}" type="slidenum">
              <a:rPr lang="en-US" smtClean="0"/>
              <a:pPr algn="r"/>
              <a:t>36</a:t>
            </a:fld>
            <a:endParaRPr lang="en-US"/>
          </a:p>
        </p:txBody>
      </p:sp>
      <p:pic>
        <p:nvPicPr>
          <p:cNvPr id="5" name="04_AMCM Winch MH-60S Intro video_2398007F-26DE-4245-A4FC-C535CE220B2B.mp4">
            <a:hlinkClick r:id="" action="ppaction://media"/>
            <a:extLst>
              <a:ext uri="{FF2B5EF4-FFF2-40B4-BE49-F238E27FC236}">
                <a16:creationId xmlns:a16="http://schemas.microsoft.com/office/drawing/2014/main" id="{491B3EC5-38A1-B616-6D56-7E2E82A3138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730644"/>
            <a:ext cx="13004800" cy="731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8603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46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B24D0-55CD-1E90-5E77-ED43BDE59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600" y="254000"/>
            <a:ext cx="12293600" cy="2075587"/>
          </a:xfrm>
        </p:spPr>
        <p:txBody>
          <a:bodyPr>
            <a:noAutofit/>
          </a:bodyPr>
          <a:lstStyle/>
          <a:p>
            <a:r>
              <a:rPr lang="en-US" dirty="0"/>
              <a:t>MH-60S Winch Operator Training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997CCE-B46F-F65C-93B9-55D0D07C03CC}"/>
              </a:ext>
            </a:extLst>
          </p:cNvPr>
          <p:cNvSpPr>
            <a:spLocks noGrp="1"/>
          </p:cNvSpPr>
          <p:nvPr>
            <p:ph type="sldNum" idx="12"/>
          </p:nvPr>
        </p:nvSpPr>
        <p:spPr>
          <a:xfrm>
            <a:off x="9178981" y="13185422"/>
            <a:ext cx="333425" cy="379591"/>
          </a:xfrm>
        </p:spPr>
        <p:txBody>
          <a:bodyPr/>
          <a:lstStyle/>
          <a:p>
            <a:pPr algn="r"/>
            <a:fld id="{00000000-1234-1234-1234-123412341234}" type="slidenum">
              <a:rPr lang="en-US" smtClean="0"/>
              <a:pPr algn="r"/>
              <a:t>37</a:t>
            </a:fld>
            <a:endParaRPr lang="en-US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40E77D7-6A3D-8461-4D0B-986AA485557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8A0AE70-C5A7-86CA-0E43-7B36784F64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60583"/>
            <a:ext cx="13004800" cy="7313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965316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688F11-03E4-45F7-F762-6D084B92CE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3D28A-5298-C4DF-B7B1-25D721CDB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66" y="254000"/>
            <a:ext cx="12988134" cy="2075587"/>
          </a:xfrm>
        </p:spPr>
        <p:txBody>
          <a:bodyPr>
            <a:noAutofit/>
          </a:bodyPr>
          <a:lstStyle/>
          <a:p>
            <a:r>
              <a:rPr lang="en-US" dirty="0"/>
              <a:t>MH-60S Winch Operator Training w/ touchscreens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527BC0-464D-C557-FE18-608CA579ED62}"/>
              </a:ext>
            </a:extLst>
          </p:cNvPr>
          <p:cNvSpPr>
            <a:spLocks noGrp="1"/>
          </p:cNvSpPr>
          <p:nvPr>
            <p:ph type="sldNum" idx="12"/>
          </p:nvPr>
        </p:nvSpPr>
        <p:spPr>
          <a:xfrm>
            <a:off x="9178981" y="13185422"/>
            <a:ext cx="333425" cy="379591"/>
          </a:xfrm>
        </p:spPr>
        <p:txBody>
          <a:bodyPr/>
          <a:lstStyle/>
          <a:p>
            <a:pPr algn="r"/>
            <a:fld id="{00000000-1234-1234-1234-123412341234}" type="slidenum">
              <a:rPr lang="en-US" smtClean="0"/>
              <a:pPr algn="r"/>
              <a:t>38</a:t>
            </a:fld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DA51B36-F994-DEA9-48E3-8C72814335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66" y="2842098"/>
            <a:ext cx="12988134" cy="62165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81FF2AC-44C7-694A-9AD6-8422F2ABC2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78981" y="2903111"/>
            <a:ext cx="3637311" cy="3047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867908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Content Placeholder 2"/>
          <p:cNvSpPr>
            <a:spLocks noGrp="1"/>
          </p:cNvSpPr>
          <p:nvPr>
            <p:ph idx="1"/>
          </p:nvPr>
        </p:nvSpPr>
        <p:spPr>
          <a:xfrm>
            <a:off x="511387" y="2417422"/>
            <a:ext cx="12137813" cy="6914147"/>
          </a:xfrm>
        </p:spPr>
        <p:txBody>
          <a:bodyPr>
            <a:noAutofit/>
          </a:bodyPr>
          <a:lstStyle/>
          <a:p>
            <a:r>
              <a:rPr lang="en-US" dirty="0"/>
              <a:t>Powerful inexpensive anywhere / anytime training</a:t>
            </a:r>
          </a:p>
          <a:p>
            <a:pPr lvl="0"/>
            <a:r>
              <a:rPr lang="en-US" dirty="0"/>
              <a:t>Capabilities maximized based on available hardware</a:t>
            </a:r>
          </a:p>
          <a:p>
            <a:pPr lvl="0"/>
            <a:r>
              <a:rPr lang="en-US" dirty="0"/>
              <a:t>Cost savings vs simulator/flight time</a:t>
            </a:r>
          </a:p>
          <a:p>
            <a:pPr lvl="0"/>
            <a:r>
              <a:rPr lang="en-US" dirty="0"/>
              <a:t>Training Benefits of Re-configurable Part-Task Trainer (PTT)</a:t>
            </a:r>
          </a:p>
          <a:p>
            <a:r>
              <a:rPr lang="en-US" dirty="0"/>
              <a:t>Train independently or as </a:t>
            </a:r>
            <a:r>
              <a:rPr lang="en-US"/>
              <a:t>a Crew</a:t>
            </a:r>
          </a:p>
          <a:p>
            <a:r>
              <a:rPr lang="en-US"/>
              <a:t>More </a:t>
            </a:r>
            <a:r>
              <a:rPr lang="en-US" dirty="0"/>
              <a:t>information on OMIA is available at </a:t>
            </a:r>
            <a:br>
              <a:rPr lang="en-US" dirty="0"/>
            </a:br>
            <a:r>
              <a:rPr lang="en-US" dirty="0">
                <a:hlinkClick r:id="rId3"/>
              </a:rPr>
              <a:t>www.StottlerHenke.com/OMIA</a:t>
            </a:r>
            <a:r>
              <a:rPr lang="en-US" dirty="0"/>
              <a:t>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A0ABD7F-16A5-EE4A-A438-B4BAEA72F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hangingPunct="0"/>
            <a:r>
              <a:rPr lang="en-US" dirty="0">
                <a:latin typeface="+mj-lt"/>
                <a:ea typeface="Gill Sans Light" panose="020B0302020104020203" pitchFamily="34" charset="-79"/>
                <a:cs typeface="Arial" panose="020B0604020202020204" pitchFamily="34" charset="0"/>
              </a:rPr>
              <a:t>OMIA / OMIA-ATS </a:t>
            </a:r>
            <a:br>
              <a:rPr lang="en-US" dirty="0">
                <a:latin typeface="+mj-lt"/>
                <a:ea typeface="Gill Sans Light" panose="020B0302020104020203" pitchFamily="34" charset="-79"/>
                <a:cs typeface="Arial" panose="020B0604020202020204" pitchFamily="34" charset="0"/>
              </a:rPr>
            </a:br>
            <a:r>
              <a:rPr lang="en-US" dirty="0">
                <a:latin typeface="+mj-lt"/>
                <a:ea typeface="Gill Sans Light" panose="020B0302020104020203" pitchFamily="34" charset="-79"/>
                <a:cs typeface="Arial" panose="020B0604020202020204" pitchFamily="34" charset="0"/>
              </a:rPr>
              <a:t>Summary</a:t>
            </a:r>
            <a:endParaRPr lang="en-US" dirty="0"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02548284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>
            <a:extLst>
              <a:ext uri="{FF2B5EF4-FFF2-40B4-BE49-F238E27FC236}">
                <a16:creationId xmlns:a16="http://schemas.microsoft.com/office/drawing/2014/main" id="{D2A2C4A4-CE0B-7144-A7CA-40CBC8B882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5" y="3977"/>
            <a:ext cx="13004800" cy="9750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8F600F8-A05C-1C51-4C3E-C71214C619F9}"/>
              </a:ext>
            </a:extLst>
          </p:cNvPr>
          <p:cNvSpPr/>
          <p:nvPr/>
        </p:nvSpPr>
        <p:spPr>
          <a:xfrm>
            <a:off x="1194" y="8219535"/>
            <a:ext cx="13014227" cy="1517715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6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Gill Sans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B53842-8FE3-2AB4-4C97-943F95064F7A}"/>
              </a:ext>
            </a:extLst>
          </p:cNvPr>
          <p:cNvSpPr txBox="1"/>
          <p:nvPr/>
        </p:nvSpPr>
        <p:spPr>
          <a:xfrm>
            <a:off x="-310478" y="558975"/>
            <a:ext cx="13854259" cy="1456809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8800" b="1">
                <a:solidFill>
                  <a:schemeClr val="accent1">
                    <a:lumMod val="40000"/>
                    <a:lumOff val="60000"/>
                  </a:schemeClr>
                </a:solidFill>
              </a:rPr>
              <a:t>QUESTIONS ?</a:t>
            </a: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A9D5AFF5-89E3-BCE6-37D9-4E339FD324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975215" y="8457692"/>
            <a:ext cx="6362700" cy="10414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EA19082-3A9D-2ADE-0244-00496417535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966565" y="7692550"/>
            <a:ext cx="2044700" cy="20447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F52476D3-661E-E380-F154-58599593894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5" y="8571992"/>
            <a:ext cx="33401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7763184"/>
      </p:ext>
    </p:extLst>
  </p:cSld>
  <p:clrMapOvr>
    <a:masterClrMapping/>
  </p:clrMapOvr>
</p:sld>
</file>

<file path=ppt/theme/theme1.xml><?xml version="1.0" encoding="utf-8"?>
<a:theme xmlns:a="http://schemas.openxmlformats.org/drawingml/2006/main" name="Showroom">
  <a:themeElements>
    <a:clrScheme name="Showroom">
      <a:dk1>
        <a:srgbClr val="535353"/>
      </a:dk1>
      <a:lt1>
        <a:srgbClr val="340053"/>
      </a:lt1>
      <a:dk2>
        <a:srgbClr val="5A5F5E"/>
      </a:dk2>
      <a:lt2>
        <a:srgbClr val="B4B4B4"/>
      </a:lt2>
      <a:accent1>
        <a:srgbClr val="78AAB3"/>
      </a:accent1>
      <a:accent2>
        <a:srgbClr val="9A9671"/>
      </a:accent2>
      <a:accent3>
        <a:srgbClr val="D9971A"/>
      </a:accent3>
      <a:accent4>
        <a:srgbClr val="D7620E"/>
      </a:accent4>
      <a:accent5>
        <a:srgbClr val="A61702"/>
      </a:accent5>
      <a:accent6>
        <a:srgbClr val="606B7E"/>
      </a:accent6>
      <a:hlink>
        <a:srgbClr val="0000FF"/>
      </a:hlink>
      <a:folHlink>
        <a:srgbClr val="FF00FF"/>
      </a:folHlink>
    </a:clrScheme>
    <a:fontScheme name="Showroom">
      <a:majorFont>
        <a:latin typeface="Gill Sans Light"/>
        <a:ea typeface="Gill Sans Light"/>
        <a:cs typeface="Gill Sans Light"/>
      </a:majorFont>
      <a:minorFont>
        <a:latin typeface="Gill Sans Light"/>
        <a:ea typeface="Gill Sans Light"/>
        <a:cs typeface="Gill Sans Light"/>
      </a:minorFont>
    </a:fontScheme>
    <a:fmtScheme name="Showroom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808785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Gill Sans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5A5F5E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535353"/>
            </a:solidFill>
            <a:effectLst/>
            <a:uFillTx/>
            <a:latin typeface="+mn-lt"/>
            <a:ea typeface="+mn-ea"/>
            <a:cs typeface="+mn-cs"/>
            <a:sym typeface="Gill Sans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Showroom">
  <a:themeElements>
    <a:clrScheme name="Showroom">
      <a:dk1>
        <a:srgbClr val="000000"/>
      </a:dk1>
      <a:lt1>
        <a:srgbClr val="FFFFFF"/>
      </a:lt1>
      <a:dk2>
        <a:srgbClr val="5A5F5E"/>
      </a:dk2>
      <a:lt2>
        <a:srgbClr val="B4B4B4"/>
      </a:lt2>
      <a:accent1>
        <a:srgbClr val="78AAB3"/>
      </a:accent1>
      <a:accent2>
        <a:srgbClr val="9A9671"/>
      </a:accent2>
      <a:accent3>
        <a:srgbClr val="D9971A"/>
      </a:accent3>
      <a:accent4>
        <a:srgbClr val="D7620E"/>
      </a:accent4>
      <a:accent5>
        <a:srgbClr val="A61702"/>
      </a:accent5>
      <a:accent6>
        <a:srgbClr val="606B7E"/>
      </a:accent6>
      <a:hlink>
        <a:srgbClr val="0000FF"/>
      </a:hlink>
      <a:folHlink>
        <a:srgbClr val="FF00FF"/>
      </a:folHlink>
    </a:clrScheme>
    <a:fontScheme name="Showroom">
      <a:majorFont>
        <a:latin typeface="Gill Sans Light"/>
        <a:ea typeface="Gill Sans Light"/>
        <a:cs typeface="Gill Sans Light"/>
      </a:majorFont>
      <a:minorFont>
        <a:latin typeface="Gill Sans Light"/>
        <a:ea typeface="Gill Sans Light"/>
        <a:cs typeface="Gill Sans Light"/>
      </a:minorFont>
    </a:fontScheme>
    <a:fmtScheme name="Showroom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808785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Gill Sans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5A5F5E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535353"/>
            </a:solidFill>
            <a:effectLst/>
            <a:uFillTx/>
            <a:latin typeface="+mn-lt"/>
            <a:ea typeface="+mn-ea"/>
            <a:cs typeface="+mn-cs"/>
            <a:sym typeface="Gill Sans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349</TotalTime>
  <Words>544</Words>
  <Application>Microsoft Macintosh PowerPoint</Application>
  <PresentationFormat>Custom</PresentationFormat>
  <Paragraphs>113</Paragraphs>
  <Slides>40</Slides>
  <Notes>36</Notes>
  <HiddenSlides>0</HiddenSlides>
  <MMClips>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6" baseType="lpstr">
      <vt:lpstr>ＭＳ Ｐゴシック</vt:lpstr>
      <vt:lpstr>Arial</vt:lpstr>
      <vt:lpstr>Gill Sans Light</vt:lpstr>
      <vt:lpstr>Helvetica Neue</vt:lpstr>
      <vt:lpstr>Times New Roman</vt:lpstr>
      <vt:lpstr>Showroom</vt:lpstr>
      <vt:lpstr>MH-60R Helicopter Desktop Crew Trainer:  The Solution for At-Sea Proficiency &amp; Affordable Anywhere/Anytime Training</vt:lpstr>
      <vt:lpstr>MH-60R Helicopter Desktop Crew Trainer:  The Solution for At-Sea Proficiency &amp; Affordable Anywhere/Anytime Training</vt:lpstr>
      <vt:lpstr>PowerPoint Presentation</vt:lpstr>
      <vt:lpstr>Overview MH-60R Video</vt:lpstr>
      <vt:lpstr>MH-60R COMMON Cockpit</vt:lpstr>
      <vt:lpstr>SENSOR Operator (SO) StaTION </vt:lpstr>
      <vt:lpstr>MH-60R Video</vt:lpstr>
      <vt:lpstr>OMIA Emulates MH-60R Helicopters</vt:lpstr>
      <vt:lpstr>OMIA Flight Display</vt:lpstr>
      <vt:lpstr>OMIA Mission Display  </vt:lpstr>
      <vt:lpstr>Mission Display with Menu Displayed </vt:lpstr>
      <vt:lpstr>Control Display Unit (CDU) </vt:lpstr>
      <vt:lpstr>Trackball Pointing device (pd) </vt:lpstr>
      <vt:lpstr>MH-60R COMMON Cockpit</vt:lpstr>
      <vt:lpstr>OMIA Emulates MH-60R Panels (E.g., CMP &amp; RCU)</vt:lpstr>
      <vt:lpstr>Sensor Operator (SO) Station MH-60R</vt:lpstr>
      <vt:lpstr>OMIA Video</vt:lpstr>
      <vt:lpstr>SUCCESSES</vt:lpstr>
      <vt:lpstr>Where OMIA fits</vt:lpstr>
      <vt:lpstr>OMIA User Versions</vt:lpstr>
      <vt:lpstr>flexible deployment</vt:lpstr>
      <vt:lpstr>Integrations</vt:lpstr>
      <vt:lpstr>FLIR</vt:lpstr>
      <vt:lpstr>FLIR Hand Control Unit </vt:lpstr>
      <vt:lpstr>FLIR HCU Software Emulation</vt:lpstr>
      <vt:lpstr>FLIR &amp; USB HCU</vt:lpstr>
      <vt:lpstr>OMIA-ATS / Acoustics</vt:lpstr>
      <vt:lpstr>Sensor Operator Station: MH-60R</vt:lpstr>
      <vt:lpstr>PowerPoint Presentation</vt:lpstr>
      <vt:lpstr>OMIA-ATS: SO station</vt:lpstr>
      <vt:lpstr>OMIA-ATS: SO station</vt:lpstr>
      <vt:lpstr>BENEFITS of OMIA-ATS</vt:lpstr>
      <vt:lpstr>Crew Trainer</vt:lpstr>
      <vt:lpstr>BENEFITS of CREW TRAINER</vt:lpstr>
      <vt:lpstr>MH-60S AMCM Winch OPERATIONS</vt:lpstr>
      <vt:lpstr>MH-60S AMCM Winch VIDEO</vt:lpstr>
      <vt:lpstr>MH-60S Winch Operator Training</vt:lpstr>
      <vt:lpstr>MH-60S Winch Operator Training w/ touchscreens</vt:lpstr>
      <vt:lpstr>OMIA / OMIA-ATS  Summary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Intelligent scheduling at NASA Aurora-KSC</dc:title>
  <cp:lastModifiedBy>googleshairob@tensorlabs.com</cp:lastModifiedBy>
  <cp:revision>23</cp:revision>
  <dcterms:modified xsi:type="dcterms:W3CDTF">2025-03-26T17:52:48Z</dcterms:modified>
</cp:coreProperties>
</file>