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477" r:id="rId2"/>
    <p:sldId id="740" r:id="rId3"/>
    <p:sldId id="648" r:id="rId4"/>
    <p:sldId id="578" r:id="rId5"/>
    <p:sldId id="734" r:id="rId6"/>
    <p:sldId id="649" r:id="rId7"/>
    <p:sldId id="586" r:id="rId8"/>
    <p:sldId id="569" r:id="rId9"/>
    <p:sldId id="595" r:id="rId10"/>
    <p:sldId id="624" r:id="rId11"/>
    <p:sldId id="523" r:id="rId12"/>
    <p:sldId id="524" r:id="rId13"/>
    <p:sldId id="742" r:id="rId14"/>
    <p:sldId id="739" r:id="rId15"/>
    <p:sldId id="735" r:id="rId16"/>
    <p:sldId id="743" r:id="rId17"/>
    <p:sldId id="518" r:id="rId18"/>
    <p:sldId id="722" r:id="rId19"/>
    <p:sldId id="728" r:id="rId20"/>
    <p:sldId id="732" r:id="rId21"/>
    <p:sldId id="724" r:id="rId22"/>
    <p:sldId id="628" r:id="rId23"/>
    <p:sldId id="723" r:id="rId24"/>
    <p:sldId id="632" r:id="rId25"/>
    <p:sldId id="489" r:id="rId26"/>
    <p:sldId id="490" r:id="rId27"/>
    <p:sldId id="688" r:id="rId28"/>
    <p:sldId id="690" r:id="rId29"/>
    <p:sldId id="733" r:id="rId30"/>
    <p:sldId id="709" r:id="rId31"/>
    <p:sldId id="710" r:id="rId32"/>
    <p:sldId id="712" r:id="rId33"/>
    <p:sldId id="713" r:id="rId34"/>
    <p:sldId id="714" r:id="rId35"/>
    <p:sldId id="745" r:id="rId36"/>
    <p:sldId id="715" r:id="rId37"/>
    <p:sldId id="744" r:id="rId38"/>
    <p:sldId id="736" r:id="rId3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CD4"/>
    <a:srgbClr val="E1C820"/>
    <a:srgbClr val="003CFF"/>
    <a:srgbClr val="281407"/>
    <a:srgbClr val="1B1107"/>
    <a:srgbClr val="6E451C"/>
    <a:srgbClr val="3C503C"/>
    <a:srgbClr val="C0DEFF"/>
    <a:srgbClr val="FFE100"/>
    <a:srgbClr val="FFC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41" autoAdjust="0"/>
    <p:restoredTop sz="95788" autoAdjust="0"/>
  </p:normalViewPr>
  <p:slideViewPr>
    <p:cSldViewPr>
      <p:cViewPr varScale="1">
        <p:scale>
          <a:sx n="65" d="100"/>
          <a:sy n="65" d="100"/>
        </p:scale>
        <p:origin x="466"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78"/>
    </p:cViewPr>
  </p:sorterViewPr>
  <p:notesViewPr>
    <p:cSldViewPr>
      <p:cViewPr varScale="1">
        <p:scale>
          <a:sx n="59" d="100"/>
          <a:sy n="59" d="100"/>
        </p:scale>
        <p:origin x="2438"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B4A6699-ED86-E220-5EC4-045DE59B79E1}"/>
              </a:ext>
            </a:extLst>
          </p:cNvPr>
          <p:cNvSpPr>
            <a:spLocks noGrp="1" noChangeArrowheads="1"/>
          </p:cNvSpPr>
          <p:nvPr>
            <p:ph type="hdr" sz="quarter"/>
          </p:nvPr>
        </p:nvSpPr>
        <p:spPr bwMode="auto">
          <a:xfrm>
            <a:off x="155575" y="155575"/>
            <a:ext cx="2882900" cy="3095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360A3A43-4CAD-8BFF-DC02-A8297476F951}"/>
              </a:ext>
            </a:extLst>
          </p:cNvPr>
          <p:cNvSpPr>
            <a:spLocks noGrp="1" noChangeArrowheads="1"/>
          </p:cNvSpPr>
          <p:nvPr>
            <p:ph type="dt" sz="quarter" idx="1"/>
          </p:nvPr>
        </p:nvSpPr>
        <p:spPr bwMode="auto">
          <a:xfrm>
            <a:off x="3971925" y="155575"/>
            <a:ext cx="2882900" cy="3095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000">
                <a:latin typeface="Arial" charset="0"/>
              </a:defRPr>
            </a:lvl1pPr>
          </a:lstStyle>
          <a:p>
            <a:pPr>
              <a:defRPr/>
            </a:pPr>
            <a:endParaRPr lang="en-US"/>
          </a:p>
        </p:txBody>
      </p:sp>
      <p:sp>
        <p:nvSpPr>
          <p:cNvPr id="3076" name="Rectangle 4">
            <a:extLst>
              <a:ext uri="{FF2B5EF4-FFF2-40B4-BE49-F238E27FC236}">
                <a16:creationId xmlns:a16="http://schemas.microsoft.com/office/drawing/2014/main" id="{8BBA7861-2290-76EC-0419-5057090515F4}"/>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pitchFamily="18" charset="0"/>
              </a:defRPr>
            </a:lvl1pPr>
          </a:lstStyle>
          <a:p>
            <a:pPr>
              <a:defRPr/>
            </a:pPr>
            <a:endParaRPr lang="en-US"/>
          </a:p>
        </p:txBody>
      </p:sp>
      <p:sp>
        <p:nvSpPr>
          <p:cNvPr id="3077" name="Rectangle 5">
            <a:extLst>
              <a:ext uri="{FF2B5EF4-FFF2-40B4-BE49-F238E27FC236}">
                <a16:creationId xmlns:a16="http://schemas.microsoft.com/office/drawing/2014/main" id="{70117076-DFC2-85AF-449D-7B9238A9CE13}"/>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17644F6-0281-4248-809A-7809760B4B8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7BDECA65-BE08-F305-ABA6-4A322F21A856}"/>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5123" name="Rectangle 1027">
            <a:extLst>
              <a:ext uri="{FF2B5EF4-FFF2-40B4-BE49-F238E27FC236}">
                <a16:creationId xmlns:a16="http://schemas.microsoft.com/office/drawing/2014/main" id="{41FAF291-4B74-630E-F296-A0F0E0CECAAC}"/>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pitchFamily="18" charset="0"/>
              </a:defRPr>
            </a:lvl1pPr>
          </a:lstStyle>
          <a:p>
            <a:pPr>
              <a:defRPr/>
            </a:pPr>
            <a:endParaRPr lang="en-US"/>
          </a:p>
        </p:txBody>
      </p:sp>
      <p:sp>
        <p:nvSpPr>
          <p:cNvPr id="6148" name="Rectangle 1028">
            <a:extLst>
              <a:ext uri="{FF2B5EF4-FFF2-40B4-BE49-F238E27FC236}">
                <a16:creationId xmlns:a16="http://schemas.microsoft.com/office/drawing/2014/main" id="{3A2E35D5-C155-2C31-FDAD-D4EC9C5E140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6" name="Rectangle 1030">
            <a:extLst>
              <a:ext uri="{FF2B5EF4-FFF2-40B4-BE49-F238E27FC236}">
                <a16:creationId xmlns:a16="http://schemas.microsoft.com/office/drawing/2014/main" id="{27B3AF39-B797-E684-128A-6CF5B3D26E8C}"/>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pitchFamily="18" charset="0"/>
              </a:defRPr>
            </a:lvl1pPr>
          </a:lstStyle>
          <a:p>
            <a:pPr>
              <a:defRPr/>
            </a:pPr>
            <a:endParaRPr lang="en-US"/>
          </a:p>
        </p:txBody>
      </p:sp>
      <p:sp>
        <p:nvSpPr>
          <p:cNvPr id="5127" name="Rectangle 1031">
            <a:extLst>
              <a:ext uri="{FF2B5EF4-FFF2-40B4-BE49-F238E27FC236}">
                <a16:creationId xmlns:a16="http://schemas.microsoft.com/office/drawing/2014/main" id="{0B1BFBB0-E49E-6C11-7DD5-3C5A2EA4A04C}"/>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2B69A77E-3B62-4CF1-A322-C3C946BA14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a:extLst>
              <a:ext uri="{FF2B5EF4-FFF2-40B4-BE49-F238E27FC236}">
                <a16:creationId xmlns:a16="http://schemas.microsoft.com/office/drawing/2014/main" id="{6A08B193-3F36-F043-286C-A404ED9C83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038CA0DA-5352-4F58-8C33-14B80B422ADF}" type="slidenum">
              <a:rPr lang="en-US" altLang="en-US" sz="1200" smtClean="0"/>
              <a:pPr/>
              <a:t>1</a:t>
            </a:fld>
            <a:endParaRPr lang="en-US" altLang="en-US" sz="1200"/>
          </a:p>
        </p:txBody>
      </p:sp>
      <p:sp>
        <p:nvSpPr>
          <p:cNvPr id="9219" name="Rectangle 2">
            <a:extLst>
              <a:ext uri="{FF2B5EF4-FFF2-40B4-BE49-F238E27FC236}">
                <a16:creationId xmlns:a16="http://schemas.microsoft.com/office/drawing/2014/main" id="{F40EA0F0-2DB9-82AC-1D6F-0494BDA33247}"/>
              </a:ext>
            </a:extLst>
          </p:cNvPr>
          <p:cNvSpPr>
            <a:spLocks noGrp="1" noRot="1" noChangeAspect="1" noChangeArrowheads="1" noTextEdit="1"/>
          </p:cNvSpPr>
          <p:nvPr>
            <p:ph type="sldImg"/>
          </p:nvPr>
        </p:nvSpPr>
        <p:spPr>
          <a:xfrm>
            <a:off x="1182688" y="696913"/>
            <a:ext cx="4648200" cy="3486150"/>
          </a:xfrm>
          <a:ln/>
        </p:spPr>
      </p:sp>
      <p:sp>
        <p:nvSpPr>
          <p:cNvPr id="9220" name="Rectangle 3">
            <a:extLst>
              <a:ext uri="{FF2B5EF4-FFF2-40B4-BE49-F238E27FC236}">
                <a16:creationId xmlns:a16="http://schemas.microsoft.com/office/drawing/2014/main" id="{8FA7A2AB-AA1D-8673-6700-25D1359928A1}"/>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7" tIns="46044" rIns="92087" bIns="46044"/>
          <a:lstStyle/>
          <a:p>
            <a:pPr eaLnBrk="1" hangingPunct="1"/>
            <a:r>
              <a:rPr lang="en-US" altLang="en-US" dirty="0"/>
              <a:t>Press the page up/down key to go to the previous/next slide.</a:t>
            </a:r>
          </a:p>
          <a:p>
            <a:pPr eaLnBrk="1" hangingPunct="1"/>
            <a:r>
              <a:rPr lang="en-US" altLang="en-US" dirty="0"/>
              <a:t>The slides are set up to transition automatically between slides using a timer.  Total run-time is about 11 mins.</a:t>
            </a:r>
            <a:br>
              <a:rPr lang="en-US" altLang="en-US" dirty="0"/>
            </a:br>
            <a:endParaRPr lang="en-US" altLang="en-US" dirty="0"/>
          </a:p>
          <a:p>
            <a:pPr eaLnBrk="1" hangingPunct="1"/>
            <a:r>
              <a:rPr lang="en-US" altLang="en-US" dirty="0"/>
              <a:t>To disable auto transitions, in </a:t>
            </a:r>
            <a:r>
              <a:rPr lang="en-US" altLang="en-US" dirty="0" err="1"/>
              <a:t>Powerpoint</a:t>
            </a:r>
            <a:r>
              <a:rPr lang="en-US" altLang="en-US" dirty="0"/>
              <a:t>, select:</a:t>
            </a:r>
          </a:p>
          <a:p>
            <a:pPr eaLnBrk="1" hangingPunct="1"/>
            <a:r>
              <a:rPr lang="en-US" altLang="en-US" dirty="0"/>
              <a:t>    Slide Show / Set Up Slide Show</a:t>
            </a:r>
          </a:p>
          <a:p>
            <a:pPr eaLnBrk="1" hangingPunct="1"/>
            <a:r>
              <a:rPr lang="en-US" altLang="en-US" dirty="0"/>
              <a:t>Select radio button: Advance Slides = Manually.</a:t>
            </a:r>
          </a:p>
          <a:p>
            <a:pPr eaLnBrk="1" hangingPunct="1"/>
            <a:endParaRPr lang="en-US" altLang="en-US" dirty="0"/>
          </a:p>
          <a:p>
            <a:pPr eaLnBrk="1" hangingPunct="1"/>
            <a:r>
              <a:rPr lang="en-US" altLang="en-US" dirty="0"/>
              <a:t>To skip over some slides, in the overview pane at left, right click on the slide's thumbnail and select "Hide Slide" from the context menu (vs. </a:t>
            </a:r>
            <a:r>
              <a:rPr lang="en-US" altLang="en-US"/>
              <a:t>deleting slides) so that we don’t proliferate versions of this file with different subsets of the slides.</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7E9C32B-E81A-BE9D-9808-28557AB7C0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D39465F6-CA32-4962-AA03-A507481B4DF2}" type="slidenum">
              <a:rPr lang="en-US" altLang="en-US" sz="1200" smtClean="0"/>
              <a:pPr/>
              <a:t>11</a:t>
            </a:fld>
            <a:endParaRPr lang="en-US" altLang="en-US" sz="1200"/>
          </a:p>
        </p:txBody>
      </p:sp>
      <p:sp>
        <p:nvSpPr>
          <p:cNvPr id="26627" name="Rectangle 2">
            <a:extLst>
              <a:ext uri="{FF2B5EF4-FFF2-40B4-BE49-F238E27FC236}">
                <a16:creationId xmlns:a16="http://schemas.microsoft.com/office/drawing/2014/main" id="{B293F123-457B-7B1B-1EE5-C1532717B55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AA7A068-AF4E-2424-322D-8BE0BA1D8101}"/>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r>
              <a:rPr lang="en-US" altLang="en-US"/>
              <a:t>An important responsibility in the U.S. Navy is monitoring sonar data to detect and classify submarines.  Passive sonar data is radiated through the water from sound sources on board the submarine. This is different from active sonar which are pings that are reflected by the submarine. Analyzing passive sonar data is hard because the ocean is full of noise, echo, and reverberation, and submarines are designed to be quiet.</a:t>
            </a:r>
          </a:p>
          <a:p>
            <a:pPr eaLnBrk="1" hangingPunct="1"/>
            <a:endParaRPr lang="en-US" altLang="en-US"/>
          </a:p>
          <a:p>
            <a:pPr eaLnBrk="1" hangingPunct="1"/>
            <a:r>
              <a:rPr lang="en-US" altLang="en-US"/>
              <a:t>Sonar technicians analyze sonar data by looking at images that show the data graphically, so that the brightness of the image shows the signal strength of the data at a particular frequency and point in time.  By looking for visual patterns in the image, sonar technicians can detect and identify sound sources that are characteristic of different types of submarines.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34C8B37-5BB3-F7EF-84B4-E6AE1E99F6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099A6794-755A-4820-9B7E-47F9D9EEA8B0}" type="slidenum">
              <a:rPr lang="en-US" altLang="en-US" sz="1200" smtClean="0"/>
              <a:pPr/>
              <a:t>12</a:t>
            </a:fld>
            <a:endParaRPr lang="en-US" altLang="en-US" sz="1200"/>
          </a:p>
        </p:txBody>
      </p:sp>
      <p:sp>
        <p:nvSpPr>
          <p:cNvPr id="28675" name="Rectangle 2">
            <a:extLst>
              <a:ext uri="{FF2B5EF4-FFF2-40B4-BE49-F238E27FC236}">
                <a16:creationId xmlns:a16="http://schemas.microsoft.com/office/drawing/2014/main" id="{E47963E3-1D97-6F5A-43D0-3A1521AC1DDB}"/>
              </a:ext>
            </a:extLst>
          </p:cNvPr>
          <p:cNvSpPr>
            <a:spLocks noGrp="1" noRot="1" noChangeAspect="1" noChangeArrowheads="1" noTextEdit="1"/>
          </p:cNvSpPr>
          <p:nvPr>
            <p:ph type="sldImg"/>
          </p:nvPr>
        </p:nvSpPr>
        <p:spPr>
          <a:xfrm>
            <a:off x="1181100" y="696913"/>
            <a:ext cx="4649788" cy="3487737"/>
          </a:xfrm>
          <a:ln/>
        </p:spPr>
      </p:sp>
      <p:sp>
        <p:nvSpPr>
          <p:cNvPr id="28676" name="Rectangle 3">
            <a:extLst>
              <a:ext uri="{FF2B5EF4-FFF2-40B4-BE49-F238E27FC236}">
                <a16:creationId xmlns:a16="http://schemas.microsoft.com/office/drawing/2014/main" id="{3912A8C2-5097-B92A-EC4B-453763753421}"/>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9" tIns="46039" rIns="92079" bIns="46039"/>
          <a:lstStyle/>
          <a:p>
            <a:pPr eaLnBrk="1" hangingPunct="1"/>
            <a:r>
              <a:rPr lang="en-US" altLang="en-US"/>
              <a:t>We developed a system called the Acoustic Analysis Intelligent Tutoring System that lets sonar technicians practice analyzing sonar data and receive automated feedback on their analysis. </a:t>
            </a:r>
          </a:p>
          <a:p>
            <a:pPr eaLnBrk="1" hangingPunct="1"/>
            <a:endParaRPr lang="en-US" altLang="en-US"/>
          </a:p>
          <a:p>
            <a:pPr eaLnBrk="1" hangingPunct="1"/>
            <a:r>
              <a:rPr lang="en-US" altLang="en-US"/>
              <a:t>The software displays a set of sonar data images and lets the student annotate the sonar data with what they see and what they infer. That is, the system lets the student enter the type of submarine they think is shown in the data, along with everything that they see and figure out that supports their answer.</a:t>
            </a:r>
          </a:p>
          <a:p>
            <a:pPr eaLnBrk="1" hangingPunct="1"/>
            <a:endParaRPr lang="en-US" altLang="en-US"/>
          </a:p>
          <a:p>
            <a:pPr eaLnBrk="1" hangingPunct="1"/>
            <a:r>
              <a:rPr lang="en-US" altLang="en-US"/>
              <a:t>For example, they can click on places in the image that show significant sound sources, and they can link sound sources that are related.  Students can also enter visual characteristics of each sound source, as well as the reason why they consider linked sound sources to be related.  They can also select the type of submarine they think is shown in the data and the reasons for their decision.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FB7BCB0-8029-1EFC-FBA4-35101EFAC2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8C883994-A8B2-414C-B638-D63AEB80A750}" type="slidenum">
              <a:rPr lang="en-US" altLang="en-US" sz="1200" smtClean="0"/>
              <a:pPr/>
              <a:t>13</a:t>
            </a:fld>
            <a:endParaRPr lang="en-US" altLang="en-US" sz="1200"/>
          </a:p>
        </p:txBody>
      </p:sp>
      <p:sp>
        <p:nvSpPr>
          <p:cNvPr id="30723" name="Rectangle 2">
            <a:extLst>
              <a:ext uri="{FF2B5EF4-FFF2-40B4-BE49-F238E27FC236}">
                <a16:creationId xmlns:a16="http://schemas.microsoft.com/office/drawing/2014/main" id="{9591F722-6188-DD12-7582-E3018A22C11A}"/>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47C157C2-0166-488E-F7AE-BAABABB9EC3B}"/>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4777335-4799-D473-916A-C0A187FBFE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A3B15F5C-4669-4581-B588-31C2E4AD3AEF}" type="slidenum">
              <a:rPr lang="en-US" altLang="en-US" sz="1200" smtClean="0"/>
              <a:pPr/>
              <a:t>14</a:t>
            </a:fld>
            <a:endParaRPr lang="en-US" altLang="en-US" sz="1200"/>
          </a:p>
        </p:txBody>
      </p:sp>
      <p:sp>
        <p:nvSpPr>
          <p:cNvPr id="36867" name="Rectangle 2">
            <a:extLst>
              <a:ext uri="{FF2B5EF4-FFF2-40B4-BE49-F238E27FC236}">
                <a16:creationId xmlns:a16="http://schemas.microsoft.com/office/drawing/2014/main" id="{EB5218CD-AB59-4445-1EFC-6C17DBE03221}"/>
              </a:ext>
            </a:extLst>
          </p:cNvPr>
          <p:cNvSpPr>
            <a:spLocks noGrp="1" noRot="1" noChangeAspect="1" noChangeArrowheads="1" noTextEdit="1"/>
          </p:cNvSpPr>
          <p:nvPr>
            <p:ph type="sldImg"/>
          </p:nvPr>
        </p:nvSpPr>
        <p:spPr>
          <a:xfrm>
            <a:off x="1181100" y="696913"/>
            <a:ext cx="4649788" cy="3487737"/>
          </a:xfrm>
          <a:ln/>
        </p:spPr>
      </p:sp>
      <p:sp>
        <p:nvSpPr>
          <p:cNvPr id="36868" name="Rectangle 3">
            <a:extLst>
              <a:ext uri="{FF2B5EF4-FFF2-40B4-BE49-F238E27FC236}">
                <a16:creationId xmlns:a16="http://schemas.microsoft.com/office/drawing/2014/main" id="{E8CE2277-2883-7D9D-7947-D625BEEBCB7B}"/>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4" tIns="46042" rIns="92084" bIns="46042"/>
          <a:lstStyle/>
          <a:p>
            <a:endParaRPr lang="en-US" altLang="en-US"/>
          </a:p>
        </p:txBody>
      </p:sp>
    </p:spTree>
    <p:extLst>
      <p:ext uri="{BB962C8B-B14F-4D97-AF65-F5344CB8AC3E}">
        <p14:creationId xmlns:p14="http://schemas.microsoft.com/office/powerpoint/2010/main" val="3889407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97092D1-8FAF-8200-F277-06D8D7043D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EAA39358-B8A7-4C73-B058-3737AD1662A8}" type="slidenum">
              <a:rPr lang="en-US" altLang="en-US" sz="1200" smtClean="0"/>
              <a:pPr/>
              <a:t>15</a:t>
            </a:fld>
            <a:endParaRPr lang="en-US" altLang="en-US" sz="1200"/>
          </a:p>
        </p:txBody>
      </p:sp>
      <p:sp>
        <p:nvSpPr>
          <p:cNvPr id="34819" name="Rectangle 2">
            <a:extLst>
              <a:ext uri="{FF2B5EF4-FFF2-40B4-BE49-F238E27FC236}">
                <a16:creationId xmlns:a16="http://schemas.microsoft.com/office/drawing/2014/main" id="{937F0347-F13A-2F0E-ABE7-F84047FC4E58}"/>
              </a:ext>
            </a:extLst>
          </p:cNvPr>
          <p:cNvSpPr>
            <a:spLocks noGrp="1" noRot="1" noChangeAspect="1" noChangeArrowheads="1" noTextEdit="1"/>
          </p:cNvSpPr>
          <p:nvPr>
            <p:ph type="sldImg"/>
          </p:nvPr>
        </p:nvSpPr>
        <p:spPr>
          <a:xfrm>
            <a:off x="1181100" y="696913"/>
            <a:ext cx="4649788" cy="3487737"/>
          </a:xfrm>
          <a:ln/>
        </p:spPr>
      </p:sp>
      <p:sp>
        <p:nvSpPr>
          <p:cNvPr id="34820" name="Rectangle 3">
            <a:extLst>
              <a:ext uri="{FF2B5EF4-FFF2-40B4-BE49-F238E27FC236}">
                <a16:creationId xmlns:a16="http://schemas.microsoft.com/office/drawing/2014/main" id="{07B63BA5-5267-13F5-1770-313D9F464309}"/>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4" tIns="46042" rIns="92084" bIns="46042"/>
          <a:lstStyle/>
          <a:p>
            <a:r>
              <a:rPr lang="en-US" altLang="en-US"/>
              <a:t>Photo source: https://media.defense.gov/2011/Jan/14/2000293009/-1/-1/0/100201-F-4972P-301.JPG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4777335-4799-D473-916A-C0A187FBFE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A3B15F5C-4669-4581-B588-31C2E4AD3AEF}" type="slidenum">
              <a:rPr lang="en-US" altLang="en-US" sz="1200" smtClean="0"/>
              <a:pPr/>
              <a:t>16</a:t>
            </a:fld>
            <a:endParaRPr lang="en-US" altLang="en-US" sz="1200"/>
          </a:p>
        </p:txBody>
      </p:sp>
      <p:sp>
        <p:nvSpPr>
          <p:cNvPr id="36867" name="Rectangle 2">
            <a:extLst>
              <a:ext uri="{FF2B5EF4-FFF2-40B4-BE49-F238E27FC236}">
                <a16:creationId xmlns:a16="http://schemas.microsoft.com/office/drawing/2014/main" id="{EB5218CD-AB59-4445-1EFC-6C17DBE03221}"/>
              </a:ext>
            </a:extLst>
          </p:cNvPr>
          <p:cNvSpPr>
            <a:spLocks noGrp="1" noRot="1" noChangeAspect="1" noChangeArrowheads="1" noTextEdit="1"/>
          </p:cNvSpPr>
          <p:nvPr>
            <p:ph type="sldImg"/>
          </p:nvPr>
        </p:nvSpPr>
        <p:spPr>
          <a:xfrm>
            <a:off x="1181100" y="696913"/>
            <a:ext cx="4649788" cy="3487737"/>
          </a:xfrm>
          <a:ln/>
        </p:spPr>
      </p:sp>
      <p:sp>
        <p:nvSpPr>
          <p:cNvPr id="36868" name="Rectangle 3">
            <a:extLst>
              <a:ext uri="{FF2B5EF4-FFF2-40B4-BE49-F238E27FC236}">
                <a16:creationId xmlns:a16="http://schemas.microsoft.com/office/drawing/2014/main" id="{E8CE2277-2883-7D9D-7947-D625BEEBCB7B}"/>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4" tIns="46042" rIns="92084" bIns="46042"/>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D366F29-BC95-F6BC-A98A-6744B7BAFF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6951389A-90EF-4499-B46E-9DDA03FD8DDF}" type="slidenum">
              <a:rPr lang="en-US" altLang="en-US" sz="1200" smtClean="0"/>
              <a:pPr/>
              <a:t>17</a:t>
            </a:fld>
            <a:endParaRPr lang="en-US" altLang="en-US" sz="1200"/>
          </a:p>
        </p:txBody>
      </p:sp>
      <p:sp>
        <p:nvSpPr>
          <p:cNvPr id="38915" name="Rectangle 2">
            <a:extLst>
              <a:ext uri="{FF2B5EF4-FFF2-40B4-BE49-F238E27FC236}">
                <a16:creationId xmlns:a16="http://schemas.microsoft.com/office/drawing/2014/main" id="{AB24A20A-56BD-4892-4BFB-BB31AE500CB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4984DF2-A2F2-6F0E-8874-67A443F6FCF6}"/>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DE642A9-7F7E-94C4-7836-4839FA0C1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3991232D-BBC0-4E88-A824-30C03776B723}" type="slidenum">
              <a:rPr lang="en-US" altLang="en-US" sz="1200" smtClean="0"/>
              <a:pPr/>
              <a:t>18</a:t>
            </a:fld>
            <a:endParaRPr lang="en-US" altLang="en-US" sz="1200"/>
          </a:p>
        </p:txBody>
      </p:sp>
      <p:sp>
        <p:nvSpPr>
          <p:cNvPr id="40963" name="Rectangle 2">
            <a:extLst>
              <a:ext uri="{FF2B5EF4-FFF2-40B4-BE49-F238E27FC236}">
                <a16:creationId xmlns:a16="http://schemas.microsoft.com/office/drawing/2014/main" id="{EAA610F5-035E-F7C5-2B20-CE38546B2A81}"/>
              </a:ext>
            </a:extLst>
          </p:cNvPr>
          <p:cNvSpPr>
            <a:spLocks noGrp="1" noRot="1" noChangeAspect="1" noChangeArrowheads="1" noTextEdit="1"/>
          </p:cNvSpPr>
          <p:nvPr>
            <p:ph type="sldImg"/>
          </p:nvPr>
        </p:nvSpPr>
        <p:spPr>
          <a:xfrm>
            <a:off x="1181100" y="696913"/>
            <a:ext cx="4649788" cy="3487737"/>
          </a:xfrm>
          <a:ln/>
        </p:spPr>
      </p:sp>
      <p:sp>
        <p:nvSpPr>
          <p:cNvPr id="40964" name="Rectangle 3">
            <a:extLst>
              <a:ext uri="{FF2B5EF4-FFF2-40B4-BE49-F238E27FC236}">
                <a16:creationId xmlns:a16="http://schemas.microsoft.com/office/drawing/2014/main" id="{6E4C6421-C89C-87CB-43AA-80FCDE469307}"/>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9" tIns="46039" rIns="92079" bIns="46039"/>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90D8140-EF78-C903-52E7-29E5F066E5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A749630C-0054-4F8F-BDA1-E14A6B700024}" type="slidenum">
              <a:rPr lang="en-US" altLang="en-US" sz="1200" smtClean="0"/>
              <a:pPr/>
              <a:t>19</a:t>
            </a:fld>
            <a:endParaRPr lang="en-US" altLang="en-US" sz="1200"/>
          </a:p>
        </p:txBody>
      </p:sp>
      <p:sp>
        <p:nvSpPr>
          <p:cNvPr id="43011" name="Rectangle 2">
            <a:extLst>
              <a:ext uri="{FF2B5EF4-FFF2-40B4-BE49-F238E27FC236}">
                <a16:creationId xmlns:a16="http://schemas.microsoft.com/office/drawing/2014/main" id="{BCAEE595-C88C-99A0-14A8-618948F1852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41E9ADF-C252-1101-80B7-45109D747DC9}"/>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E22736B-09F5-C2EF-23A3-CD84EB5B3C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DABC7A23-8C77-4C6D-89E0-A0251CCDD2F4}" type="slidenum">
              <a:rPr lang="en-US" altLang="en-US" sz="1200" smtClean="0"/>
              <a:pPr/>
              <a:t>20</a:t>
            </a:fld>
            <a:endParaRPr lang="en-US" altLang="en-US" sz="1200"/>
          </a:p>
        </p:txBody>
      </p:sp>
      <p:sp>
        <p:nvSpPr>
          <p:cNvPr id="45059" name="Rectangle 2">
            <a:extLst>
              <a:ext uri="{FF2B5EF4-FFF2-40B4-BE49-F238E27FC236}">
                <a16:creationId xmlns:a16="http://schemas.microsoft.com/office/drawing/2014/main" id="{9BD5878C-B39F-A4FE-88F8-E69C4D7EAAE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E1865E2-054B-BAB9-A77D-4093C0BFC1ED}"/>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11504A5E-6BF0-26E6-EAAF-BDF4A81B90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EB6289AD-A3F3-44A5-BA11-9B0468BD80A0}" type="slidenum">
              <a:rPr lang="en-US" altLang="en-US" sz="1200" smtClean="0"/>
              <a:pPr/>
              <a:t>2</a:t>
            </a:fld>
            <a:endParaRPr lang="en-US" altLang="en-US" sz="1200"/>
          </a:p>
        </p:txBody>
      </p:sp>
      <p:sp>
        <p:nvSpPr>
          <p:cNvPr id="17411" name="Rectangle 2">
            <a:extLst>
              <a:ext uri="{FF2B5EF4-FFF2-40B4-BE49-F238E27FC236}">
                <a16:creationId xmlns:a16="http://schemas.microsoft.com/office/drawing/2014/main" id="{067B15AD-681E-04C3-97C4-B2BB0C03ED00}"/>
              </a:ext>
            </a:extLst>
          </p:cNvPr>
          <p:cNvSpPr>
            <a:spLocks noGrp="1" noRot="1" noChangeAspect="1" noChangeArrowheads="1" noTextEdit="1"/>
          </p:cNvSpPr>
          <p:nvPr>
            <p:ph type="sldImg"/>
          </p:nvPr>
        </p:nvSpPr>
        <p:spPr>
          <a:xfrm>
            <a:off x="1182688" y="696913"/>
            <a:ext cx="4648200" cy="3486150"/>
          </a:xfrm>
          <a:ln/>
        </p:spPr>
      </p:sp>
      <p:sp>
        <p:nvSpPr>
          <p:cNvPr id="17412" name="Rectangle 3">
            <a:extLst>
              <a:ext uri="{FF2B5EF4-FFF2-40B4-BE49-F238E27FC236}">
                <a16:creationId xmlns:a16="http://schemas.microsoft.com/office/drawing/2014/main" id="{CD5F131F-90F6-8318-9A9F-E4CD34CCECB1}"/>
              </a:ext>
            </a:extLst>
          </p:cNvPr>
          <p:cNvSpPr>
            <a:spLocks noGrp="1" noChangeArrowheads="1"/>
          </p:cNvSpPr>
          <p:nvPr>
            <p:ph type="body" idx="1"/>
          </p:nvPr>
        </p:nvSpPr>
        <p:spPr bwMode="auto">
          <a:xfrm>
            <a:off x="701675" y="4418013"/>
            <a:ext cx="560705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p>
        </p:txBody>
      </p:sp>
    </p:spTree>
    <p:extLst>
      <p:ext uri="{BB962C8B-B14F-4D97-AF65-F5344CB8AC3E}">
        <p14:creationId xmlns:p14="http://schemas.microsoft.com/office/powerpoint/2010/main" val="2593387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D155DAA-6A2C-0EE1-9EDD-25B35A4BEB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53E105DC-F507-43A9-932F-3A0B8EAB6DDE}" type="slidenum">
              <a:rPr lang="en-US" altLang="en-US" sz="1200" smtClean="0"/>
              <a:pPr/>
              <a:t>21</a:t>
            </a:fld>
            <a:endParaRPr lang="en-US" altLang="en-US" sz="1200"/>
          </a:p>
        </p:txBody>
      </p:sp>
      <p:sp>
        <p:nvSpPr>
          <p:cNvPr id="47107" name="Rectangle 2">
            <a:extLst>
              <a:ext uri="{FF2B5EF4-FFF2-40B4-BE49-F238E27FC236}">
                <a16:creationId xmlns:a16="http://schemas.microsoft.com/office/drawing/2014/main" id="{1B0F0634-C83A-1D59-169B-F91350B5EC99}"/>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05512C7-4CB7-5B64-BB9D-8C1A51ABEDDD}"/>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a:extLst>
              <a:ext uri="{FF2B5EF4-FFF2-40B4-BE49-F238E27FC236}">
                <a16:creationId xmlns:a16="http://schemas.microsoft.com/office/drawing/2014/main" id="{273CE5E2-018A-6B59-6C90-79CEB2036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1C852D06-4AF9-450C-A9D1-8927750BE170}" type="slidenum">
              <a:rPr lang="en-US" altLang="en-US" sz="1200" smtClean="0"/>
              <a:pPr/>
              <a:t>22</a:t>
            </a:fld>
            <a:endParaRPr lang="en-US" altLang="en-US" sz="1200"/>
          </a:p>
        </p:txBody>
      </p:sp>
      <p:sp>
        <p:nvSpPr>
          <p:cNvPr id="49155" name="Rectangle 2">
            <a:extLst>
              <a:ext uri="{FF2B5EF4-FFF2-40B4-BE49-F238E27FC236}">
                <a16:creationId xmlns:a16="http://schemas.microsoft.com/office/drawing/2014/main" id="{09CDDC63-55F4-9647-E1CD-B7EA5F375DF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D80681D-FE43-C45A-C1AB-F8AEDAD98253}"/>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17454F5-5012-24B8-E081-22279BEC64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05190839-CD20-417F-A899-1C3D38C0BDDD}" type="slidenum">
              <a:rPr lang="en-US" altLang="en-US" sz="1200" smtClean="0"/>
              <a:pPr/>
              <a:t>23</a:t>
            </a:fld>
            <a:endParaRPr lang="en-US" altLang="en-US" sz="1200"/>
          </a:p>
        </p:txBody>
      </p:sp>
      <p:sp>
        <p:nvSpPr>
          <p:cNvPr id="51203" name="Rectangle 2">
            <a:extLst>
              <a:ext uri="{FF2B5EF4-FFF2-40B4-BE49-F238E27FC236}">
                <a16:creationId xmlns:a16="http://schemas.microsoft.com/office/drawing/2014/main" id="{C69AF2AD-1337-F9F1-1108-D8F002BBDDC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313CCB44-FD42-A42D-41F6-FB737FB60C4F}"/>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a:extLst>
              <a:ext uri="{FF2B5EF4-FFF2-40B4-BE49-F238E27FC236}">
                <a16:creationId xmlns:a16="http://schemas.microsoft.com/office/drawing/2014/main" id="{2FFD4BB3-6A95-1C71-8981-87F3C590B7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F7BDD87F-5E10-4E0C-A70B-29B41316A7D8}" type="slidenum">
              <a:rPr lang="en-US" altLang="en-US" sz="1200" smtClean="0"/>
              <a:pPr/>
              <a:t>24</a:t>
            </a:fld>
            <a:endParaRPr lang="en-US" altLang="en-US" sz="1200"/>
          </a:p>
        </p:txBody>
      </p:sp>
      <p:sp>
        <p:nvSpPr>
          <p:cNvPr id="53251" name="Rectangle 2">
            <a:extLst>
              <a:ext uri="{FF2B5EF4-FFF2-40B4-BE49-F238E27FC236}">
                <a16:creationId xmlns:a16="http://schemas.microsoft.com/office/drawing/2014/main" id="{D7B2581F-9BC0-0CA2-2B80-51746BBBF8B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3798A7EC-C9D0-8C27-D2D5-8DF46F87439D}"/>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25A2AD3-F30A-C6D7-03D8-806D6DBE43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8235B3CB-C0E2-4E26-B277-BD4E4ED87F73}" type="slidenum">
              <a:rPr lang="en-US" altLang="en-US" sz="1200" smtClean="0"/>
              <a:pPr/>
              <a:t>25</a:t>
            </a:fld>
            <a:endParaRPr lang="en-US" altLang="en-US" sz="1200"/>
          </a:p>
        </p:txBody>
      </p:sp>
      <p:sp>
        <p:nvSpPr>
          <p:cNvPr id="55299" name="Rectangle 2">
            <a:extLst>
              <a:ext uri="{FF2B5EF4-FFF2-40B4-BE49-F238E27FC236}">
                <a16:creationId xmlns:a16="http://schemas.microsoft.com/office/drawing/2014/main" id="{C5860CCC-4238-8513-3608-FFC897F9DD3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8E8ECD2-5168-82FB-7162-42CFFA548F51}"/>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78DBBD6-AB0B-A197-2F01-5179DCB009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B4537C0C-4658-45E3-9097-9200494853F8}" type="slidenum">
              <a:rPr lang="en-US" altLang="en-US" sz="1200" smtClean="0"/>
              <a:pPr/>
              <a:t>26</a:t>
            </a:fld>
            <a:endParaRPr lang="en-US" altLang="en-US" sz="1200"/>
          </a:p>
        </p:txBody>
      </p:sp>
      <p:sp>
        <p:nvSpPr>
          <p:cNvPr id="57347" name="Rectangle 2">
            <a:extLst>
              <a:ext uri="{FF2B5EF4-FFF2-40B4-BE49-F238E27FC236}">
                <a16:creationId xmlns:a16="http://schemas.microsoft.com/office/drawing/2014/main" id="{33B03147-7C75-B952-33F9-048A3503B135}"/>
              </a:ext>
            </a:extLst>
          </p:cNvPr>
          <p:cNvSpPr>
            <a:spLocks noGrp="1" noRot="1" noChangeAspect="1" noChangeArrowheads="1" noTextEdit="1"/>
          </p:cNvSpPr>
          <p:nvPr>
            <p:ph type="sldImg"/>
          </p:nvPr>
        </p:nvSpPr>
        <p:spPr>
          <a:xfrm>
            <a:off x="1181100" y="696913"/>
            <a:ext cx="4649788" cy="3487737"/>
          </a:xfrm>
          <a:ln/>
        </p:spPr>
      </p:sp>
      <p:sp>
        <p:nvSpPr>
          <p:cNvPr id="57348" name="Rectangle 3">
            <a:extLst>
              <a:ext uri="{FF2B5EF4-FFF2-40B4-BE49-F238E27FC236}">
                <a16:creationId xmlns:a16="http://schemas.microsoft.com/office/drawing/2014/main" id="{1973DC6E-C9F2-4AB2-D145-AFF7B573E4B7}"/>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9" tIns="46039" rIns="92079" bIns="46039"/>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F8F35C1-C899-B40B-30EA-A6BB5785EA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CCABF688-92F1-48FC-B64C-841C641AD48D}" type="slidenum">
              <a:rPr lang="en-US" altLang="en-US" sz="1200" smtClean="0"/>
              <a:pPr/>
              <a:t>27</a:t>
            </a:fld>
            <a:endParaRPr lang="en-US" altLang="en-US" sz="1200"/>
          </a:p>
        </p:txBody>
      </p:sp>
      <p:sp>
        <p:nvSpPr>
          <p:cNvPr id="59395" name="Rectangle 2">
            <a:extLst>
              <a:ext uri="{FF2B5EF4-FFF2-40B4-BE49-F238E27FC236}">
                <a16:creationId xmlns:a16="http://schemas.microsoft.com/office/drawing/2014/main" id="{E1138482-2357-5855-B2D0-625A542A41F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5EF2FAE-CF86-81E9-F1B4-C8B379DC4594}"/>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32019E4-5242-C670-8836-6E6AEE054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582B1E34-388F-4D70-AF97-F612C072CD0A}" type="slidenum">
              <a:rPr lang="en-US" altLang="en-US" sz="1200" smtClean="0"/>
              <a:pPr/>
              <a:t>28</a:t>
            </a:fld>
            <a:endParaRPr lang="en-US" altLang="en-US" sz="1200"/>
          </a:p>
        </p:txBody>
      </p:sp>
      <p:sp>
        <p:nvSpPr>
          <p:cNvPr id="61443" name="Rectangle 2">
            <a:extLst>
              <a:ext uri="{FF2B5EF4-FFF2-40B4-BE49-F238E27FC236}">
                <a16:creationId xmlns:a16="http://schemas.microsoft.com/office/drawing/2014/main" id="{47246B5A-5D34-3E73-84DB-0CF6B8BD8164}"/>
              </a:ext>
            </a:extLst>
          </p:cNvPr>
          <p:cNvSpPr>
            <a:spLocks noGrp="1" noRot="1" noChangeAspect="1" noChangeArrowheads="1" noTextEdit="1"/>
          </p:cNvSpPr>
          <p:nvPr>
            <p:ph type="sldImg"/>
          </p:nvPr>
        </p:nvSpPr>
        <p:spPr>
          <a:xfrm>
            <a:off x="1181100" y="696913"/>
            <a:ext cx="4649788" cy="3487737"/>
          </a:xfrm>
          <a:ln/>
        </p:spPr>
      </p:sp>
      <p:sp>
        <p:nvSpPr>
          <p:cNvPr id="61444" name="Rectangle 3">
            <a:extLst>
              <a:ext uri="{FF2B5EF4-FFF2-40B4-BE49-F238E27FC236}">
                <a16:creationId xmlns:a16="http://schemas.microsoft.com/office/drawing/2014/main" id="{D87C37F8-9779-BE1F-3B6C-CF89F2BB10D1}"/>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4" tIns="46042" rIns="92084" bIns="46042"/>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a:extLst>
              <a:ext uri="{FF2B5EF4-FFF2-40B4-BE49-F238E27FC236}">
                <a16:creationId xmlns:a16="http://schemas.microsoft.com/office/drawing/2014/main" id="{059D4ECC-5D71-19E9-46FC-63823F236B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152927E9-DCCF-4481-ACCF-5C487CFFC649}" type="slidenum">
              <a:rPr lang="en-US" altLang="en-US" sz="1200" smtClean="0"/>
              <a:pPr/>
              <a:t>29</a:t>
            </a:fld>
            <a:endParaRPr lang="en-US" altLang="en-US" sz="1200"/>
          </a:p>
        </p:txBody>
      </p:sp>
      <p:sp>
        <p:nvSpPr>
          <p:cNvPr id="63491" name="Rectangle 2">
            <a:extLst>
              <a:ext uri="{FF2B5EF4-FFF2-40B4-BE49-F238E27FC236}">
                <a16:creationId xmlns:a16="http://schemas.microsoft.com/office/drawing/2014/main" id="{7E27D328-31B8-42FF-0B7E-3C1D2D2D3F88}"/>
              </a:ext>
            </a:extLst>
          </p:cNvPr>
          <p:cNvSpPr>
            <a:spLocks noGrp="1" noRot="1" noChangeAspect="1" noChangeArrowheads="1" noTextEdit="1"/>
          </p:cNvSpPr>
          <p:nvPr>
            <p:ph type="sldImg"/>
          </p:nvPr>
        </p:nvSpPr>
        <p:spPr>
          <a:xfrm>
            <a:off x="1182688" y="696913"/>
            <a:ext cx="4648200" cy="3486150"/>
          </a:xfrm>
          <a:ln/>
        </p:spPr>
      </p:sp>
      <p:sp>
        <p:nvSpPr>
          <p:cNvPr id="63492" name="Rectangle 3">
            <a:extLst>
              <a:ext uri="{FF2B5EF4-FFF2-40B4-BE49-F238E27FC236}">
                <a16:creationId xmlns:a16="http://schemas.microsoft.com/office/drawing/2014/main" id="{DE98E244-9F37-B7F1-679E-883DF40A8A42}"/>
              </a:ext>
            </a:extLst>
          </p:cNvPr>
          <p:cNvSpPr>
            <a:spLocks noGrp="1" noChangeArrowheads="1"/>
          </p:cNvSpPr>
          <p:nvPr>
            <p:ph type="body" idx="1"/>
          </p:nvPr>
        </p:nvSpPr>
        <p:spPr bwMode="auto">
          <a:xfrm>
            <a:off x="701675" y="4418013"/>
            <a:ext cx="560705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a:extLst>
              <a:ext uri="{FF2B5EF4-FFF2-40B4-BE49-F238E27FC236}">
                <a16:creationId xmlns:a16="http://schemas.microsoft.com/office/drawing/2014/main" id="{BE629832-3B11-446E-9FBA-8549AB2DD9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6D1DF1AC-1800-430D-9FC6-C71A25F4D48F}" type="slidenum">
              <a:rPr lang="en-US" altLang="en-US" sz="1200" smtClean="0"/>
              <a:pPr/>
              <a:t>30</a:t>
            </a:fld>
            <a:endParaRPr lang="en-US" altLang="en-US" sz="1200"/>
          </a:p>
        </p:txBody>
      </p:sp>
      <p:sp>
        <p:nvSpPr>
          <p:cNvPr id="65539" name="Rectangle 2">
            <a:extLst>
              <a:ext uri="{FF2B5EF4-FFF2-40B4-BE49-F238E27FC236}">
                <a16:creationId xmlns:a16="http://schemas.microsoft.com/office/drawing/2014/main" id="{05E70E10-2F2E-6830-CDBB-8D4CAFD17B20}"/>
              </a:ext>
            </a:extLst>
          </p:cNvPr>
          <p:cNvSpPr>
            <a:spLocks noGrp="1" noRot="1" noChangeAspect="1" noChangeArrowheads="1" noTextEdit="1"/>
          </p:cNvSpPr>
          <p:nvPr>
            <p:ph type="sldImg"/>
          </p:nvPr>
        </p:nvSpPr>
        <p:spPr>
          <a:xfrm>
            <a:off x="1182688" y="696913"/>
            <a:ext cx="4648200" cy="3486150"/>
          </a:xfrm>
          <a:ln/>
        </p:spPr>
      </p:sp>
      <p:sp>
        <p:nvSpPr>
          <p:cNvPr id="65540" name="Rectangle 3">
            <a:extLst>
              <a:ext uri="{FF2B5EF4-FFF2-40B4-BE49-F238E27FC236}">
                <a16:creationId xmlns:a16="http://schemas.microsoft.com/office/drawing/2014/main" id="{869AE7DC-EE2A-6FA3-9E59-B32FEB17636E}"/>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a:extLst>
              <a:ext uri="{FF2B5EF4-FFF2-40B4-BE49-F238E27FC236}">
                <a16:creationId xmlns:a16="http://schemas.microsoft.com/office/drawing/2014/main" id="{CB1FCE9E-B495-7D68-D9DB-2EFBC0F558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79D5EDEA-1F0C-4CFE-B832-7127EBD35A30}" type="slidenum">
              <a:rPr lang="en-US" altLang="en-US" sz="1200" smtClean="0"/>
              <a:pPr/>
              <a:t>3</a:t>
            </a:fld>
            <a:endParaRPr lang="en-US" altLang="en-US" sz="1200"/>
          </a:p>
        </p:txBody>
      </p:sp>
      <p:sp>
        <p:nvSpPr>
          <p:cNvPr id="11267" name="Rectangle 2">
            <a:extLst>
              <a:ext uri="{FF2B5EF4-FFF2-40B4-BE49-F238E27FC236}">
                <a16:creationId xmlns:a16="http://schemas.microsoft.com/office/drawing/2014/main" id="{97836514-3107-B9B6-DB93-E1444AE6AEA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9F303B22-AB6D-C2ED-3FA3-A836A1F7EC21}"/>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a:extLst>
              <a:ext uri="{FF2B5EF4-FFF2-40B4-BE49-F238E27FC236}">
                <a16:creationId xmlns:a16="http://schemas.microsoft.com/office/drawing/2014/main" id="{2BDA8F7C-96CB-05C7-C498-AF576E8858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676C7837-A13C-47F3-B32A-D494DD346B96}" type="slidenum">
              <a:rPr lang="en-US" altLang="en-US" sz="1200" smtClean="0"/>
              <a:pPr/>
              <a:t>31</a:t>
            </a:fld>
            <a:endParaRPr lang="en-US" altLang="en-US" sz="1200"/>
          </a:p>
        </p:txBody>
      </p:sp>
      <p:sp>
        <p:nvSpPr>
          <p:cNvPr id="67587" name="Rectangle 2">
            <a:extLst>
              <a:ext uri="{FF2B5EF4-FFF2-40B4-BE49-F238E27FC236}">
                <a16:creationId xmlns:a16="http://schemas.microsoft.com/office/drawing/2014/main" id="{090812D3-D1EA-B89B-1FED-BC7932343AD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627EC56-5C69-5BA1-DE2E-E0AFF31C7C5F}"/>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a:extLst>
              <a:ext uri="{FF2B5EF4-FFF2-40B4-BE49-F238E27FC236}">
                <a16:creationId xmlns:a16="http://schemas.microsoft.com/office/drawing/2014/main" id="{28665E57-B466-58AD-1759-FF4F54A58B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4466B5C0-69CF-4C47-9882-B0F1C54D147C}" type="slidenum">
              <a:rPr lang="en-US" altLang="en-US" sz="1200" smtClean="0"/>
              <a:pPr/>
              <a:t>32</a:t>
            </a:fld>
            <a:endParaRPr lang="en-US" altLang="en-US" sz="1200"/>
          </a:p>
        </p:txBody>
      </p:sp>
      <p:sp>
        <p:nvSpPr>
          <p:cNvPr id="69635" name="Rectangle 2">
            <a:extLst>
              <a:ext uri="{FF2B5EF4-FFF2-40B4-BE49-F238E27FC236}">
                <a16:creationId xmlns:a16="http://schemas.microsoft.com/office/drawing/2014/main" id="{B1460D53-C480-9F44-EDD4-61E6CE66537D}"/>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31384EBD-A6A2-4454-93CD-2475388FCC8A}"/>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a:extLst>
              <a:ext uri="{FF2B5EF4-FFF2-40B4-BE49-F238E27FC236}">
                <a16:creationId xmlns:a16="http://schemas.microsoft.com/office/drawing/2014/main" id="{718B8817-DE78-973C-6FB8-73275F09C8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F4EE8C61-CEC8-4B9D-AD8C-7CB306BD9262}" type="slidenum">
              <a:rPr lang="en-US" altLang="en-US" sz="1200" smtClean="0"/>
              <a:pPr/>
              <a:t>33</a:t>
            </a:fld>
            <a:endParaRPr lang="en-US" altLang="en-US" sz="1200"/>
          </a:p>
        </p:txBody>
      </p:sp>
      <p:sp>
        <p:nvSpPr>
          <p:cNvPr id="71683" name="Rectangle 2">
            <a:extLst>
              <a:ext uri="{FF2B5EF4-FFF2-40B4-BE49-F238E27FC236}">
                <a16:creationId xmlns:a16="http://schemas.microsoft.com/office/drawing/2014/main" id="{475519D0-FDFD-A636-4C38-F5BF0415CB1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B8D9E2B-2742-BE73-2CBB-BCED75A13694}"/>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F3C16D0-2F4D-B05E-CF09-9B32E8EDE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DFBC40E3-854F-4561-96C9-EE7877247787}" type="slidenum">
              <a:rPr lang="en-US" altLang="en-US" sz="1200" smtClean="0"/>
              <a:pPr/>
              <a:t>34</a:t>
            </a:fld>
            <a:endParaRPr lang="en-US" altLang="en-US" sz="1200"/>
          </a:p>
        </p:txBody>
      </p:sp>
      <p:sp>
        <p:nvSpPr>
          <p:cNvPr id="73731" name="Rectangle 2">
            <a:extLst>
              <a:ext uri="{FF2B5EF4-FFF2-40B4-BE49-F238E27FC236}">
                <a16:creationId xmlns:a16="http://schemas.microsoft.com/office/drawing/2014/main" id="{4637A3BB-24A1-0C65-CF7F-0AC8C8DC93DE}"/>
              </a:ext>
            </a:extLst>
          </p:cNvPr>
          <p:cNvSpPr>
            <a:spLocks noGrp="1" noRot="1" noChangeAspect="1" noChangeArrowheads="1" noTextEdit="1"/>
          </p:cNvSpPr>
          <p:nvPr>
            <p:ph type="sldImg"/>
          </p:nvPr>
        </p:nvSpPr>
        <p:spPr>
          <a:xfrm>
            <a:off x="1182688" y="696913"/>
            <a:ext cx="4648200" cy="3486150"/>
          </a:xfrm>
          <a:ln/>
        </p:spPr>
      </p:sp>
      <p:sp>
        <p:nvSpPr>
          <p:cNvPr id="73732" name="Rectangle 3">
            <a:extLst>
              <a:ext uri="{FF2B5EF4-FFF2-40B4-BE49-F238E27FC236}">
                <a16:creationId xmlns:a16="http://schemas.microsoft.com/office/drawing/2014/main" id="{1C4E00AB-408F-0353-EA06-79ED4D2B6CE1}"/>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a:extLst>
              <a:ext uri="{FF2B5EF4-FFF2-40B4-BE49-F238E27FC236}">
                <a16:creationId xmlns:a16="http://schemas.microsoft.com/office/drawing/2014/main" id="{2BDA8F7C-96CB-05C7-C498-AF576E8858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676C7837-A13C-47F3-B32A-D494DD346B96}" type="slidenum">
              <a:rPr lang="en-US" altLang="en-US" sz="1200" smtClean="0"/>
              <a:pPr/>
              <a:t>35</a:t>
            </a:fld>
            <a:endParaRPr lang="en-US" altLang="en-US" sz="1200"/>
          </a:p>
        </p:txBody>
      </p:sp>
      <p:sp>
        <p:nvSpPr>
          <p:cNvPr id="67587" name="Rectangle 2">
            <a:extLst>
              <a:ext uri="{FF2B5EF4-FFF2-40B4-BE49-F238E27FC236}">
                <a16:creationId xmlns:a16="http://schemas.microsoft.com/office/drawing/2014/main" id="{090812D3-D1EA-B89B-1FED-BC7932343AD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627EC56-5C69-5BA1-DE2E-E0AFF31C7C5F}"/>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pPr eaLnBrk="1" hangingPunct="1"/>
            <a:endParaRPr lang="en-US" altLang="en-US" dirty="0"/>
          </a:p>
        </p:txBody>
      </p:sp>
    </p:spTree>
    <p:extLst>
      <p:ext uri="{BB962C8B-B14F-4D97-AF65-F5344CB8AC3E}">
        <p14:creationId xmlns:p14="http://schemas.microsoft.com/office/powerpoint/2010/main" val="1781886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EB51BF2-A647-91C4-8C5D-021724BF2A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69D8BFF4-880C-4CC6-9E01-76C420A97E70}" type="slidenum">
              <a:rPr lang="en-US" altLang="en-US" sz="1200" smtClean="0"/>
              <a:pPr/>
              <a:t>36</a:t>
            </a:fld>
            <a:endParaRPr lang="en-US" altLang="en-US" sz="1200"/>
          </a:p>
        </p:txBody>
      </p:sp>
      <p:sp>
        <p:nvSpPr>
          <p:cNvPr id="77827" name="Rectangle 2">
            <a:extLst>
              <a:ext uri="{FF2B5EF4-FFF2-40B4-BE49-F238E27FC236}">
                <a16:creationId xmlns:a16="http://schemas.microsoft.com/office/drawing/2014/main" id="{F92A321F-9DE3-F772-F6C2-E00C4DC1AA92}"/>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0096866-D24D-8323-8093-ED9653AA7421}"/>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6682FFE-C763-0266-9F33-7BAA31784C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EB7256A1-8472-4B91-AFB1-6FA36ED67067}" type="slidenum">
              <a:rPr lang="en-US" altLang="en-US" sz="1200" smtClean="0"/>
              <a:pPr/>
              <a:t>37</a:t>
            </a:fld>
            <a:endParaRPr lang="en-US" altLang="en-US" sz="1200"/>
          </a:p>
        </p:txBody>
      </p:sp>
      <p:sp>
        <p:nvSpPr>
          <p:cNvPr id="79875" name="Rectangle 2">
            <a:extLst>
              <a:ext uri="{FF2B5EF4-FFF2-40B4-BE49-F238E27FC236}">
                <a16:creationId xmlns:a16="http://schemas.microsoft.com/office/drawing/2014/main" id="{7DED2A9A-AA26-4C84-75A4-C62BC77D7118}"/>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0FB67CB-3B7F-6B7C-6B8F-4DA45734601D}"/>
              </a:ext>
            </a:extLst>
          </p:cNvPr>
          <p:cNvSpPr>
            <a:spLocks noGrp="1" noChangeArrowheads="1"/>
          </p:cNvSpPr>
          <p:nvPr>
            <p:ph type="body" idx="1"/>
          </p:nvPr>
        </p:nvSpPr>
        <p:spPr bwMode="auto">
          <a:xfrm>
            <a:off x="701675" y="4416425"/>
            <a:ext cx="5607050" cy="44148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900"/>
              <a:t>the operations.</a:t>
            </a:r>
          </a:p>
        </p:txBody>
      </p:sp>
    </p:spTree>
    <p:extLst>
      <p:ext uri="{BB962C8B-B14F-4D97-AF65-F5344CB8AC3E}">
        <p14:creationId xmlns:p14="http://schemas.microsoft.com/office/powerpoint/2010/main" val="464589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3956B932-58FE-4585-E18E-2D43F03293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02115E47-0F59-4FA5-9D89-BE383EB27185}" type="slidenum">
              <a:rPr lang="en-US" altLang="en-US" sz="1200" smtClean="0"/>
              <a:pPr/>
              <a:t>38</a:t>
            </a:fld>
            <a:endParaRPr lang="en-US" altLang="en-US" sz="1200"/>
          </a:p>
        </p:txBody>
      </p:sp>
      <p:sp>
        <p:nvSpPr>
          <p:cNvPr id="81923" name="Rectangle 2">
            <a:extLst>
              <a:ext uri="{FF2B5EF4-FFF2-40B4-BE49-F238E27FC236}">
                <a16:creationId xmlns:a16="http://schemas.microsoft.com/office/drawing/2014/main" id="{1DB8AD18-5648-DB57-2D2C-0BDBA80E3303}"/>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F35442D9-4281-2B87-B948-6C9B95C79E38}"/>
              </a:ext>
            </a:extLst>
          </p:cNvPr>
          <p:cNvSpPr>
            <a:spLocks noGrp="1" noChangeArrowheads="1"/>
          </p:cNvSpPr>
          <p:nvPr>
            <p:ph type="body" idx="1"/>
          </p:nvPr>
        </p:nvSpPr>
        <p:spPr bwMode="auto">
          <a:xfrm>
            <a:off x="701675" y="4416425"/>
            <a:ext cx="5607050" cy="44148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a:extLst>
              <a:ext uri="{FF2B5EF4-FFF2-40B4-BE49-F238E27FC236}">
                <a16:creationId xmlns:a16="http://schemas.microsoft.com/office/drawing/2014/main" id="{CE303E74-F4C4-2585-E059-D2319D6212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4CA883E9-F8A8-4CD7-BA20-D83CAF9E079B}" type="slidenum">
              <a:rPr lang="en-US" altLang="en-US" sz="1200" smtClean="0"/>
              <a:pPr/>
              <a:t>4</a:t>
            </a:fld>
            <a:endParaRPr lang="en-US" altLang="en-US" sz="1200"/>
          </a:p>
        </p:txBody>
      </p:sp>
      <p:sp>
        <p:nvSpPr>
          <p:cNvPr id="13315" name="Rectangle 2">
            <a:extLst>
              <a:ext uri="{FF2B5EF4-FFF2-40B4-BE49-F238E27FC236}">
                <a16:creationId xmlns:a16="http://schemas.microsoft.com/office/drawing/2014/main" id="{413FA997-5302-858D-D31F-EFB270EF644B}"/>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2CCF2578-0D8C-5D8F-7DF8-F92865B39A72}"/>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2476455B-728A-B5DA-96D0-34A2CFE5D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9FA891A7-5E6D-4D0F-9FE8-1F51BA406296}" type="slidenum">
              <a:rPr lang="en-US" altLang="en-US" sz="1200" smtClean="0"/>
              <a:pPr/>
              <a:t>5</a:t>
            </a:fld>
            <a:endParaRPr lang="en-US" altLang="en-US" sz="1200"/>
          </a:p>
        </p:txBody>
      </p:sp>
      <p:sp>
        <p:nvSpPr>
          <p:cNvPr id="15363" name="Rectangle 2">
            <a:extLst>
              <a:ext uri="{FF2B5EF4-FFF2-40B4-BE49-F238E27FC236}">
                <a16:creationId xmlns:a16="http://schemas.microsoft.com/office/drawing/2014/main" id="{F7D9E9F6-F6FE-4CD0-7703-E0949BD3A2A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485AAE4-94FC-C285-A036-CF1F15B9355F}"/>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11504A5E-6BF0-26E6-EAAF-BDF4A81B90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EB6289AD-A3F3-44A5-BA11-9B0468BD80A0}" type="slidenum">
              <a:rPr lang="en-US" altLang="en-US" sz="1200" smtClean="0"/>
              <a:pPr/>
              <a:t>6</a:t>
            </a:fld>
            <a:endParaRPr lang="en-US" altLang="en-US" sz="1200"/>
          </a:p>
        </p:txBody>
      </p:sp>
      <p:sp>
        <p:nvSpPr>
          <p:cNvPr id="17411" name="Rectangle 2">
            <a:extLst>
              <a:ext uri="{FF2B5EF4-FFF2-40B4-BE49-F238E27FC236}">
                <a16:creationId xmlns:a16="http://schemas.microsoft.com/office/drawing/2014/main" id="{067B15AD-681E-04C3-97C4-B2BB0C03ED00}"/>
              </a:ext>
            </a:extLst>
          </p:cNvPr>
          <p:cNvSpPr>
            <a:spLocks noGrp="1" noRot="1" noChangeAspect="1" noChangeArrowheads="1" noTextEdit="1"/>
          </p:cNvSpPr>
          <p:nvPr>
            <p:ph type="sldImg"/>
          </p:nvPr>
        </p:nvSpPr>
        <p:spPr>
          <a:xfrm>
            <a:off x="1182688" y="696913"/>
            <a:ext cx="4648200" cy="3486150"/>
          </a:xfrm>
          <a:ln/>
        </p:spPr>
      </p:sp>
      <p:sp>
        <p:nvSpPr>
          <p:cNvPr id="17412" name="Rectangle 3">
            <a:extLst>
              <a:ext uri="{FF2B5EF4-FFF2-40B4-BE49-F238E27FC236}">
                <a16:creationId xmlns:a16="http://schemas.microsoft.com/office/drawing/2014/main" id="{CD5F131F-90F6-8318-9A9F-E4CD34CCECB1}"/>
              </a:ext>
            </a:extLst>
          </p:cNvPr>
          <p:cNvSpPr>
            <a:spLocks noGrp="1" noChangeArrowheads="1"/>
          </p:cNvSpPr>
          <p:nvPr>
            <p:ph type="body" idx="1"/>
          </p:nvPr>
        </p:nvSpPr>
        <p:spPr bwMode="auto">
          <a:xfrm>
            <a:off x="701675" y="4418013"/>
            <a:ext cx="560705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96B60B0-4F68-A0C7-605F-13AF338612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064023B0-EF0D-4EED-8060-10444DE413A1}" type="slidenum">
              <a:rPr lang="en-US" altLang="en-US" sz="1200" smtClean="0"/>
              <a:pPr/>
              <a:t>7</a:t>
            </a:fld>
            <a:endParaRPr lang="en-US" altLang="en-US" sz="1200"/>
          </a:p>
        </p:txBody>
      </p:sp>
      <p:sp>
        <p:nvSpPr>
          <p:cNvPr id="19459" name="Rectangle 2">
            <a:extLst>
              <a:ext uri="{FF2B5EF4-FFF2-40B4-BE49-F238E27FC236}">
                <a16:creationId xmlns:a16="http://schemas.microsoft.com/office/drawing/2014/main" id="{336C1248-EF9A-E7D3-EA37-7E6A54769737}"/>
              </a:ext>
            </a:extLst>
          </p:cNvPr>
          <p:cNvSpPr>
            <a:spLocks noGrp="1" noRot="1" noChangeAspect="1" noChangeArrowheads="1" noTextEdit="1"/>
          </p:cNvSpPr>
          <p:nvPr>
            <p:ph type="sldImg"/>
          </p:nvPr>
        </p:nvSpPr>
        <p:spPr>
          <a:xfrm>
            <a:off x="1182688" y="696913"/>
            <a:ext cx="4648200" cy="3486150"/>
          </a:xfrm>
          <a:ln/>
        </p:spPr>
      </p:sp>
      <p:sp>
        <p:nvSpPr>
          <p:cNvPr id="19460" name="Rectangle 3">
            <a:extLst>
              <a:ext uri="{FF2B5EF4-FFF2-40B4-BE49-F238E27FC236}">
                <a16:creationId xmlns:a16="http://schemas.microsoft.com/office/drawing/2014/main" id="{81BF6355-4772-49A1-7C0B-FE05650336D3}"/>
              </a:ext>
            </a:extLst>
          </p:cNvPr>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9" tIns="46039" rIns="92079" bIns="46039"/>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E139AC8-6DDC-2983-F491-6B2981FB47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CC1CD8AE-2BF1-4512-A318-A9FA8DC80B32}" type="slidenum">
              <a:rPr lang="en-US" altLang="en-US" sz="1200" smtClean="0"/>
              <a:pPr/>
              <a:t>8</a:t>
            </a:fld>
            <a:endParaRPr lang="en-US" altLang="en-US" sz="1200"/>
          </a:p>
        </p:txBody>
      </p:sp>
      <p:sp>
        <p:nvSpPr>
          <p:cNvPr id="21507" name="Rectangle 2">
            <a:extLst>
              <a:ext uri="{FF2B5EF4-FFF2-40B4-BE49-F238E27FC236}">
                <a16:creationId xmlns:a16="http://schemas.microsoft.com/office/drawing/2014/main" id="{C844BB24-F9D2-6B57-6F92-F5E54118C6E9}"/>
              </a:ext>
            </a:extLst>
          </p:cNvPr>
          <p:cNvSpPr>
            <a:spLocks noGrp="1" noRot="1" noChangeAspect="1" noChangeArrowheads="1" noTextEdit="1"/>
          </p:cNvSpPr>
          <p:nvPr>
            <p:ph type="sldImg"/>
          </p:nvPr>
        </p:nvSpPr>
        <p:spPr>
          <a:xfrm>
            <a:off x="1181100" y="696913"/>
            <a:ext cx="4649788" cy="3487737"/>
          </a:xfrm>
          <a:ln/>
        </p:spPr>
      </p:sp>
      <p:sp>
        <p:nvSpPr>
          <p:cNvPr id="21508" name="Rectangle 3">
            <a:extLst>
              <a:ext uri="{FF2B5EF4-FFF2-40B4-BE49-F238E27FC236}">
                <a16:creationId xmlns:a16="http://schemas.microsoft.com/office/drawing/2014/main" id="{E58763D6-1152-F13E-5750-4CE82099BCC5}"/>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9" tIns="46039" rIns="92079" bIns="46039"/>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a:extLst>
              <a:ext uri="{FF2B5EF4-FFF2-40B4-BE49-F238E27FC236}">
                <a16:creationId xmlns:a16="http://schemas.microsoft.com/office/drawing/2014/main" id="{1830F6C3-E49F-3081-1DD3-80172A29BA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anose="02020603050405020304" pitchFamily="18" charset="0"/>
              </a:defRPr>
            </a:lvl1pPr>
            <a:lvl2pPr marL="742950" indent="-285750" defTabSz="931863">
              <a:defRPr sz="2400">
                <a:solidFill>
                  <a:schemeClr val="tx1"/>
                </a:solidFill>
                <a:latin typeface="Times" panose="02020603050405020304" pitchFamily="18" charset="0"/>
              </a:defRPr>
            </a:lvl2pPr>
            <a:lvl3pPr marL="1143000" indent="-228600" defTabSz="931863">
              <a:defRPr sz="2400">
                <a:solidFill>
                  <a:schemeClr val="tx1"/>
                </a:solidFill>
                <a:latin typeface="Times" panose="02020603050405020304" pitchFamily="18" charset="0"/>
              </a:defRPr>
            </a:lvl3pPr>
            <a:lvl4pPr marL="1600200" indent="-228600" defTabSz="931863">
              <a:defRPr sz="2400">
                <a:solidFill>
                  <a:schemeClr val="tx1"/>
                </a:solidFill>
                <a:latin typeface="Times" panose="02020603050405020304" pitchFamily="18" charset="0"/>
              </a:defRPr>
            </a:lvl4pPr>
            <a:lvl5pPr marL="2057400" indent="-228600" defTabSz="931863">
              <a:defRPr sz="2400">
                <a:solidFill>
                  <a:schemeClr val="tx1"/>
                </a:solidFill>
                <a:latin typeface="Times"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defRPr>
            </a:lvl9pPr>
          </a:lstStyle>
          <a:p>
            <a:fld id="{2DFD2BD1-74C5-415D-BB39-614DF379397D}" type="slidenum">
              <a:rPr lang="en-US" altLang="en-US" sz="1200" smtClean="0"/>
              <a:pPr/>
              <a:t>10</a:t>
            </a:fld>
            <a:endParaRPr lang="en-US" altLang="en-US" sz="1200"/>
          </a:p>
        </p:txBody>
      </p:sp>
      <p:sp>
        <p:nvSpPr>
          <p:cNvPr id="24579" name="Rectangle 2">
            <a:extLst>
              <a:ext uri="{FF2B5EF4-FFF2-40B4-BE49-F238E27FC236}">
                <a16:creationId xmlns:a16="http://schemas.microsoft.com/office/drawing/2014/main" id="{0D21CF8D-7BE7-79E8-7D56-83C44F0C418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242E11C-1B06-AE8C-28C6-3BF481492FCD}"/>
              </a:ext>
            </a:extLst>
          </p:cNvPr>
          <p:cNvSpPr>
            <a:spLocks noGrp="1" noChangeArrowheads="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9" tIns="46045" rIns="92089" bIns="46045"/>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14">
            <a:extLst>
              <a:ext uri="{FF2B5EF4-FFF2-40B4-BE49-F238E27FC236}">
                <a16:creationId xmlns:a16="http://schemas.microsoft.com/office/drawing/2014/main" id="{0253357C-F7B1-BD48-06CA-FBF4F1DE90D5}"/>
              </a:ext>
            </a:extLst>
          </p:cNvPr>
          <p:cNvSpPr>
            <a:spLocks noChangeShapeType="1"/>
          </p:cNvSpPr>
          <p:nvPr/>
        </p:nvSpPr>
        <p:spPr bwMode="auto">
          <a:xfrm>
            <a:off x="1219200" y="3352800"/>
            <a:ext cx="6019800" cy="0"/>
          </a:xfrm>
          <a:prstGeom prst="line">
            <a:avLst/>
          </a:prstGeom>
          <a:noFill/>
          <a:ln w="25400">
            <a:solidFill>
              <a:srgbClr val="004C7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16" descr="PowerPointBars">
            <a:extLst>
              <a:ext uri="{FF2B5EF4-FFF2-40B4-BE49-F238E27FC236}">
                <a16:creationId xmlns:a16="http://schemas.microsoft.com/office/drawing/2014/main" id="{E1C694E0-5F70-1445-8734-68A1D356E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39" b="2451"/>
          <a:stretch>
            <a:fillRect/>
          </a:stretch>
        </p:blipFill>
        <p:spPr bwMode="auto">
          <a:xfrm>
            <a:off x="141288" y="0"/>
            <a:ext cx="47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1219200" y="685800"/>
            <a:ext cx="5867400" cy="2514600"/>
          </a:xfrm>
        </p:spPr>
        <p:txBody>
          <a:bodyPr/>
          <a:lstStyle>
            <a:lvl1pPr>
              <a:defRPr/>
            </a:lvl1pPr>
          </a:lstStyle>
          <a:p>
            <a:r>
              <a:rPr lang="en-US"/>
              <a:t>Click to edit. Content will flow upward.</a:t>
            </a:r>
          </a:p>
        </p:txBody>
      </p:sp>
      <p:sp>
        <p:nvSpPr>
          <p:cNvPr id="6147" name="Rectangle 3"/>
          <p:cNvSpPr>
            <a:spLocks noGrp="1" noChangeArrowheads="1"/>
          </p:cNvSpPr>
          <p:nvPr>
            <p:ph type="subTitle" idx="1"/>
          </p:nvPr>
        </p:nvSpPr>
        <p:spPr>
          <a:xfrm>
            <a:off x="1219200" y="3429000"/>
            <a:ext cx="5867400" cy="1676400"/>
          </a:xfrm>
        </p:spPr>
        <p:txBody>
          <a:bodyPr/>
          <a:lstStyle>
            <a:lvl1pPr marL="0" indent="0">
              <a:defRPr>
                <a:solidFill>
                  <a:schemeClr val="bg2"/>
                </a:solidFill>
              </a:defRPr>
            </a:lvl1pPr>
          </a:lstStyle>
          <a:p>
            <a:r>
              <a:rPr lang="en-US"/>
              <a:t>Click to edit. Content will flow downward.</a:t>
            </a:r>
          </a:p>
        </p:txBody>
      </p:sp>
      <p:sp>
        <p:nvSpPr>
          <p:cNvPr id="4" name="Date Placeholder 4">
            <a:extLst>
              <a:ext uri="{FF2B5EF4-FFF2-40B4-BE49-F238E27FC236}">
                <a16:creationId xmlns:a16="http://schemas.microsoft.com/office/drawing/2014/main" id="{853049B2-AE1C-A8AB-F35C-7EB9BFA3BB8D}"/>
              </a:ext>
            </a:extLst>
          </p:cNvPr>
          <p:cNvSpPr>
            <a:spLocks noGrp="1" noChangeArrowheads="1"/>
          </p:cNvSpPr>
          <p:nvPr>
            <p:ph type="dt" sz="half" idx="10"/>
          </p:nvPr>
        </p:nvSpPr>
        <p:spPr>
          <a:xfrm>
            <a:off x="1219200" y="152400"/>
            <a:ext cx="1905000" cy="457200"/>
          </a:xfrm>
        </p:spPr>
        <p:txBody>
          <a:bodyPr/>
          <a:lstStyle>
            <a:lvl1pPr>
              <a:defRPr sz="1200"/>
            </a:lvl1pPr>
          </a:lstStyle>
          <a:p>
            <a:pPr>
              <a:defRPr/>
            </a:pPr>
            <a:endParaRPr lang="en-US"/>
          </a:p>
        </p:txBody>
      </p:sp>
    </p:spTree>
    <p:extLst>
      <p:ext uri="{BB962C8B-B14F-4D97-AF65-F5344CB8AC3E}">
        <p14:creationId xmlns:p14="http://schemas.microsoft.com/office/powerpoint/2010/main" val="418710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341AD888-3F0C-80AC-AFBC-FEAF29BF5BE9}"/>
              </a:ext>
            </a:extLst>
          </p:cNvPr>
          <p:cNvSpPr>
            <a:spLocks noGrp="1" noChangeArrowheads="1"/>
          </p:cNvSpPr>
          <p:nvPr>
            <p:ph type="dt" sz="half" idx="10"/>
          </p:nvPr>
        </p:nvSpPr>
        <p:spPr/>
        <p:txBody>
          <a:bodyPr/>
          <a:lstStyle>
            <a:lvl1pPr>
              <a:defRPr/>
            </a:lvl1pPr>
          </a:lstStyle>
          <a:p>
            <a:pPr>
              <a:defRPr/>
            </a:pPr>
            <a:r>
              <a:rPr lang="en-US"/>
              <a:t> </a:t>
            </a:r>
          </a:p>
        </p:txBody>
      </p:sp>
      <p:sp>
        <p:nvSpPr>
          <p:cNvPr id="5" name="Rectangle 5">
            <a:extLst>
              <a:ext uri="{FF2B5EF4-FFF2-40B4-BE49-F238E27FC236}">
                <a16:creationId xmlns:a16="http://schemas.microsoft.com/office/drawing/2014/main" id="{6D7F19A9-2A6C-53D0-029B-2290EB66427D}"/>
              </a:ext>
            </a:extLst>
          </p:cNvPr>
          <p:cNvSpPr>
            <a:spLocks noGrp="1" noChangeArrowheads="1"/>
          </p:cNvSpPr>
          <p:nvPr>
            <p:ph type="ftr" sz="quarter" idx="11"/>
          </p:nvPr>
        </p:nvSpPr>
        <p:spPr/>
        <p:txBody>
          <a:bodyPr/>
          <a:lstStyle>
            <a:lvl1pPr>
              <a:defRPr/>
            </a:lvl1pPr>
          </a:lstStyle>
          <a:p>
            <a:pPr>
              <a:defRPr/>
            </a:pPr>
            <a:r>
              <a:rPr lang="en-US"/>
              <a:t>Stottler Henke Intelligent Training Systems</a:t>
            </a:r>
          </a:p>
        </p:txBody>
      </p:sp>
      <p:sp>
        <p:nvSpPr>
          <p:cNvPr id="6" name="Rectangle 6">
            <a:extLst>
              <a:ext uri="{FF2B5EF4-FFF2-40B4-BE49-F238E27FC236}">
                <a16:creationId xmlns:a16="http://schemas.microsoft.com/office/drawing/2014/main" id="{CC70E74B-A101-44FD-2BE1-525E19DAAB9B}"/>
              </a:ext>
            </a:extLst>
          </p:cNvPr>
          <p:cNvSpPr>
            <a:spLocks noGrp="1" noChangeArrowheads="1"/>
          </p:cNvSpPr>
          <p:nvPr>
            <p:ph type="sldNum" sz="quarter" idx="12"/>
          </p:nvPr>
        </p:nvSpPr>
        <p:spPr/>
        <p:txBody>
          <a:bodyPr/>
          <a:lstStyle>
            <a:lvl1pPr>
              <a:defRPr/>
            </a:lvl1pPr>
          </a:lstStyle>
          <a:p>
            <a:pPr>
              <a:defRPr/>
            </a:pPr>
            <a:fld id="{5B6FFF61-BE43-4831-A5AF-2F121B44BF67}" type="slidenum">
              <a:rPr lang="en-US" altLang="en-US"/>
              <a:pPr>
                <a:defRPr/>
              </a:pPr>
              <a:t>‹#›</a:t>
            </a:fld>
            <a:endParaRPr lang="en-US" altLang="en-US"/>
          </a:p>
        </p:txBody>
      </p:sp>
    </p:spTree>
    <p:extLst>
      <p:ext uri="{BB962C8B-B14F-4D97-AF65-F5344CB8AC3E}">
        <p14:creationId xmlns:p14="http://schemas.microsoft.com/office/powerpoint/2010/main" val="306776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066800"/>
            <a:ext cx="3695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066800"/>
            <a:ext cx="3695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93F3756-3164-07B6-D78E-7F412FD4D6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D64C2D-6E5A-D292-8C71-6C7745112E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66E5363-6BFC-CF66-2621-CE3DB06758A6}"/>
              </a:ext>
            </a:extLst>
          </p:cNvPr>
          <p:cNvSpPr>
            <a:spLocks noGrp="1" noChangeArrowheads="1"/>
          </p:cNvSpPr>
          <p:nvPr>
            <p:ph type="sldNum" sz="quarter" idx="12"/>
          </p:nvPr>
        </p:nvSpPr>
        <p:spPr>
          <a:ln/>
        </p:spPr>
        <p:txBody>
          <a:bodyPr/>
          <a:lstStyle>
            <a:lvl1pPr>
              <a:defRPr/>
            </a:lvl1pPr>
          </a:lstStyle>
          <a:p>
            <a:pPr>
              <a:defRPr/>
            </a:pPr>
            <a:fld id="{659F1901-7FC3-43FB-9172-C6C4EE61BC1E}" type="slidenum">
              <a:rPr lang="en-US" altLang="en-US"/>
              <a:pPr>
                <a:defRPr/>
              </a:pPr>
              <a:t>‹#›</a:t>
            </a:fld>
            <a:endParaRPr lang="en-US" altLang="en-US"/>
          </a:p>
        </p:txBody>
      </p:sp>
    </p:spTree>
    <p:extLst>
      <p:ext uri="{BB962C8B-B14F-4D97-AF65-F5344CB8AC3E}">
        <p14:creationId xmlns:p14="http://schemas.microsoft.com/office/powerpoint/2010/main" val="168850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a:extLst>
              <a:ext uri="{FF2B5EF4-FFF2-40B4-BE49-F238E27FC236}">
                <a16:creationId xmlns:a16="http://schemas.microsoft.com/office/drawing/2014/main" id="{769FDF04-1F04-9702-B38B-0FF73F02F5E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0399C4C-DDD4-C072-2744-8092C292D4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A5B5E85-942D-2FE2-B2D6-7373C8A05ACE}"/>
              </a:ext>
            </a:extLst>
          </p:cNvPr>
          <p:cNvSpPr>
            <a:spLocks noGrp="1" noChangeArrowheads="1"/>
          </p:cNvSpPr>
          <p:nvPr>
            <p:ph type="sldNum" sz="quarter" idx="12"/>
          </p:nvPr>
        </p:nvSpPr>
        <p:spPr>
          <a:ln/>
        </p:spPr>
        <p:txBody>
          <a:bodyPr/>
          <a:lstStyle>
            <a:lvl1pPr>
              <a:defRPr/>
            </a:lvl1pPr>
          </a:lstStyle>
          <a:p>
            <a:pPr>
              <a:defRPr/>
            </a:pPr>
            <a:fld id="{C7857BD9-B43F-44A5-B7D0-6F14084CC6EA}" type="slidenum">
              <a:rPr lang="en-US" altLang="en-US"/>
              <a:pPr>
                <a:defRPr/>
              </a:pPr>
              <a:t>‹#›</a:t>
            </a:fld>
            <a:endParaRPr lang="en-US" altLang="en-US"/>
          </a:p>
        </p:txBody>
      </p:sp>
    </p:spTree>
    <p:extLst>
      <p:ext uri="{BB962C8B-B14F-4D97-AF65-F5344CB8AC3E}">
        <p14:creationId xmlns:p14="http://schemas.microsoft.com/office/powerpoint/2010/main" val="401177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DC05E36-71BC-F57E-D861-15AA3902172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E34BB39-4878-396A-C5EC-C88B987349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D01582F-27F3-A84B-CCA1-9AAD3EEC579D}"/>
              </a:ext>
            </a:extLst>
          </p:cNvPr>
          <p:cNvSpPr>
            <a:spLocks noGrp="1" noChangeArrowheads="1"/>
          </p:cNvSpPr>
          <p:nvPr>
            <p:ph type="sldNum" sz="quarter" idx="12"/>
          </p:nvPr>
        </p:nvSpPr>
        <p:spPr>
          <a:ln/>
        </p:spPr>
        <p:txBody>
          <a:bodyPr/>
          <a:lstStyle>
            <a:lvl1pPr>
              <a:defRPr/>
            </a:lvl1pPr>
          </a:lstStyle>
          <a:p>
            <a:pPr>
              <a:defRPr/>
            </a:pPr>
            <a:fld id="{AE1AB8D9-53AC-41A8-A91B-ED14EAE80105}" type="slidenum">
              <a:rPr lang="en-US" altLang="en-US"/>
              <a:pPr>
                <a:defRPr/>
              </a:pPr>
              <a:t>‹#›</a:t>
            </a:fld>
            <a:endParaRPr lang="en-US" altLang="en-US"/>
          </a:p>
        </p:txBody>
      </p:sp>
    </p:spTree>
    <p:extLst>
      <p:ext uri="{BB962C8B-B14F-4D97-AF65-F5344CB8AC3E}">
        <p14:creationId xmlns:p14="http://schemas.microsoft.com/office/powerpoint/2010/main" val="375518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381000"/>
            <a:ext cx="7543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E30B6C7B-7B78-6A38-1DE0-12CA06AB22F0}"/>
              </a:ext>
            </a:extLst>
          </p:cNvPr>
          <p:cNvSpPr>
            <a:spLocks noGrp="1"/>
          </p:cNvSpPr>
          <p:nvPr>
            <p:ph type="dt" sz="half" idx="10"/>
          </p:nvPr>
        </p:nvSpPr>
        <p:spPr/>
        <p:txBody>
          <a:bodyPr/>
          <a:lstStyle>
            <a:lvl1pPr>
              <a:defRPr/>
            </a:lvl1pPr>
          </a:lstStyle>
          <a:p>
            <a:pPr>
              <a:defRPr/>
            </a:pPr>
            <a:r>
              <a:rPr lang="en-US"/>
              <a:t>19 March 2008</a:t>
            </a:r>
          </a:p>
        </p:txBody>
      </p:sp>
      <p:sp>
        <p:nvSpPr>
          <p:cNvPr id="4" name="Footer Placeholder 3">
            <a:extLst>
              <a:ext uri="{FF2B5EF4-FFF2-40B4-BE49-F238E27FC236}">
                <a16:creationId xmlns:a16="http://schemas.microsoft.com/office/drawing/2014/main" id="{D8EB926F-BD68-1A66-3CD8-E0D6B63D899B}"/>
              </a:ext>
            </a:extLst>
          </p:cNvPr>
          <p:cNvSpPr>
            <a:spLocks noGrp="1"/>
          </p:cNvSpPr>
          <p:nvPr>
            <p:ph type="ftr" sz="quarter" idx="11"/>
          </p:nvPr>
        </p:nvSpPr>
        <p:spPr/>
        <p:txBody>
          <a:bodyPr/>
          <a:lstStyle>
            <a:lvl1pPr>
              <a:defRPr/>
            </a:lvl1pPr>
          </a:lstStyle>
          <a:p>
            <a:pPr>
              <a:defRPr/>
            </a:pPr>
            <a:r>
              <a:rPr lang="en-US"/>
              <a:t>Intelligent Tutoring Systems at Stottler Henke</a:t>
            </a:r>
          </a:p>
        </p:txBody>
      </p:sp>
      <p:sp>
        <p:nvSpPr>
          <p:cNvPr id="5" name="Slide Number Placeholder 4">
            <a:extLst>
              <a:ext uri="{FF2B5EF4-FFF2-40B4-BE49-F238E27FC236}">
                <a16:creationId xmlns:a16="http://schemas.microsoft.com/office/drawing/2014/main" id="{AA8AC410-E022-D736-16D1-4834459C0A14}"/>
              </a:ext>
            </a:extLst>
          </p:cNvPr>
          <p:cNvSpPr>
            <a:spLocks noGrp="1"/>
          </p:cNvSpPr>
          <p:nvPr>
            <p:ph type="sldNum" sz="quarter" idx="12"/>
          </p:nvPr>
        </p:nvSpPr>
        <p:spPr/>
        <p:txBody>
          <a:bodyPr/>
          <a:lstStyle>
            <a:lvl1pPr>
              <a:defRPr/>
            </a:lvl1pPr>
          </a:lstStyle>
          <a:p>
            <a:pPr>
              <a:defRPr/>
            </a:pPr>
            <a:fld id="{D642ECF8-3C8F-4A3D-9D3D-6D205574BD64}" type="slidenum">
              <a:rPr lang="en-US" altLang="en-US"/>
              <a:pPr>
                <a:defRPr/>
              </a:pPr>
              <a:t>‹#›</a:t>
            </a:fld>
            <a:endParaRPr lang="en-US" altLang="en-US"/>
          </a:p>
        </p:txBody>
      </p:sp>
    </p:spTree>
    <p:extLst>
      <p:ext uri="{BB962C8B-B14F-4D97-AF65-F5344CB8AC3E}">
        <p14:creationId xmlns:p14="http://schemas.microsoft.com/office/powerpoint/2010/main" val="277619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695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2500" y="1600200"/>
            <a:ext cx="3695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2500" y="4000500"/>
            <a:ext cx="3695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E47ACAB4-7718-7AD1-9B26-588C1D2A2C73}"/>
              </a:ext>
            </a:extLst>
          </p:cNvPr>
          <p:cNvSpPr>
            <a:spLocks noGrp="1"/>
          </p:cNvSpPr>
          <p:nvPr>
            <p:ph type="dt" sz="half" idx="10"/>
          </p:nvPr>
        </p:nvSpPr>
        <p:spPr/>
        <p:txBody>
          <a:bodyPr/>
          <a:lstStyle>
            <a:lvl1pPr>
              <a:defRPr/>
            </a:lvl1pPr>
          </a:lstStyle>
          <a:p>
            <a:pPr>
              <a:defRPr/>
            </a:pPr>
            <a:r>
              <a:rPr lang="en-US"/>
              <a:t>19 March 2008</a:t>
            </a:r>
          </a:p>
        </p:txBody>
      </p:sp>
      <p:sp>
        <p:nvSpPr>
          <p:cNvPr id="7" name="Footer Placeholder 6">
            <a:extLst>
              <a:ext uri="{FF2B5EF4-FFF2-40B4-BE49-F238E27FC236}">
                <a16:creationId xmlns:a16="http://schemas.microsoft.com/office/drawing/2014/main" id="{E324BA82-EBE2-79AE-1A24-B2553F9C8532}"/>
              </a:ext>
            </a:extLst>
          </p:cNvPr>
          <p:cNvSpPr>
            <a:spLocks noGrp="1"/>
          </p:cNvSpPr>
          <p:nvPr>
            <p:ph type="ftr" sz="quarter" idx="11"/>
          </p:nvPr>
        </p:nvSpPr>
        <p:spPr/>
        <p:txBody>
          <a:bodyPr/>
          <a:lstStyle>
            <a:lvl1pPr>
              <a:defRPr/>
            </a:lvl1pPr>
          </a:lstStyle>
          <a:p>
            <a:pPr>
              <a:defRPr/>
            </a:pPr>
            <a:r>
              <a:rPr lang="en-US"/>
              <a:t>Intelligent Tutoring Systems at Stottler Henke</a:t>
            </a:r>
          </a:p>
        </p:txBody>
      </p:sp>
      <p:sp>
        <p:nvSpPr>
          <p:cNvPr id="8" name="Slide Number Placeholder 7">
            <a:extLst>
              <a:ext uri="{FF2B5EF4-FFF2-40B4-BE49-F238E27FC236}">
                <a16:creationId xmlns:a16="http://schemas.microsoft.com/office/drawing/2014/main" id="{07BF00ED-3A13-2E9A-C4E3-8746CFE3DEA0}"/>
              </a:ext>
            </a:extLst>
          </p:cNvPr>
          <p:cNvSpPr>
            <a:spLocks noGrp="1"/>
          </p:cNvSpPr>
          <p:nvPr>
            <p:ph type="sldNum" sz="quarter" idx="12"/>
          </p:nvPr>
        </p:nvSpPr>
        <p:spPr/>
        <p:txBody>
          <a:bodyPr/>
          <a:lstStyle>
            <a:lvl1pPr>
              <a:defRPr/>
            </a:lvl1pPr>
          </a:lstStyle>
          <a:p>
            <a:pPr>
              <a:defRPr/>
            </a:pPr>
            <a:fld id="{C08142DF-92DD-4241-9A0E-C849D0982F8A}" type="slidenum">
              <a:rPr lang="en-US" altLang="en-US"/>
              <a:pPr>
                <a:defRPr/>
              </a:pPr>
              <a:t>‹#›</a:t>
            </a:fld>
            <a:endParaRPr lang="en-US" altLang="en-US"/>
          </a:p>
        </p:txBody>
      </p:sp>
    </p:spTree>
    <p:extLst>
      <p:ext uri="{BB962C8B-B14F-4D97-AF65-F5344CB8AC3E}">
        <p14:creationId xmlns:p14="http://schemas.microsoft.com/office/powerpoint/2010/main" val="117332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1E5ACB7-A9D1-896E-88F4-64740E8C1806}"/>
              </a:ext>
            </a:extLst>
          </p:cNvPr>
          <p:cNvSpPr>
            <a:spLocks noGrp="1" noChangeArrowheads="1"/>
          </p:cNvSpPr>
          <p:nvPr>
            <p:ph type="title"/>
          </p:nvPr>
        </p:nvSpPr>
        <p:spPr bwMode="auto">
          <a:xfrm>
            <a:off x="914400" y="381000"/>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3D2280-31EB-174B-FA6C-637BBE7A91F4}"/>
              </a:ext>
            </a:extLst>
          </p:cNvPr>
          <p:cNvSpPr>
            <a:spLocks noGrp="1" noChangeArrowheads="1"/>
          </p:cNvSpPr>
          <p:nvPr>
            <p:ph type="body" idx="1"/>
          </p:nvPr>
        </p:nvSpPr>
        <p:spPr bwMode="auto">
          <a:xfrm>
            <a:off x="914400" y="1066800"/>
            <a:ext cx="754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935D401-46A0-2470-33F7-C8B157CE1B9E}"/>
              </a:ext>
            </a:extLst>
          </p:cNvPr>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n-US"/>
          </a:p>
        </p:txBody>
      </p:sp>
      <p:sp>
        <p:nvSpPr>
          <p:cNvPr id="1029" name="Rectangle 5">
            <a:extLst>
              <a:ext uri="{FF2B5EF4-FFF2-40B4-BE49-F238E27FC236}">
                <a16:creationId xmlns:a16="http://schemas.microsoft.com/office/drawing/2014/main" id="{04BFA1FE-E786-AFAC-51F6-D0369C9133D8}"/>
              </a:ext>
            </a:extLst>
          </p:cNvPr>
          <p:cNvSpPr>
            <a:spLocks noGrp="1" noChangeArrowheads="1"/>
          </p:cNvSpPr>
          <p:nvPr>
            <p:ph type="ftr" sz="quarter" idx="3"/>
          </p:nvPr>
        </p:nvSpPr>
        <p:spPr bwMode="auto">
          <a:xfrm>
            <a:off x="2895600" y="6400800"/>
            <a:ext cx="297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
        <p:nvSpPr>
          <p:cNvPr id="1030" name="Rectangle 6">
            <a:extLst>
              <a:ext uri="{FF2B5EF4-FFF2-40B4-BE49-F238E27FC236}">
                <a16:creationId xmlns:a16="http://schemas.microsoft.com/office/drawing/2014/main" id="{F9851AB3-607C-EFB8-15BC-EB4DC8B935C2}"/>
              </a:ext>
            </a:extLst>
          </p:cNvPr>
          <p:cNvSpPr>
            <a:spLocks noGrp="1" noChangeArrowheads="1"/>
          </p:cNvSpPr>
          <p:nvPr>
            <p:ph type="sldNum" sz="quarter" idx="4"/>
          </p:nvPr>
        </p:nvSpPr>
        <p:spPr bwMode="auto">
          <a:xfrm>
            <a:off x="6057900" y="64008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pPr>
              <a:defRPr/>
            </a:pPr>
            <a:fld id="{59A5A471-D4B7-459B-B4E3-7F85CEE2C791}" type="slidenum">
              <a:rPr lang="en-US" altLang="en-US"/>
              <a:pPr>
                <a:defRPr/>
              </a:pPr>
              <a:t>‹#›</a:t>
            </a:fld>
            <a:endParaRPr lang="en-US" altLang="en-US"/>
          </a:p>
        </p:txBody>
      </p:sp>
      <p:sp>
        <p:nvSpPr>
          <p:cNvPr id="1031" name="Rectangle 8">
            <a:extLst>
              <a:ext uri="{FF2B5EF4-FFF2-40B4-BE49-F238E27FC236}">
                <a16:creationId xmlns:a16="http://schemas.microsoft.com/office/drawing/2014/main" id="{BD7BA2B8-6176-F8E8-3498-C984E4559029}"/>
              </a:ext>
            </a:extLst>
          </p:cNvPr>
          <p:cNvSpPr>
            <a:spLocks noChangeArrowheads="1"/>
          </p:cNvSpPr>
          <p:nvPr/>
        </p:nvSpPr>
        <p:spPr bwMode="auto">
          <a:xfrm>
            <a:off x="962025" y="349250"/>
            <a:ext cx="1628775" cy="457200"/>
          </a:xfrm>
          <a:prstGeom prst="rect">
            <a:avLst/>
          </a:prstGeom>
          <a:noFill/>
          <a:ln>
            <a:no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a:p>
        </p:txBody>
      </p:sp>
      <p:pic>
        <p:nvPicPr>
          <p:cNvPr id="1032" name="Picture 16" descr="PowerPointBars">
            <a:extLst>
              <a:ext uri="{FF2B5EF4-FFF2-40B4-BE49-F238E27FC236}">
                <a16:creationId xmlns:a16="http://schemas.microsoft.com/office/drawing/2014/main" id="{B8570AF0-DBA3-FB20-191A-40FDC3553E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8278" t="2820" b="3471"/>
          <a:stretch>
            <a:fillRect/>
          </a:stretch>
        </p:blipFill>
        <p:spPr bwMode="auto">
          <a:xfrm>
            <a:off x="88900" y="0"/>
            <a:ext cx="20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Graphic 2048376372">
            <a:extLst>
              <a:ext uri="{FF2B5EF4-FFF2-40B4-BE49-F238E27FC236}">
                <a16:creationId xmlns:a16="http://schemas.microsoft.com/office/drawing/2014/main" id="{758ACBEA-2A52-F50B-427E-7CD97ED1D26D}"/>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781800" y="6380163"/>
            <a:ext cx="2057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3" r:id="rId1"/>
    <p:sldLayoutId id="2147484014" r:id="rId2"/>
    <p:sldLayoutId id="2147484010" r:id="rId3"/>
    <p:sldLayoutId id="2147484011" r:id="rId4"/>
    <p:sldLayoutId id="2147484012" r:id="rId5"/>
    <p:sldLayoutId id="2147484015" r:id="rId6"/>
    <p:sldLayoutId id="2147484016" r:id="rId7"/>
  </p:sldLayoutIdLst>
  <p:hf hdr="0" ftr="0" dt="0"/>
  <p:txStyles>
    <p:titleStyle>
      <a:lvl1pPr algn="l" rtl="0" eaLnBrk="0" fontAlgn="base" hangingPunct="0">
        <a:spcBef>
          <a:spcPct val="0"/>
        </a:spcBef>
        <a:spcAft>
          <a:spcPct val="0"/>
        </a:spcAft>
        <a:defRPr sz="2800" b="1">
          <a:solidFill>
            <a:srgbClr val="011D75"/>
          </a:solidFill>
          <a:latin typeface="+mj-lt"/>
          <a:ea typeface="+mj-ea"/>
          <a:cs typeface="+mj-cs"/>
        </a:defRPr>
      </a:lvl1pPr>
      <a:lvl2pPr algn="l" rtl="0" eaLnBrk="0" fontAlgn="base" hangingPunct="0">
        <a:spcBef>
          <a:spcPct val="0"/>
        </a:spcBef>
        <a:spcAft>
          <a:spcPct val="0"/>
        </a:spcAft>
        <a:defRPr sz="2800" b="1">
          <a:solidFill>
            <a:srgbClr val="011D75"/>
          </a:solidFill>
          <a:latin typeface="Arial" charset="0"/>
        </a:defRPr>
      </a:lvl2pPr>
      <a:lvl3pPr algn="l" rtl="0" eaLnBrk="0" fontAlgn="base" hangingPunct="0">
        <a:spcBef>
          <a:spcPct val="0"/>
        </a:spcBef>
        <a:spcAft>
          <a:spcPct val="0"/>
        </a:spcAft>
        <a:defRPr sz="2800" b="1">
          <a:solidFill>
            <a:srgbClr val="011D75"/>
          </a:solidFill>
          <a:latin typeface="Arial" charset="0"/>
        </a:defRPr>
      </a:lvl3pPr>
      <a:lvl4pPr algn="l" rtl="0" eaLnBrk="0" fontAlgn="base" hangingPunct="0">
        <a:spcBef>
          <a:spcPct val="0"/>
        </a:spcBef>
        <a:spcAft>
          <a:spcPct val="0"/>
        </a:spcAft>
        <a:defRPr sz="2800" b="1">
          <a:solidFill>
            <a:srgbClr val="011D75"/>
          </a:solidFill>
          <a:latin typeface="Arial" charset="0"/>
        </a:defRPr>
      </a:lvl4pPr>
      <a:lvl5pPr algn="l" rtl="0" eaLnBrk="0" fontAlgn="base" hangingPunct="0">
        <a:spcBef>
          <a:spcPct val="0"/>
        </a:spcBef>
        <a:spcAft>
          <a:spcPct val="0"/>
        </a:spcAft>
        <a:defRPr sz="2800" b="1">
          <a:solidFill>
            <a:srgbClr val="011D75"/>
          </a:solidFill>
          <a:latin typeface="Arial" charset="0"/>
        </a:defRPr>
      </a:lvl5pPr>
      <a:lvl6pPr marL="457200" algn="l" rtl="0" fontAlgn="base">
        <a:spcBef>
          <a:spcPct val="0"/>
        </a:spcBef>
        <a:spcAft>
          <a:spcPct val="0"/>
        </a:spcAft>
        <a:defRPr sz="2800" b="1">
          <a:solidFill>
            <a:srgbClr val="011D75"/>
          </a:solidFill>
          <a:latin typeface="Arial" charset="0"/>
        </a:defRPr>
      </a:lvl6pPr>
      <a:lvl7pPr marL="914400" algn="l" rtl="0" fontAlgn="base">
        <a:spcBef>
          <a:spcPct val="0"/>
        </a:spcBef>
        <a:spcAft>
          <a:spcPct val="0"/>
        </a:spcAft>
        <a:defRPr sz="2800" b="1">
          <a:solidFill>
            <a:srgbClr val="011D75"/>
          </a:solidFill>
          <a:latin typeface="Arial" charset="0"/>
        </a:defRPr>
      </a:lvl7pPr>
      <a:lvl8pPr marL="1371600" algn="l" rtl="0" fontAlgn="base">
        <a:spcBef>
          <a:spcPct val="0"/>
        </a:spcBef>
        <a:spcAft>
          <a:spcPct val="0"/>
        </a:spcAft>
        <a:defRPr sz="2800" b="1">
          <a:solidFill>
            <a:srgbClr val="011D75"/>
          </a:solidFill>
          <a:latin typeface="Arial" charset="0"/>
        </a:defRPr>
      </a:lvl8pPr>
      <a:lvl9pPr marL="1828800" algn="l" rtl="0" fontAlgn="base">
        <a:spcBef>
          <a:spcPct val="0"/>
        </a:spcBef>
        <a:spcAft>
          <a:spcPct val="0"/>
        </a:spcAft>
        <a:defRPr sz="2800" b="1">
          <a:solidFill>
            <a:srgbClr val="011D75"/>
          </a:solidFill>
          <a:latin typeface="Arial" charset="0"/>
        </a:defRPr>
      </a:lvl9pPr>
    </p:titleStyle>
    <p:bodyStyle>
      <a:lvl1pPr marL="342900" indent="-342900" algn="l" rtl="0" eaLnBrk="0" fontAlgn="base" hangingPunct="0">
        <a:lnSpc>
          <a:spcPct val="90000"/>
        </a:lnSpc>
        <a:spcBef>
          <a:spcPct val="50000"/>
        </a:spcBef>
        <a:spcAft>
          <a:spcPct val="0"/>
        </a:spcAft>
        <a:buChar char="•"/>
        <a:defRPr sz="28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Times" panose="02020603050405020304" pitchFamily="18" charset="0"/>
        <a:buChar char="–"/>
        <a:defRPr sz="24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Ø"/>
        <a:defRPr sz="2000">
          <a:solidFill>
            <a:srgbClr val="011D75"/>
          </a:solidFill>
          <a:latin typeface="+mn-lt"/>
        </a:defRPr>
      </a:lvl3pPr>
      <a:lvl4pPr marL="1600200" indent="-228600" algn="l" rtl="0" eaLnBrk="0" fontAlgn="base" hangingPunct="0">
        <a:spcBef>
          <a:spcPct val="20000"/>
        </a:spcBef>
        <a:spcAft>
          <a:spcPct val="0"/>
        </a:spcAft>
        <a:buFont typeface="Times" panose="02020603050405020304" pitchFamily="18" charset="0"/>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oleObject" Target="../embeddings/oleObject6.bin"/><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tottlerhenke.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375D0F6-EC76-645A-486D-923C7042415F}"/>
              </a:ext>
            </a:extLst>
          </p:cNvPr>
          <p:cNvSpPr>
            <a:spLocks noGrp="1" noChangeArrowheads="1"/>
          </p:cNvSpPr>
          <p:nvPr>
            <p:ph type="ctrTitle"/>
          </p:nvPr>
        </p:nvSpPr>
        <p:spPr>
          <a:xfrm>
            <a:off x="1219200" y="762000"/>
            <a:ext cx="6629400" cy="2514600"/>
          </a:xfrm>
        </p:spPr>
        <p:txBody>
          <a:bodyPr/>
          <a:lstStyle/>
          <a:p>
            <a:pPr eaLnBrk="1" hangingPunct="1"/>
            <a:r>
              <a:rPr lang="en-US" altLang="en-US" sz="4400"/>
              <a:t>Intelligent </a:t>
            </a:r>
            <a:br>
              <a:rPr lang="en-US" altLang="en-US" sz="4400"/>
            </a:br>
            <a:r>
              <a:rPr lang="en-US" altLang="en-US" sz="4400"/>
              <a:t>Training Systems</a:t>
            </a:r>
          </a:p>
        </p:txBody>
      </p:sp>
      <p:sp>
        <p:nvSpPr>
          <p:cNvPr id="8195" name="Rectangle 4">
            <a:extLst>
              <a:ext uri="{FF2B5EF4-FFF2-40B4-BE49-F238E27FC236}">
                <a16:creationId xmlns:a16="http://schemas.microsoft.com/office/drawing/2014/main" id="{96031E8B-9474-9C0E-5348-9110761290B1}"/>
              </a:ext>
            </a:extLst>
          </p:cNvPr>
          <p:cNvSpPr>
            <a:spLocks noGrp="1" noChangeArrowheads="1"/>
          </p:cNvSpPr>
          <p:nvPr>
            <p:ph type="subTitle" idx="1"/>
          </p:nvPr>
        </p:nvSpPr>
        <p:spPr>
          <a:xfrm>
            <a:off x="1219200" y="3454400"/>
            <a:ext cx="5867400" cy="812800"/>
          </a:xfrm>
          <a:noFill/>
        </p:spPr>
        <p:txBody>
          <a:bodyPr/>
          <a:lstStyle/>
          <a:p>
            <a:pPr eaLnBrk="1" hangingPunct="1">
              <a:buFontTx/>
              <a:buNone/>
            </a:pPr>
            <a:r>
              <a:rPr lang="en-US" altLang="en-US">
                <a:solidFill>
                  <a:srgbClr val="4D4D4D"/>
                </a:solidFill>
              </a:rPr>
              <a:t>Stottler Henke’s Capabilities, Applications, and Tools</a:t>
            </a:r>
          </a:p>
        </p:txBody>
      </p:sp>
      <p:sp>
        <p:nvSpPr>
          <p:cNvPr id="5" name="Text Box 5">
            <a:extLst>
              <a:ext uri="{FF2B5EF4-FFF2-40B4-BE49-F238E27FC236}">
                <a16:creationId xmlns:a16="http://schemas.microsoft.com/office/drawing/2014/main" id="{894BA0E3-0E78-DD1E-B5CA-E9D53498A0D4}"/>
              </a:ext>
            </a:extLst>
          </p:cNvPr>
          <p:cNvSpPr txBox="1">
            <a:spLocks noChangeArrowheads="1"/>
          </p:cNvSpPr>
          <p:nvPr/>
        </p:nvSpPr>
        <p:spPr bwMode="auto">
          <a:xfrm>
            <a:off x="1219200" y="4642626"/>
            <a:ext cx="3082925" cy="584775"/>
          </a:xfrm>
          <a:prstGeom prst="rect">
            <a:avLst/>
          </a:prstGeom>
          <a:solidFill>
            <a:srgbClr val="FFFF99"/>
          </a:solidFill>
          <a:ln>
            <a:solidFill>
              <a:srgbClr val="002060"/>
            </a:solid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Arial" panose="020B0604020202020204" pitchFamily="34" charset="0"/>
              </a:rPr>
              <a:t>This </a:t>
            </a:r>
            <a:r>
              <a:rPr lang="en-US" altLang="en-US" sz="1600" dirty="0" err="1">
                <a:solidFill>
                  <a:schemeClr val="accent4"/>
                </a:solidFill>
                <a:latin typeface="Arial" panose="020B0604020202020204" pitchFamily="34" charset="0"/>
              </a:rPr>
              <a:t>Powerpoint</a:t>
            </a:r>
            <a:r>
              <a:rPr lang="en-US" altLang="en-US" sz="1600" dirty="0">
                <a:solidFill>
                  <a:schemeClr val="accent4"/>
                </a:solidFill>
                <a:latin typeface="Arial" panose="020B0604020202020204" pitchFamily="34" charset="0"/>
              </a:rPr>
              <a:t> presentation is best viewed as a Slide Show. </a:t>
            </a:r>
          </a:p>
        </p:txBody>
      </p:sp>
      <p:pic>
        <p:nvPicPr>
          <p:cNvPr id="2" name="Graphic 2048376372">
            <a:extLst>
              <a:ext uri="{FF2B5EF4-FFF2-40B4-BE49-F238E27FC236}">
                <a16:creationId xmlns:a16="http://schemas.microsoft.com/office/drawing/2014/main" id="{E9C2644C-4906-2500-0267-76F2F228AD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2200" y="6186453"/>
            <a:ext cx="2473569" cy="417547"/>
          </a:xfrm>
          <a:prstGeom prst="rect">
            <a:avLst/>
          </a:prstGeom>
        </p:spPr>
      </p:pic>
      <p:sp>
        <p:nvSpPr>
          <p:cNvPr id="3" name="Text Box 5">
            <a:extLst>
              <a:ext uri="{FF2B5EF4-FFF2-40B4-BE49-F238E27FC236}">
                <a16:creationId xmlns:a16="http://schemas.microsoft.com/office/drawing/2014/main" id="{01562736-D84B-08CB-9101-939239811D0C}"/>
              </a:ext>
            </a:extLst>
          </p:cNvPr>
          <p:cNvSpPr txBox="1">
            <a:spLocks noChangeArrowheads="1"/>
          </p:cNvSpPr>
          <p:nvPr/>
        </p:nvSpPr>
        <p:spPr bwMode="auto">
          <a:xfrm>
            <a:off x="685801" y="6465500"/>
            <a:ext cx="1066799" cy="276999"/>
          </a:xfrm>
          <a:prstGeom prst="rect">
            <a:avLst/>
          </a:prstGeom>
          <a:noFill/>
          <a:ln>
            <a:no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200" dirty="0">
                <a:solidFill>
                  <a:schemeClr val="accent4"/>
                </a:solidFill>
                <a:latin typeface="Arial" panose="020B0604020202020204" pitchFamily="34" charset="0"/>
              </a:rPr>
              <a:t>20240923</a:t>
            </a:r>
          </a:p>
        </p:txBody>
      </p:sp>
    </p:spTree>
  </p:cSld>
  <p:clrMapOvr>
    <a:masterClrMapping/>
  </p:clrMapOvr>
  <p:transition spd="slow" advTm="7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E6650A0-B900-7D0C-E7CE-222ED00862E0}"/>
              </a:ext>
            </a:extLst>
          </p:cNvPr>
          <p:cNvSpPr>
            <a:spLocks noGrp="1" noChangeArrowheads="1"/>
          </p:cNvSpPr>
          <p:nvPr>
            <p:ph type="title"/>
          </p:nvPr>
        </p:nvSpPr>
        <p:spPr>
          <a:xfrm>
            <a:off x="215900" y="457200"/>
            <a:ext cx="8915400" cy="533400"/>
          </a:xfrm>
        </p:spPr>
        <p:txBody>
          <a:bodyPr/>
          <a:lstStyle/>
          <a:p>
            <a:pPr>
              <a:defRPr/>
            </a:pPr>
            <a:r>
              <a:rPr lang="en-US" altLang="en-US" sz="3200" dirty="0"/>
              <a:t>OMIA </a:t>
            </a:r>
            <a:r>
              <a:rPr lang="en-US" altLang="en-US" sz="3200" dirty="0">
                <a:solidFill>
                  <a:schemeClr val="tx1">
                    <a:lumMod val="65000"/>
                    <a:lumOff val="35000"/>
                  </a:schemeClr>
                </a:solidFill>
              </a:rPr>
              <a:t>Helicopter Cockpit Training Simulator</a:t>
            </a:r>
          </a:p>
        </p:txBody>
      </p:sp>
      <p:sp>
        <p:nvSpPr>
          <p:cNvPr id="23555" name="Rectangle 3">
            <a:extLst>
              <a:ext uri="{FF2B5EF4-FFF2-40B4-BE49-F238E27FC236}">
                <a16:creationId xmlns:a16="http://schemas.microsoft.com/office/drawing/2014/main" id="{904F62DD-7ACA-6BB7-F50E-1483AA2AC1E4}"/>
              </a:ext>
            </a:extLst>
          </p:cNvPr>
          <p:cNvSpPr>
            <a:spLocks noChangeArrowheads="1"/>
          </p:cNvSpPr>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lvl="1" eaLnBrk="1" hangingPunct="1">
              <a:lnSpc>
                <a:spcPct val="100000"/>
              </a:lnSpc>
              <a:spcBef>
                <a:spcPts val="600"/>
              </a:spcBef>
              <a:buFont typeface="Symbol" panose="05050102010706020507" pitchFamily="18" charset="2"/>
              <a:buChar char="·"/>
            </a:pPr>
            <a:endParaRPr lang="en-US" altLang="en-US"/>
          </a:p>
          <a:p>
            <a:pPr eaLnBrk="1" hangingPunct="1">
              <a:lnSpc>
                <a:spcPct val="100000"/>
              </a:lnSpc>
              <a:spcBef>
                <a:spcPct val="20000"/>
              </a:spcBef>
              <a:buFontTx/>
              <a:buNone/>
            </a:pPr>
            <a:endParaRPr lang="en-US" altLang="en-US" sz="2400"/>
          </a:p>
        </p:txBody>
      </p:sp>
      <p:sp>
        <p:nvSpPr>
          <p:cNvPr id="6" name="Footer Placeholder 5">
            <a:extLst>
              <a:ext uri="{FF2B5EF4-FFF2-40B4-BE49-F238E27FC236}">
                <a16:creationId xmlns:a16="http://schemas.microsoft.com/office/drawing/2014/main" id="{7DAB2BDB-6C6B-2FE5-D3C7-F7238947ADC6}"/>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23557" name="Slide Number Placeholder 6">
            <a:extLst>
              <a:ext uri="{FF2B5EF4-FFF2-40B4-BE49-F238E27FC236}">
                <a16:creationId xmlns:a16="http://schemas.microsoft.com/office/drawing/2014/main" id="{F508EAE4-98CC-86FB-4287-57CDA072EB5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922010B2-6DA6-4AA0-8D10-B970AE9B2DD6}" type="slidenum">
              <a:rPr lang="en-US" altLang="en-US" sz="1000" smtClean="0"/>
              <a:pPr>
                <a:lnSpc>
                  <a:spcPct val="100000"/>
                </a:lnSpc>
                <a:spcBef>
                  <a:spcPct val="0"/>
                </a:spcBef>
                <a:buFontTx/>
                <a:buNone/>
              </a:pPr>
              <a:t>10</a:t>
            </a:fld>
            <a:endParaRPr lang="en-US" altLang="en-US" sz="1000"/>
          </a:p>
        </p:txBody>
      </p:sp>
      <p:pic>
        <p:nvPicPr>
          <p:cNvPr id="23558" name="Picture 2" descr="Close-up of a control panel&#10;&#10;Description automatically generated">
            <a:extLst>
              <a:ext uri="{FF2B5EF4-FFF2-40B4-BE49-F238E27FC236}">
                <a16:creationId xmlns:a16="http://schemas.microsoft.com/office/drawing/2014/main" id="{6CED0FBC-662B-CD41-22A1-724ADA4266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920750"/>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4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8D531D4E-EEE5-6192-B8C1-722103334CD1}"/>
              </a:ext>
            </a:extLst>
          </p:cNvPr>
          <p:cNvSpPr>
            <a:spLocks noGrp="1"/>
          </p:cNvSpPr>
          <p:nvPr>
            <p:ph type="dt" sz="quarter" idx="10"/>
          </p:nvPr>
        </p:nvSpPr>
        <p:spPr/>
        <p:txBody>
          <a:bodyPr/>
          <a:lstStyle/>
          <a:p>
            <a:pPr>
              <a:defRPr/>
            </a:pPr>
            <a:r>
              <a:rPr lang="en-US"/>
              <a:t>19 March 2008</a:t>
            </a:r>
          </a:p>
        </p:txBody>
      </p:sp>
      <p:sp>
        <p:nvSpPr>
          <p:cNvPr id="6" name="Footer Placeholder 3">
            <a:extLst>
              <a:ext uri="{FF2B5EF4-FFF2-40B4-BE49-F238E27FC236}">
                <a16:creationId xmlns:a16="http://schemas.microsoft.com/office/drawing/2014/main" id="{92F99BE6-5CE3-C01F-E91F-30F4F4EF04FC}"/>
              </a:ext>
            </a:extLst>
          </p:cNvPr>
          <p:cNvSpPr>
            <a:spLocks noGrp="1"/>
          </p:cNvSpPr>
          <p:nvPr>
            <p:ph type="ftr" sz="quarter" idx="11"/>
          </p:nvPr>
        </p:nvSpPr>
        <p:spPr/>
        <p:txBody>
          <a:bodyPr/>
          <a:lstStyle/>
          <a:p>
            <a:pPr>
              <a:defRPr/>
            </a:pPr>
            <a:r>
              <a:rPr lang="en-US"/>
              <a:t>Intelligent Tutoring Systems at Stottler Henke</a:t>
            </a:r>
          </a:p>
        </p:txBody>
      </p:sp>
      <p:pic>
        <p:nvPicPr>
          <p:cNvPr id="25604" name="Picture 2">
            <a:extLst>
              <a:ext uri="{FF2B5EF4-FFF2-40B4-BE49-F238E27FC236}">
                <a16:creationId xmlns:a16="http://schemas.microsoft.com/office/drawing/2014/main" id="{7E4DC680-8ED2-4840-A0B6-3616FC55C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38175"/>
            <a:ext cx="11049000" cy="795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3">
            <a:extLst>
              <a:ext uri="{FF2B5EF4-FFF2-40B4-BE49-F238E27FC236}">
                <a16:creationId xmlns:a16="http://schemas.microsoft.com/office/drawing/2014/main" id="{C17D5E84-E698-C094-9B5D-BC8EDCD7EFB3}"/>
              </a:ext>
            </a:extLst>
          </p:cNvPr>
          <p:cNvSpPr txBox="1">
            <a:spLocks noChangeArrowheads="1"/>
          </p:cNvSpPr>
          <p:nvPr/>
        </p:nvSpPr>
        <p:spPr bwMode="auto">
          <a:xfrm>
            <a:off x="2433638" y="0"/>
            <a:ext cx="6867525" cy="646113"/>
          </a:xfrm>
          <a:prstGeom prst="rect">
            <a:avLst/>
          </a:prstGeom>
          <a:solidFill>
            <a:srgbClr val="202000">
              <a:alpha val="80000"/>
            </a:srgb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defRPr/>
            </a:pPr>
            <a:r>
              <a:rPr lang="en-US" altLang="en-US" sz="3600" b="1" dirty="0">
                <a:solidFill>
                  <a:srgbClr val="E1C820"/>
                </a:solidFill>
              </a:rPr>
              <a:t>AAITS</a:t>
            </a:r>
            <a:r>
              <a:rPr lang="en-US" altLang="en-US" sz="3600" b="1" dirty="0">
                <a:solidFill>
                  <a:srgbClr val="FF0000"/>
                </a:solidFill>
              </a:rPr>
              <a:t> </a:t>
            </a:r>
            <a:r>
              <a:rPr lang="en-US" altLang="en-US" sz="3600" b="1" dirty="0">
                <a:solidFill>
                  <a:schemeClr val="bg1">
                    <a:lumMod val="75000"/>
                  </a:schemeClr>
                </a:solidFill>
              </a:rPr>
              <a:t>Acoustic Analysis ITS</a:t>
            </a:r>
          </a:p>
        </p:txBody>
      </p:sp>
      <p:sp>
        <p:nvSpPr>
          <p:cNvPr id="25606" name="Text Box 4">
            <a:extLst>
              <a:ext uri="{FF2B5EF4-FFF2-40B4-BE49-F238E27FC236}">
                <a16:creationId xmlns:a16="http://schemas.microsoft.com/office/drawing/2014/main" id="{42BEBCF2-38FB-4CF7-F836-04FB8CDA8490}"/>
              </a:ext>
            </a:extLst>
          </p:cNvPr>
          <p:cNvSpPr txBox="1">
            <a:spLocks noChangeArrowheads="1"/>
          </p:cNvSpPr>
          <p:nvPr/>
        </p:nvSpPr>
        <p:spPr bwMode="auto">
          <a:xfrm>
            <a:off x="33338" y="6562725"/>
            <a:ext cx="1957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a:solidFill>
                  <a:srgbClr val="DDDDDD"/>
                </a:solidFill>
              </a:rPr>
              <a:t>Dept of Defense photo</a:t>
            </a:r>
          </a:p>
        </p:txBody>
      </p:sp>
      <p:sp>
        <p:nvSpPr>
          <p:cNvPr id="2" name="Text Box 5">
            <a:extLst>
              <a:ext uri="{FF2B5EF4-FFF2-40B4-BE49-F238E27FC236}">
                <a16:creationId xmlns:a16="http://schemas.microsoft.com/office/drawing/2014/main" id="{530D5ABC-2D89-157B-EB29-612A1EFA0816}"/>
              </a:ext>
            </a:extLst>
          </p:cNvPr>
          <p:cNvSpPr txBox="1">
            <a:spLocks noChangeArrowheads="1"/>
          </p:cNvSpPr>
          <p:nvPr/>
        </p:nvSpPr>
        <p:spPr bwMode="auto">
          <a:xfrm>
            <a:off x="-19050" y="3657600"/>
            <a:ext cx="9163050" cy="3478213"/>
          </a:xfrm>
          <a:prstGeom prst="rect">
            <a:avLst/>
          </a:prstGeom>
          <a:solidFill>
            <a:srgbClr val="000C0C">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Enables U.S. Navy sonar technicians to practice sonar data analysis to detect and classify targets in diverse scenarios. </a:t>
            </a:r>
          </a:p>
          <a:p>
            <a:pPr>
              <a:lnSpc>
                <a:spcPct val="100000"/>
              </a:lnSpc>
              <a:spcBef>
                <a:spcPct val="0"/>
              </a:spcBef>
              <a:buFontTx/>
              <a:buNone/>
            </a:pPr>
            <a:endPar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ct val="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Students identify and annotate sonar data displays with sound sources and features, relationships among the features, and target classifications.</a:t>
            </a:r>
          </a:p>
          <a:p>
            <a:pPr>
              <a:lnSpc>
                <a:spcPct val="100000"/>
              </a:lnSpc>
              <a:spcBef>
                <a:spcPct val="0"/>
              </a:spcBef>
              <a:buFontTx/>
              <a:buNone/>
            </a:pPr>
            <a:endPar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ct val="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AAITS compares student’s detailed annotations with the expert’s to assess and report each student’s performance.</a:t>
            </a:r>
          </a:p>
          <a:p>
            <a:pPr>
              <a:lnSpc>
                <a:spcPct val="100000"/>
              </a:lnSpc>
              <a:spcBef>
                <a:spcPct val="0"/>
              </a:spcBef>
              <a:buFontTx/>
              <a:buNone/>
            </a:pPr>
            <a:endPar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ct val="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Used at 10+ Navy sites. U.S. Navy SBIR Success Story.</a:t>
            </a:r>
          </a:p>
          <a:p>
            <a:pPr>
              <a:lnSpc>
                <a:spcPct val="100000"/>
              </a:lnSpc>
              <a:spcBef>
                <a:spcPct val="0"/>
              </a:spcBef>
              <a:buFontTx/>
              <a:buNone/>
            </a:pPr>
            <a:endParaRPr lang="en-US" altLang="en-US" sz="2000" dirty="0">
              <a:solidFill>
                <a:srgbClr val="FFC000"/>
              </a:solidFill>
            </a:endParaRPr>
          </a:p>
        </p:txBody>
      </p:sp>
    </p:spTree>
  </p:cSld>
  <p:clrMapOvr>
    <a:masterClrMapping/>
  </p:clrMapOvr>
  <p:transition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E8BDE28-9EB1-0B70-0514-F2ACF4A34FE3}"/>
              </a:ext>
            </a:extLst>
          </p:cNvPr>
          <p:cNvSpPr>
            <a:spLocks noGrp="1" noChangeArrowheads="1"/>
          </p:cNvSpPr>
          <p:nvPr>
            <p:ph type="title"/>
          </p:nvPr>
        </p:nvSpPr>
        <p:spPr>
          <a:xfrm>
            <a:off x="914400" y="579438"/>
            <a:ext cx="7772400" cy="944562"/>
          </a:xfrm>
        </p:spPr>
        <p:txBody>
          <a:bodyPr/>
          <a:lstStyle/>
          <a:p>
            <a:pPr eaLnBrk="1" hangingPunct="1">
              <a:defRPr/>
            </a:pPr>
            <a:r>
              <a:rPr lang="en-US" altLang="en-US" sz="3200" dirty="0"/>
              <a:t>AAITS </a:t>
            </a:r>
            <a:r>
              <a:rPr lang="en-US" altLang="en-US" sz="3200" dirty="0">
                <a:solidFill>
                  <a:schemeClr val="tx1">
                    <a:lumMod val="50000"/>
                    <a:lumOff val="50000"/>
                  </a:schemeClr>
                </a:solidFill>
              </a:rPr>
              <a:t>Annotation Editor Captures </a:t>
            </a:r>
            <a:br>
              <a:rPr lang="en-US" altLang="en-US" sz="3200" dirty="0">
                <a:solidFill>
                  <a:schemeClr val="tx1">
                    <a:lumMod val="50000"/>
                    <a:lumOff val="50000"/>
                  </a:schemeClr>
                </a:solidFill>
              </a:rPr>
            </a:br>
            <a:r>
              <a:rPr lang="en-US" altLang="en-US" sz="3200" dirty="0">
                <a:solidFill>
                  <a:schemeClr val="tx1">
                    <a:lumMod val="50000"/>
                    <a:lumOff val="50000"/>
                  </a:schemeClr>
                </a:solidFill>
              </a:rPr>
              <a:t>Student’s Sonar Data Analyses</a:t>
            </a:r>
          </a:p>
        </p:txBody>
      </p:sp>
      <p:pic>
        <p:nvPicPr>
          <p:cNvPr id="27651" name="Picture 3">
            <a:extLst>
              <a:ext uri="{FF2B5EF4-FFF2-40B4-BE49-F238E27FC236}">
                <a16:creationId xmlns:a16="http://schemas.microsoft.com/office/drawing/2014/main" id="{D9529A0B-E221-CD28-12F1-685E0E5F8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758950"/>
            <a:ext cx="64770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30A36002-1BE0-C246-07EB-B0C166F53995}"/>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27653" name="Slide Number Placeholder 6">
            <a:extLst>
              <a:ext uri="{FF2B5EF4-FFF2-40B4-BE49-F238E27FC236}">
                <a16:creationId xmlns:a16="http://schemas.microsoft.com/office/drawing/2014/main" id="{0DB986E9-8661-6CBF-0AEF-1E9A93C484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D921FB85-8A67-42B0-BBDB-ED8323A7A5D1}" type="slidenum">
              <a:rPr lang="en-US" altLang="en-US" sz="1000" smtClean="0"/>
              <a:pPr>
                <a:lnSpc>
                  <a:spcPct val="100000"/>
                </a:lnSpc>
                <a:spcBef>
                  <a:spcPct val="0"/>
                </a:spcBef>
                <a:buFontTx/>
                <a:buNone/>
              </a:pPr>
              <a:t>12</a:t>
            </a:fld>
            <a:endParaRPr lang="en-US" altLang="en-US" sz="1000"/>
          </a:p>
        </p:txBody>
      </p:sp>
      <p:sp>
        <p:nvSpPr>
          <p:cNvPr id="2" name="Text Box 5">
            <a:extLst>
              <a:ext uri="{FF2B5EF4-FFF2-40B4-BE49-F238E27FC236}">
                <a16:creationId xmlns:a16="http://schemas.microsoft.com/office/drawing/2014/main" id="{D1EA5C9E-9064-4920-EA33-47535FF49490}"/>
              </a:ext>
            </a:extLst>
          </p:cNvPr>
          <p:cNvSpPr txBox="1">
            <a:spLocks noChangeArrowheads="1"/>
          </p:cNvSpPr>
          <p:nvPr/>
        </p:nvSpPr>
        <p:spPr bwMode="auto">
          <a:xfrm>
            <a:off x="2376488" y="2255838"/>
            <a:ext cx="1752600" cy="584200"/>
          </a:xfrm>
          <a:prstGeom prst="rect">
            <a:avLst/>
          </a:prstGeom>
          <a:solidFill>
            <a:srgbClr val="FFFF00">
              <a:alpha val="89804"/>
            </a:srgbClr>
          </a:solidFill>
          <a:ln>
            <a:solidFill>
              <a:srgbClr val="002060"/>
            </a:solid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SONAR feature annotations</a:t>
            </a:r>
          </a:p>
        </p:txBody>
      </p:sp>
      <p:cxnSp>
        <p:nvCxnSpPr>
          <p:cNvPr id="4" name="Straight Arrow Connector 3">
            <a:extLst>
              <a:ext uri="{FF2B5EF4-FFF2-40B4-BE49-F238E27FC236}">
                <a16:creationId xmlns:a16="http://schemas.microsoft.com/office/drawing/2014/main" id="{95A0E792-B7FC-46B8-3600-B3FA63B32361}"/>
              </a:ext>
            </a:extLst>
          </p:cNvPr>
          <p:cNvCxnSpPr>
            <a:cxnSpLocks/>
          </p:cNvCxnSpPr>
          <p:nvPr/>
        </p:nvCxnSpPr>
        <p:spPr bwMode="auto">
          <a:xfrm flipH="1">
            <a:off x="2362200" y="2868613"/>
            <a:ext cx="533400" cy="407987"/>
          </a:xfrm>
          <a:prstGeom prst="straightConnector1">
            <a:avLst/>
          </a:prstGeom>
          <a:noFill/>
          <a:ln w="25400" algn="ctr">
            <a:solidFill>
              <a:srgbClr val="FF0000"/>
            </a:solidFill>
            <a:round/>
            <a:headEnd/>
            <a:tailEnd type="triangle" w="lg" len="med"/>
          </a:ln>
          <a:extLst>
            <a:ext uri="{909E8E84-426E-40DD-AFC4-6F175D3DCCD1}">
              <a14:hiddenFill xmlns:a14="http://schemas.microsoft.com/office/drawing/2010/main">
                <a:noFill/>
              </a14:hiddenFill>
            </a:ext>
          </a:extLst>
        </p:spPr>
      </p:cxnSp>
      <p:cxnSp>
        <p:nvCxnSpPr>
          <p:cNvPr id="9" name="Straight Arrow Connector 8">
            <a:extLst>
              <a:ext uri="{FF2B5EF4-FFF2-40B4-BE49-F238E27FC236}">
                <a16:creationId xmlns:a16="http://schemas.microsoft.com/office/drawing/2014/main" id="{D389C6F0-729A-D27A-7197-81B4E6D60D19}"/>
              </a:ext>
            </a:extLst>
          </p:cNvPr>
          <p:cNvCxnSpPr>
            <a:cxnSpLocks/>
          </p:cNvCxnSpPr>
          <p:nvPr/>
        </p:nvCxnSpPr>
        <p:spPr bwMode="auto">
          <a:xfrm>
            <a:off x="2933700" y="2868613"/>
            <a:ext cx="495300" cy="331787"/>
          </a:xfrm>
          <a:prstGeom prst="straightConnector1">
            <a:avLst/>
          </a:prstGeom>
          <a:noFill/>
          <a:ln w="25400" algn="ctr">
            <a:solidFill>
              <a:srgbClr val="FF0000"/>
            </a:solidFill>
            <a:round/>
            <a:headEnd/>
            <a:tailEnd type="triangle" w="lg" len="med"/>
          </a:ln>
          <a:extLst>
            <a:ext uri="{909E8E84-426E-40DD-AFC4-6F175D3DCCD1}">
              <a14:hiddenFill xmlns:a14="http://schemas.microsoft.com/office/drawing/2010/main">
                <a:noFill/>
              </a14:hiddenFill>
            </a:ext>
          </a:extLst>
        </p:spPr>
      </p:cxn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CF25A943-EC6B-1115-C267-3D7F5C40A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7938"/>
            <a:ext cx="97504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a:extLst>
              <a:ext uri="{FF2B5EF4-FFF2-40B4-BE49-F238E27FC236}">
                <a16:creationId xmlns:a16="http://schemas.microsoft.com/office/drawing/2014/main" id="{B1156F1B-0F19-EA06-11A4-80628A1B4DA5}"/>
              </a:ext>
            </a:extLst>
          </p:cNvPr>
          <p:cNvSpPr>
            <a:spLocks noGrp="1"/>
          </p:cNvSpPr>
          <p:nvPr>
            <p:ph type="dt" sz="quarter" idx="10"/>
          </p:nvPr>
        </p:nvSpPr>
        <p:spPr/>
        <p:txBody>
          <a:bodyPr/>
          <a:lstStyle/>
          <a:p>
            <a:pPr>
              <a:defRPr/>
            </a:pPr>
            <a:r>
              <a:rPr lang="en-US"/>
              <a:t>19 March 2008</a:t>
            </a:r>
          </a:p>
        </p:txBody>
      </p:sp>
      <p:sp>
        <p:nvSpPr>
          <p:cNvPr id="6" name="Footer Placeholder 3">
            <a:extLst>
              <a:ext uri="{FF2B5EF4-FFF2-40B4-BE49-F238E27FC236}">
                <a16:creationId xmlns:a16="http://schemas.microsoft.com/office/drawing/2014/main" id="{80FC3435-4DAA-32BC-7E7D-115659E225F1}"/>
              </a:ext>
            </a:extLst>
          </p:cNvPr>
          <p:cNvSpPr>
            <a:spLocks noGrp="1"/>
          </p:cNvSpPr>
          <p:nvPr>
            <p:ph type="ftr" sz="quarter" idx="11"/>
          </p:nvPr>
        </p:nvSpPr>
        <p:spPr/>
        <p:txBody>
          <a:bodyPr/>
          <a:lstStyle/>
          <a:p>
            <a:pPr>
              <a:defRPr/>
            </a:pPr>
            <a:r>
              <a:rPr lang="en-US"/>
              <a:t>Intelligent Tutoring Systems at Stottler Henke</a:t>
            </a:r>
          </a:p>
        </p:txBody>
      </p:sp>
      <p:sp>
        <p:nvSpPr>
          <p:cNvPr id="49157" name="Text Box 3">
            <a:extLst>
              <a:ext uri="{FF2B5EF4-FFF2-40B4-BE49-F238E27FC236}">
                <a16:creationId xmlns:a16="http://schemas.microsoft.com/office/drawing/2014/main" id="{13E6F097-3BD0-AF49-BFEC-B26B177D4307}"/>
              </a:ext>
            </a:extLst>
          </p:cNvPr>
          <p:cNvSpPr txBox="1">
            <a:spLocks noChangeArrowheads="1"/>
          </p:cNvSpPr>
          <p:nvPr/>
        </p:nvSpPr>
        <p:spPr bwMode="auto">
          <a:xfrm>
            <a:off x="36513" y="0"/>
            <a:ext cx="9090025" cy="646113"/>
          </a:xfrm>
          <a:prstGeom prst="rect">
            <a:avLst/>
          </a:prstGeom>
          <a:solidFill>
            <a:schemeClr val="tx1">
              <a:lumMod val="85000"/>
              <a:lumOff val="15000"/>
              <a:alpha val="50000"/>
            </a:schemeClr>
          </a:solidFill>
          <a:ln>
            <a:no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3600" b="1" dirty="0">
                <a:solidFill>
                  <a:srgbClr val="E1C820"/>
                </a:solidFill>
                <a:latin typeface="Arial" panose="020B0604020202020204" pitchFamily="34" charset="0"/>
              </a:rPr>
              <a:t>ITADS</a:t>
            </a:r>
            <a:r>
              <a:rPr lang="en-US" altLang="en-US" sz="3600" b="1" dirty="0">
                <a:solidFill>
                  <a:srgbClr val="FFFF00"/>
                </a:solidFill>
                <a:latin typeface="Arial" panose="020B0604020202020204" pitchFamily="34" charset="0"/>
              </a:rPr>
              <a:t> </a:t>
            </a:r>
            <a:r>
              <a:rPr lang="en-US" altLang="en-US" sz="3600" b="1" dirty="0">
                <a:solidFill>
                  <a:schemeClr val="bg1">
                    <a:lumMod val="85000"/>
                  </a:schemeClr>
                </a:solidFill>
                <a:latin typeface="Arial" panose="020B0604020202020204" pitchFamily="34" charset="0"/>
              </a:rPr>
              <a:t>Information Technology Tutor </a:t>
            </a:r>
          </a:p>
        </p:txBody>
      </p:sp>
      <p:sp>
        <p:nvSpPr>
          <p:cNvPr id="46086" name="Text Box 4">
            <a:extLst>
              <a:ext uri="{FF2B5EF4-FFF2-40B4-BE49-F238E27FC236}">
                <a16:creationId xmlns:a16="http://schemas.microsoft.com/office/drawing/2014/main" id="{243A2D8C-C764-9C60-2C47-7782BE508DFC}"/>
              </a:ext>
            </a:extLst>
          </p:cNvPr>
          <p:cNvSpPr txBox="1">
            <a:spLocks noChangeArrowheads="1"/>
          </p:cNvSpPr>
          <p:nvPr/>
        </p:nvSpPr>
        <p:spPr bwMode="auto">
          <a:xfrm>
            <a:off x="7162800" y="6400800"/>
            <a:ext cx="1957388" cy="304800"/>
          </a:xfrm>
          <a:prstGeom prst="rect">
            <a:avLst/>
          </a:prstGeom>
          <a:solidFill>
            <a:schemeClr val="tx1">
              <a:lumMod val="75000"/>
              <a:lumOff val="25000"/>
              <a:alpha val="20000"/>
            </a:schemeClr>
          </a:solidFill>
          <a:ln>
            <a:noFill/>
          </a:ln>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defRPr/>
            </a:pPr>
            <a:r>
              <a:rPr lang="en-US" altLang="en-US" sz="1400" dirty="0">
                <a:solidFill>
                  <a:srgbClr val="DDDDDD"/>
                </a:solidFill>
              </a:rPr>
              <a:t>Dept of Defense photo</a:t>
            </a:r>
          </a:p>
        </p:txBody>
      </p:sp>
      <p:sp>
        <p:nvSpPr>
          <p:cNvPr id="2" name="Text Box 5">
            <a:extLst>
              <a:ext uri="{FF2B5EF4-FFF2-40B4-BE49-F238E27FC236}">
                <a16:creationId xmlns:a16="http://schemas.microsoft.com/office/drawing/2014/main" id="{2E813595-ECFD-394B-4F67-7FB262DCB4A5}"/>
              </a:ext>
            </a:extLst>
          </p:cNvPr>
          <p:cNvSpPr txBox="1">
            <a:spLocks noChangeArrowheads="1"/>
          </p:cNvSpPr>
          <p:nvPr/>
        </p:nvSpPr>
        <p:spPr bwMode="auto">
          <a:xfrm>
            <a:off x="-11113" y="4165600"/>
            <a:ext cx="9231313" cy="2708434"/>
          </a:xfrm>
          <a:prstGeom prst="rect">
            <a:avLst/>
          </a:prstGeom>
          <a:solidFill>
            <a:srgbClr val="000C30">
              <a:alpha val="79999"/>
            </a:srgb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ts val="16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Developed with TCS for the U.S. Navy, ITADS provides:</a:t>
            </a:r>
          </a:p>
          <a:p>
            <a:pPr marL="182880" indent="-18288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Hands-on sim-based practice: IT troubleshooting and maintenance problems.</a:t>
            </a:r>
          </a:p>
          <a:p>
            <a:pPr marL="182880" indent="-18288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Adaptive, automated coaching and feedback as trainees solve problems.</a:t>
            </a:r>
          </a:p>
          <a:p>
            <a:pPr>
              <a:lnSpc>
                <a:spcPct val="100000"/>
              </a:lnSpc>
              <a:spcBef>
                <a:spcPts val="24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Compared to the control group, ITADS-trained students:</a:t>
            </a:r>
          </a:p>
          <a:p>
            <a:pPr marL="182880" indent="-18288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Successfully troubleshooted problems 63% more often.</a:t>
            </a:r>
          </a:p>
          <a:p>
            <a:pPr marL="182880" indent="-18288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Finished scenarios 70% faster.</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90F8AA1-DF3F-4DC7-740F-C6A0E35A45F3}"/>
              </a:ext>
            </a:extLst>
          </p:cNvPr>
          <p:cNvSpPr>
            <a:spLocks noGrp="1" noChangeArrowheads="1"/>
          </p:cNvSpPr>
          <p:nvPr>
            <p:ph type="title"/>
          </p:nvPr>
        </p:nvSpPr>
        <p:spPr>
          <a:xfrm>
            <a:off x="419100" y="228600"/>
            <a:ext cx="8496300" cy="593725"/>
          </a:xfrm>
        </p:spPr>
        <p:txBody>
          <a:bodyPr/>
          <a:lstStyle/>
          <a:p>
            <a:r>
              <a:rPr lang="en-US" altLang="en-US" dirty="0"/>
              <a:t>ITADS Teaches Navy’s Troubleshooting Process</a:t>
            </a:r>
          </a:p>
        </p:txBody>
      </p:sp>
      <p:pic>
        <p:nvPicPr>
          <p:cNvPr id="21" name="Picture 20">
            <a:extLst>
              <a:ext uri="{FF2B5EF4-FFF2-40B4-BE49-F238E27FC236}">
                <a16:creationId xmlns:a16="http://schemas.microsoft.com/office/drawing/2014/main" id="{4A5D8BC4-2F77-8A38-A8CD-E3C281D56C59}"/>
              </a:ext>
            </a:extLst>
          </p:cNvPr>
          <p:cNvPicPr>
            <a:picLocks noChangeAspect="1"/>
          </p:cNvPicPr>
          <p:nvPr/>
        </p:nvPicPr>
        <p:blipFill>
          <a:blip r:embed="rId3"/>
          <a:stretch>
            <a:fillRect/>
          </a:stretch>
        </p:blipFill>
        <p:spPr>
          <a:xfrm>
            <a:off x="685800" y="1214086"/>
            <a:ext cx="7877244" cy="2138714"/>
          </a:xfrm>
          <a:prstGeom prst="rect">
            <a:avLst/>
          </a:prstGeom>
        </p:spPr>
      </p:pic>
      <p:sp>
        <p:nvSpPr>
          <p:cNvPr id="24" name="Text Box 5">
            <a:extLst>
              <a:ext uri="{FF2B5EF4-FFF2-40B4-BE49-F238E27FC236}">
                <a16:creationId xmlns:a16="http://schemas.microsoft.com/office/drawing/2014/main" id="{C1356335-A14E-967A-B4A9-17D7DEC0911F}"/>
              </a:ext>
            </a:extLst>
          </p:cNvPr>
          <p:cNvSpPr txBox="1">
            <a:spLocks noChangeArrowheads="1"/>
          </p:cNvSpPr>
          <p:nvPr/>
        </p:nvSpPr>
        <p:spPr bwMode="auto">
          <a:xfrm>
            <a:off x="640080" y="914400"/>
            <a:ext cx="4419600" cy="369332"/>
          </a:xfrm>
          <a:prstGeom prst="rect">
            <a:avLst/>
          </a:prstGeom>
          <a:noFill/>
          <a:ln>
            <a:no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800" b="1" dirty="0">
                <a:solidFill>
                  <a:srgbClr val="003CFF"/>
                </a:solidFill>
                <a:latin typeface="Arial" panose="020B0604020202020204" pitchFamily="34" charset="0"/>
              </a:rPr>
              <a:t>ITADS Problem-Solving Exercise Flow</a:t>
            </a:r>
          </a:p>
        </p:txBody>
      </p:sp>
      <p:sp>
        <p:nvSpPr>
          <p:cNvPr id="25" name="Text Box 5">
            <a:extLst>
              <a:ext uri="{FF2B5EF4-FFF2-40B4-BE49-F238E27FC236}">
                <a16:creationId xmlns:a16="http://schemas.microsoft.com/office/drawing/2014/main" id="{B8E40479-4C4B-C0CF-888A-66AB95C8C1D3}"/>
              </a:ext>
            </a:extLst>
          </p:cNvPr>
          <p:cNvSpPr txBox="1">
            <a:spLocks noChangeArrowheads="1"/>
          </p:cNvSpPr>
          <p:nvPr/>
        </p:nvSpPr>
        <p:spPr bwMode="auto">
          <a:xfrm>
            <a:off x="640080" y="3578354"/>
            <a:ext cx="7751728" cy="369332"/>
          </a:xfrm>
          <a:prstGeom prst="rect">
            <a:avLst/>
          </a:prstGeom>
          <a:noFill/>
          <a:ln>
            <a:no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800" b="1" dirty="0">
                <a:solidFill>
                  <a:srgbClr val="003CFF"/>
                </a:solidFill>
                <a:latin typeface="Arial" panose="020B0604020202020204" pitchFamily="34" charset="0"/>
              </a:rPr>
              <a:t>ITADS Interactive Tutor UI – Tracking and Verifying Hypotheses</a:t>
            </a:r>
          </a:p>
        </p:txBody>
      </p:sp>
      <p:pic>
        <p:nvPicPr>
          <p:cNvPr id="29" name="Picture 28">
            <a:extLst>
              <a:ext uri="{FF2B5EF4-FFF2-40B4-BE49-F238E27FC236}">
                <a16:creationId xmlns:a16="http://schemas.microsoft.com/office/drawing/2014/main" id="{3E47C8BB-3F0D-EFFA-CF68-662A0AB3222E}"/>
              </a:ext>
            </a:extLst>
          </p:cNvPr>
          <p:cNvPicPr>
            <a:picLocks noChangeAspect="1"/>
          </p:cNvPicPr>
          <p:nvPr/>
        </p:nvPicPr>
        <p:blipFill>
          <a:blip r:embed="rId4"/>
          <a:stretch>
            <a:fillRect/>
          </a:stretch>
        </p:blipFill>
        <p:spPr>
          <a:xfrm>
            <a:off x="685800" y="4017843"/>
            <a:ext cx="8494929" cy="2840157"/>
          </a:xfrm>
          <a:prstGeom prst="rect">
            <a:avLst/>
          </a:prstGeom>
        </p:spPr>
      </p:pic>
    </p:spTree>
    <p:extLst>
      <p:ext uri="{BB962C8B-B14F-4D97-AF65-F5344CB8AC3E}">
        <p14:creationId xmlns:p14="http://schemas.microsoft.com/office/powerpoint/2010/main" val="700428003"/>
      </p:ext>
    </p:extLst>
  </p:cSld>
  <p:clrMapOvr>
    <a:masterClrMapping/>
  </p:clrMapOvr>
  <p:transition advTm="1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217637C-1E48-EA1C-7FF5-2FB0CB6C3EF2}"/>
              </a:ext>
            </a:extLst>
          </p:cNvPr>
          <p:cNvSpPr>
            <a:spLocks noGrp="1" noChangeArrowheads="1"/>
          </p:cNvSpPr>
          <p:nvPr>
            <p:ph type="title"/>
          </p:nvPr>
        </p:nvSpPr>
        <p:spPr>
          <a:xfrm>
            <a:off x="587375" y="244475"/>
            <a:ext cx="8382000" cy="838200"/>
          </a:xfrm>
        </p:spPr>
        <p:txBody>
          <a:bodyPr/>
          <a:lstStyle/>
          <a:p>
            <a:r>
              <a:rPr lang="en-US" altLang="en-US" sz="3000"/>
              <a:t>IDA - TBD</a:t>
            </a:r>
          </a:p>
        </p:txBody>
      </p:sp>
      <p:sp>
        <p:nvSpPr>
          <p:cNvPr id="46" name="Rectangle 5">
            <a:extLst>
              <a:ext uri="{FF2B5EF4-FFF2-40B4-BE49-F238E27FC236}">
                <a16:creationId xmlns:a16="http://schemas.microsoft.com/office/drawing/2014/main" id="{F774A8F1-4053-54C1-8305-B6462EEAB6C3}"/>
              </a:ext>
            </a:extLst>
          </p:cNvPr>
          <p:cNvSpPr>
            <a:spLocks noGrp="1" noChangeArrowheads="1"/>
          </p:cNvSpPr>
          <p:nvPr>
            <p:ph type="ftr" sz="quarter" idx="11"/>
          </p:nvPr>
        </p:nvSpPr>
        <p:spPr>
          <a:xfrm>
            <a:off x="2971800" y="6400800"/>
            <a:ext cx="2971800" cy="304800"/>
          </a:xfrm>
        </p:spPr>
        <p:txBody>
          <a:bodyPr/>
          <a:lstStyle>
            <a:lvl1pPr>
              <a:defRPr/>
            </a:lvl1pPr>
          </a:lstStyle>
          <a:p>
            <a:pPr>
              <a:defRPr/>
            </a:pPr>
            <a:r>
              <a:rPr lang="en-US" dirty="0" err="1"/>
              <a:t>Stottler</a:t>
            </a:r>
            <a:r>
              <a:rPr lang="en-US" dirty="0"/>
              <a:t> Henke Intelligent Training Systems</a:t>
            </a:r>
          </a:p>
        </p:txBody>
      </p:sp>
      <p:sp>
        <p:nvSpPr>
          <p:cNvPr id="33796" name="Rectangle 6">
            <a:extLst>
              <a:ext uri="{FF2B5EF4-FFF2-40B4-BE49-F238E27FC236}">
                <a16:creationId xmlns:a16="http://schemas.microsoft.com/office/drawing/2014/main" id="{6A63657F-9F02-7C4D-5EF0-DB0D78D071C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22C7EA2D-6F8B-4A85-8883-EE5F6BDA14AD}" type="slidenum">
              <a:rPr lang="en-US" altLang="en-US" sz="1000" smtClean="0"/>
              <a:pPr>
                <a:lnSpc>
                  <a:spcPct val="100000"/>
                </a:lnSpc>
                <a:spcBef>
                  <a:spcPct val="0"/>
                </a:spcBef>
                <a:buFontTx/>
                <a:buNone/>
              </a:pPr>
              <a:t>15</a:t>
            </a:fld>
            <a:endParaRPr lang="en-US" altLang="en-US" sz="1000"/>
          </a:p>
        </p:txBody>
      </p:sp>
      <p:pic>
        <p:nvPicPr>
          <p:cNvPr id="33797" name="Picture 6">
            <a:extLst>
              <a:ext uri="{FF2B5EF4-FFF2-40B4-BE49-F238E27FC236}">
                <a16:creationId xmlns:a16="http://schemas.microsoft.com/office/drawing/2014/main" id="{18A44480-D04A-05B4-F403-ACF598464B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0550" y="0"/>
            <a:ext cx="1032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4">
            <a:extLst>
              <a:ext uri="{FF2B5EF4-FFF2-40B4-BE49-F238E27FC236}">
                <a16:creationId xmlns:a16="http://schemas.microsoft.com/office/drawing/2014/main" id="{4CC5850D-E7EC-A609-13B7-CCDE1996274D}"/>
              </a:ext>
            </a:extLst>
          </p:cNvPr>
          <p:cNvSpPr txBox="1">
            <a:spLocks noChangeArrowheads="1"/>
          </p:cNvSpPr>
          <p:nvPr/>
        </p:nvSpPr>
        <p:spPr bwMode="auto">
          <a:xfrm>
            <a:off x="304800" y="6397625"/>
            <a:ext cx="1974850" cy="307975"/>
          </a:xfrm>
          <a:prstGeom prst="rect">
            <a:avLst/>
          </a:prstGeom>
          <a:solidFill>
            <a:srgbClr val="663300">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a:solidFill>
                  <a:srgbClr val="DDDDDD"/>
                </a:solidFill>
              </a:rPr>
              <a:t>Dept of Defense photo</a:t>
            </a:r>
          </a:p>
        </p:txBody>
      </p:sp>
      <p:sp>
        <p:nvSpPr>
          <p:cNvPr id="3" name="Text Box 3">
            <a:extLst>
              <a:ext uri="{FF2B5EF4-FFF2-40B4-BE49-F238E27FC236}">
                <a16:creationId xmlns:a16="http://schemas.microsoft.com/office/drawing/2014/main" id="{8D537898-622D-B28B-4A61-0EA3F2B088B5}"/>
              </a:ext>
            </a:extLst>
          </p:cNvPr>
          <p:cNvSpPr txBox="1">
            <a:spLocks noChangeArrowheads="1"/>
          </p:cNvSpPr>
          <p:nvPr/>
        </p:nvSpPr>
        <p:spPr bwMode="auto">
          <a:xfrm>
            <a:off x="-457200" y="76200"/>
            <a:ext cx="10191749" cy="584775"/>
          </a:xfrm>
          <a:prstGeom prst="rect">
            <a:avLst/>
          </a:prstGeom>
          <a:solidFill>
            <a:srgbClr val="281407">
              <a:alpha val="80000"/>
            </a:srgbClr>
          </a:solidFill>
          <a:ln w="9525">
            <a:noFill/>
            <a:miter lim="800000"/>
            <a:headEnd/>
            <a:tailEnd/>
          </a:ln>
          <a:effectLst/>
        </p:spPr>
        <p:txBody>
          <a:bodyPr wrap="square">
            <a:spAutoFit/>
          </a:bodyPr>
          <a:lstStyle/>
          <a:p>
            <a:pPr algn="ctr">
              <a:defRPr/>
            </a:pPr>
            <a:r>
              <a:rPr lang="en-US" sz="3200" b="1" dirty="0">
                <a:solidFill>
                  <a:srgbClr val="E1C820"/>
                </a:solidFill>
                <a:latin typeface="+mj-lt"/>
              </a:rPr>
              <a:t>IDA Chat Analysis and Visualization for AAR </a:t>
            </a:r>
          </a:p>
        </p:txBody>
      </p:sp>
      <p:sp>
        <p:nvSpPr>
          <p:cNvPr id="4" name="Text Box 5">
            <a:extLst>
              <a:ext uri="{FF2B5EF4-FFF2-40B4-BE49-F238E27FC236}">
                <a16:creationId xmlns:a16="http://schemas.microsoft.com/office/drawing/2014/main" id="{5A6F061C-70FF-8D18-FC87-CBCB1E63CA2D}"/>
              </a:ext>
            </a:extLst>
          </p:cNvPr>
          <p:cNvSpPr txBox="1">
            <a:spLocks noChangeArrowheads="1"/>
          </p:cNvSpPr>
          <p:nvPr/>
        </p:nvSpPr>
        <p:spPr bwMode="auto">
          <a:xfrm>
            <a:off x="152401" y="3657600"/>
            <a:ext cx="8991600" cy="3170099"/>
          </a:xfrm>
          <a:prstGeom prst="rect">
            <a:avLst/>
          </a:prstGeom>
          <a:solidFill>
            <a:srgbClr val="1B1107">
              <a:alpha val="85000"/>
            </a:srgbClr>
          </a:solidFill>
          <a:ln>
            <a:noFill/>
          </a:ln>
        </p:spPr>
        <p:txBody>
          <a:bodyPr wrap="squar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ts val="1600"/>
              </a:spcBef>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When high-tempo C2ISR operations use many chat channels for parallel, intertwined discussions, miscommunication is a risk.</a:t>
            </a:r>
          </a:p>
          <a:p>
            <a:pPr>
              <a:lnSpc>
                <a:spcPct val="100000"/>
              </a:lnSpc>
              <a:spcBef>
                <a:spcPts val="160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Developed for the U.S. Air Force, IDA analyzes and presents chat communications during team training exercises to help instructors review chat data more effectively and lead more productive after-action reviews. IDA:</a:t>
            </a:r>
          </a:p>
          <a:p>
            <a:pPr marL="342900" indent="-342900">
              <a:lnSpc>
                <a:spcPct val="100000"/>
              </a:lnSpc>
              <a:spcBef>
                <a:spcPts val="1600"/>
              </a:spcBef>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Associates related chat messages across channels with specific processes and phases of the exercise.</a:t>
            </a:r>
          </a:p>
          <a:p>
            <a:pPr marL="342900" indent="-342900">
              <a:lnSpc>
                <a:spcPct val="100000"/>
              </a:lnSpc>
              <a:spcBef>
                <a:spcPts val="1600"/>
              </a:spcBef>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Enables rapid visual review of communications from multiple perspectives.</a:t>
            </a:r>
          </a:p>
        </p:txBody>
      </p:sp>
    </p:spTree>
  </p:cSld>
  <p:clrMapOvr>
    <a:masterClrMapping/>
  </p:clrMapOvr>
  <p:transition advTm="2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90F8AA1-DF3F-4DC7-740F-C6A0E35A45F3}"/>
              </a:ext>
            </a:extLst>
          </p:cNvPr>
          <p:cNvSpPr>
            <a:spLocks noGrp="1" noChangeArrowheads="1"/>
          </p:cNvSpPr>
          <p:nvPr>
            <p:ph type="title"/>
          </p:nvPr>
        </p:nvSpPr>
        <p:spPr>
          <a:xfrm>
            <a:off x="457200" y="181253"/>
            <a:ext cx="8382000" cy="593725"/>
          </a:xfrm>
        </p:spPr>
        <p:txBody>
          <a:bodyPr/>
          <a:lstStyle/>
          <a:p>
            <a:r>
              <a:rPr lang="en-US" altLang="en-US" sz="3000" dirty="0"/>
              <a:t>IDA Multi-Channel Chat Browser </a:t>
            </a:r>
          </a:p>
        </p:txBody>
      </p:sp>
      <p:sp>
        <p:nvSpPr>
          <p:cNvPr id="46" name="Rectangle 5">
            <a:extLst>
              <a:ext uri="{FF2B5EF4-FFF2-40B4-BE49-F238E27FC236}">
                <a16:creationId xmlns:a16="http://schemas.microsoft.com/office/drawing/2014/main" id="{B7FCEC09-0B2D-3013-D36E-186E1D882EBD}"/>
              </a:ext>
            </a:extLst>
          </p:cNvPr>
          <p:cNvSpPr>
            <a:spLocks noGrp="1" noChangeArrowheads="1"/>
          </p:cNvSpPr>
          <p:nvPr>
            <p:ph type="ftr" sz="quarter" idx="11"/>
          </p:nvPr>
        </p:nvSpPr>
        <p:spPr>
          <a:xfrm>
            <a:off x="2971800" y="6477000"/>
            <a:ext cx="2971800" cy="304800"/>
          </a:xfrm>
        </p:spPr>
        <p:txBody>
          <a:bodyPr/>
          <a:lstStyle>
            <a:lvl1pPr>
              <a:defRPr/>
            </a:lvl1pPr>
          </a:lstStyle>
          <a:p>
            <a:pPr>
              <a:defRPr/>
            </a:pPr>
            <a:r>
              <a:rPr lang="en-US" dirty="0" err="1"/>
              <a:t>Stottler</a:t>
            </a:r>
            <a:r>
              <a:rPr lang="en-US" dirty="0"/>
              <a:t> Henke Intelligent Training Systems</a:t>
            </a:r>
          </a:p>
        </p:txBody>
      </p:sp>
      <p:sp>
        <p:nvSpPr>
          <p:cNvPr id="35844" name="Rectangle 6">
            <a:extLst>
              <a:ext uri="{FF2B5EF4-FFF2-40B4-BE49-F238E27FC236}">
                <a16:creationId xmlns:a16="http://schemas.microsoft.com/office/drawing/2014/main" id="{E3A5BBB6-F73F-5784-E112-78E320DA0DB4}"/>
              </a:ext>
            </a:extLst>
          </p:cNvPr>
          <p:cNvSpPr>
            <a:spLocks noGrp="1" noChangeArrowheads="1"/>
          </p:cNvSpPr>
          <p:nvPr>
            <p:ph type="sldNum" sz="quarter" idx="12"/>
          </p:nvPr>
        </p:nvSpPr>
        <p:spPr>
          <a:xfrm>
            <a:off x="6057900" y="6477000"/>
            <a:ext cx="5334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58F121D4-B1B6-4E33-91DE-002978B46264}" type="slidenum">
              <a:rPr lang="en-US" altLang="en-US" sz="1000" smtClean="0"/>
              <a:pPr>
                <a:lnSpc>
                  <a:spcPct val="100000"/>
                </a:lnSpc>
                <a:spcBef>
                  <a:spcPct val="0"/>
                </a:spcBef>
                <a:buFontTx/>
                <a:buNone/>
              </a:pPr>
              <a:t>16</a:t>
            </a:fld>
            <a:endParaRPr lang="en-US" altLang="en-US" sz="1000"/>
          </a:p>
        </p:txBody>
      </p:sp>
      <p:pic>
        <p:nvPicPr>
          <p:cNvPr id="1026" name="Picture 10" descr="2009_06_18_ida_gui">
            <a:extLst>
              <a:ext uri="{FF2B5EF4-FFF2-40B4-BE49-F238E27FC236}">
                <a16:creationId xmlns:a16="http://schemas.microsoft.com/office/drawing/2014/main" id="{1979BD84-5120-28EA-3034-E781EA52F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344332"/>
            <a:ext cx="8991599" cy="574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a:extLst>
              <a:ext uri="{FF2B5EF4-FFF2-40B4-BE49-F238E27FC236}">
                <a16:creationId xmlns:a16="http://schemas.microsoft.com/office/drawing/2014/main" id="{FB811B28-E9D5-ACD7-32EA-1381138F8009}"/>
              </a:ext>
            </a:extLst>
          </p:cNvPr>
          <p:cNvSpPr txBox="1">
            <a:spLocks noChangeArrowheads="1"/>
          </p:cNvSpPr>
          <p:nvPr/>
        </p:nvSpPr>
        <p:spPr bwMode="auto">
          <a:xfrm>
            <a:off x="417680" y="762000"/>
            <a:ext cx="2020720" cy="584775"/>
          </a:xfrm>
          <a:prstGeom prst="rect">
            <a:avLst/>
          </a:prstGeom>
          <a:solidFill>
            <a:srgbClr val="C8FFA0">
              <a:alpha val="89804"/>
            </a:srgbClr>
          </a:solidFill>
          <a:ln>
            <a:solidFill>
              <a:srgbClr val="002060"/>
            </a:solid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Main comm channel of interest</a:t>
            </a:r>
          </a:p>
        </p:txBody>
      </p:sp>
      <p:sp>
        <p:nvSpPr>
          <p:cNvPr id="3" name="Text Box 5">
            <a:extLst>
              <a:ext uri="{FF2B5EF4-FFF2-40B4-BE49-F238E27FC236}">
                <a16:creationId xmlns:a16="http://schemas.microsoft.com/office/drawing/2014/main" id="{0DFFF092-AB4C-6A8D-AA29-9C2DE6A35923}"/>
              </a:ext>
            </a:extLst>
          </p:cNvPr>
          <p:cNvSpPr txBox="1">
            <a:spLocks noChangeArrowheads="1"/>
          </p:cNvSpPr>
          <p:nvPr/>
        </p:nvSpPr>
        <p:spPr bwMode="auto">
          <a:xfrm>
            <a:off x="6240797" y="769833"/>
            <a:ext cx="1371600" cy="584775"/>
          </a:xfrm>
          <a:prstGeom prst="rect">
            <a:avLst/>
          </a:prstGeom>
          <a:solidFill>
            <a:srgbClr val="FFE100">
              <a:alpha val="70000"/>
            </a:srgbClr>
          </a:solidFill>
          <a:ln>
            <a:solidFill>
              <a:srgbClr val="002060"/>
            </a:solid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4 supporting channels</a:t>
            </a:r>
          </a:p>
        </p:txBody>
      </p:sp>
      <p:sp>
        <p:nvSpPr>
          <p:cNvPr id="4" name="Rectangle 3">
            <a:extLst>
              <a:ext uri="{FF2B5EF4-FFF2-40B4-BE49-F238E27FC236}">
                <a16:creationId xmlns:a16="http://schemas.microsoft.com/office/drawing/2014/main" id="{00277422-34D9-1400-A2ED-3A1E4B84FD60}"/>
              </a:ext>
            </a:extLst>
          </p:cNvPr>
          <p:cNvSpPr/>
          <p:nvPr/>
        </p:nvSpPr>
        <p:spPr bwMode="auto">
          <a:xfrm>
            <a:off x="76200" y="1524000"/>
            <a:ext cx="2484103" cy="5510732"/>
          </a:xfrm>
          <a:prstGeom prst="rect">
            <a:avLst/>
          </a:prstGeom>
          <a:solidFill>
            <a:srgbClr val="C8FFA0">
              <a:alpha val="20000"/>
            </a:srgbClr>
          </a:solidFill>
          <a:ln w="38100" cap="flat" cmpd="sng" algn="ctr">
            <a:solidFill>
              <a:srgbClr val="A0FF7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5" name="Rectangle 4">
            <a:extLst>
              <a:ext uri="{FF2B5EF4-FFF2-40B4-BE49-F238E27FC236}">
                <a16:creationId xmlns:a16="http://schemas.microsoft.com/office/drawing/2014/main" id="{42A31E0C-B228-740E-911A-9529B2D2E2D1}"/>
              </a:ext>
            </a:extLst>
          </p:cNvPr>
          <p:cNvSpPr/>
          <p:nvPr/>
        </p:nvSpPr>
        <p:spPr bwMode="auto">
          <a:xfrm>
            <a:off x="2674603" y="1522306"/>
            <a:ext cx="2590801" cy="2827576"/>
          </a:xfrm>
          <a:prstGeom prst="rect">
            <a:avLst/>
          </a:prstGeom>
          <a:solidFill>
            <a:srgbClr val="FFFF00">
              <a:alpha val="20000"/>
            </a:srgbClr>
          </a:solidFill>
          <a:ln w="38100" cap="flat" cmpd="sng" algn="ctr">
            <a:solidFill>
              <a:srgbClr val="FFE1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6" name="Rectangle 5">
            <a:extLst>
              <a:ext uri="{FF2B5EF4-FFF2-40B4-BE49-F238E27FC236}">
                <a16:creationId xmlns:a16="http://schemas.microsoft.com/office/drawing/2014/main" id="{20B5D192-9E3B-36DF-F184-94D62E8F1247}"/>
              </a:ext>
            </a:extLst>
          </p:cNvPr>
          <p:cNvSpPr/>
          <p:nvPr/>
        </p:nvSpPr>
        <p:spPr bwMode="auto">
          <a:xfrm>
            <a:off x="2658937" y="4366799"/>
            <a:ext cx="2556041" cy="2643601"/>
          </a:xfrm>
          <a:prstGeom prst="rect">
            <a:avLst/>
          </a:prstGeom>
          <a:solidFill>
            <a:srgbClr val="FFFF00">
              <a:alpha val="20000"/>
            </a:srgbClr>
          </a:solidFill>
          <a:ln w="38100" cap="flat" cmpd="sng" algn="ctr">
            <a:solidFill>
              <a:srgbClr val="FFE1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Rectangle 6">
            <a:extLst>
              <a:ext uri="{FF2B5EF4-FFF2-40B4-BE49-F238E27FC236}">
                <a16:creationId xmlns:a16="http://schemas.microsoft.com/office/drawing/2014/main" id="{512BCC15-7BFF-8DE1-896E-6BF749029F21}"/>
              </a:ext>
            </a:extLst>
          </p:cNvPr>
          <p:cNvSpPr/>
          <p:nvPr/>
        </p:nvSpPr>
        <p:spPr bwMode="auto">
          <a:xfrm>
            <a:off x="5334000" y="1506475"/>
            <a:ext cx="2679618" cy="2843407"/>
          </a:xfrm>
          <a:prstGeom prst="rect">
            <a:avLst/>
          </a:prstGeom>
          <a:solidFill>
            <a:srgbClr val="FFFF00">
              <a:alpha val="20000"/>
            </a:srgbClr>
          </a:solidFill>
          <a:ln w="38100" cap="flat" cmpd="sng" algn="ctr">
            <a:solidFill>
              <a:srgbClr val="FFE1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8" name="Rectangle 7">
            <a:extLst>
              <a:ext uri="{FF2B5EF4-FFF2-40B4-BE49-F238E27FC236}">
                <a16:creationId xmlns:a16="http://schemas.microsoft.com/office/drawing/2014/main" id="{6A61A70D-D141-27A2-5676-DF15B3E16269}"/>
              </a:ext>
            </a:extLst>
          </p:cNvPr>
          <p:cNvSpPr/>
          <p:nvPr/>
        </p:nvSpPr>
        <p:spPr bwMode="auto">
          <a:xfrm>
            <a:off x="5291179" y="4419600"/>
            <a:ext cx="2699376" cy="2710650"/>
          </a:xfrm>
          <a:prstGeom prst="rect">
            <a:avLst/>
          </a:prstGeom>
          <a:solidFill>
            <a:srgbClr val="FFFF00">
              <a:alpha val="20000"/>
            </a:srgbClr>
          </a:solidFill>
          <a:ln w="38100" cap="flat" cmpd="sng" algn="ctr">
            <a:solidFill>
              <a:srgbClr val="FFE1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9" name="Text Box 5">
            <a:extLst>
              <a:ext uri="{FF2B5EF4-FFF2-40B4-BE49-F238E27FC236}">
                <a16:creationId xmlns:a16="http://schemas.microsoft.com/office/drawing/2014/main" id="{2D40A7E1-294E-4439-7108-561FFDDFB20A}"/>
              </a:ext>
            </a:extLst>
          </p:cNvPr>
          <p:cNvSpPr txBox="1">
            <a:spLocks noChangeArrowheads="1"/>
          </p:cNvSpPr>
          <p:nvPr/>
        </p:nvSpPr>
        <p:spPr bwMode="auto">
          <a:xfrm>
            <a:off x="7924800" y="903511"/>
            <a:ext cx="932530" cy="338554"/>
          </a:xfrm>
          <a:prstGeom prst="rect">
            <a:avLst/>
          </a:prstGeom>
          <a:solidFill>
            <a:srgbClr val="C0DEFF"/>
          </a:solidFill>
          <a:ln>
            <a:solidFill>
              <a:srgbClr val="0070C0"/>
            </a:solid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Timeline</a:t>
            </a:r>
          </a:p>
        </p:txBody>
      </p:sp>
      <p:sp>
        <p:nvSpPr>
          <p:cNvPr id="10" name="Rectangle 9">
            <a:extLst>
              <a:ext uri="{FF2B5EF4-FFF2-40B4-BE49-F238E27FC236}">
                <a16:creationId xmlns:a16="http://schemas.microsoft.com/office/drawing/2014/main" id="{1D6FC272-FB38-D5ED-2108-5B4764B66C70}"/>
              </a:ext>
            </a:extLst>
          </p:cNvPr>
          <p:cNvSpPr/>
          <p:nvPr/>
        </p:nvSpPr>
        <p:spPr bwMode="auto">
          <a:xfrm>
            <a:off x="8066755" y="1524000"/>
            <a:ext cx="1001045" cy="5510732"/>
          </a:xfrm>
          <a:prstGeom prst="rect">
            <a:avLst/>
          </a:prstGeom>
          <a:solidFill>
            <a:srgbClr val="0070C0">
              <a:alpha val="15000"/>
            </a:srgbClr>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1" name="Rectangle 10">
            <a:extLst>
              <a:ext uri="{FF2B5EF4-FFF2-40B4-BE49-F238E27FC236}">
                <a16:creationId xmlns:a16="http://schemas.microsoft.com/office/drawing/2014/main" id="{1B9A16B7-0736-F77C-B640-7E66C139FE24}"/>
              </a:ext>
            </a:extLst>
          </p:cNvPr>
          <p:cNvSpPr/>
          <p:nvPr/>
        </p:nvSpPr>
        <p:spPr bwMode="auto">
          <a:xfrm>
            <a:off x="152400" y="2438400"/>
            <a:ext cx="2407903" cy="4572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8" charset="0"/>
            </a:endParaRPr>
          </a:p>
        </p:txBody>
      </p:sp>
      <p:sp>
        <p:nvSpPr>
          <p:cNvPr id="12" name="Rectangle 11">
            <a:extLst>
              <a:ext uri="{FF2B5EF4-FFF2-40B4-BE49-F238E27FC236}">
                <a16:creationId xmlns:a16="http://schemas.microsoft.com/office/drawing/2014/main" id="{6995C1E2-ACFB-AA7C-2A32-2BADE2235BDA}"/>
              </a:ext>
            </a:extLst>
          </p:cNvPr>
          <p:cNvSpPr/>
          <p:nvPr/>
        </p:nvSpPr>
        <p:spPr bwMode="auto">
          <a:xfrm>
            <a:off x="2670341" y="2944269"/>
            <a:ext cx="2518862" cy="19411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8" charset="0"/>
            </a:endParaRPr>
          </a:p>
        </p:txBody>
      </p:sp>
      <p:sp>
        <p:nvSpPr>
          <p:cNvPr id="13" name="Rectangle 12">
            <a:extLst>
              <a:ext uri="{FF2B5EF4-FFF2-40B4-BE49-F238E27FC236}">
                <a16:creationId xmlns:a16="http://schemas.microsoft.com/office/drawing/2014/main" id="{3A583689-0A7B-725F-2E0D-4D951CE13381}"/>
              </a:ext>
            </a:extLst>
          </p:cNvPr>
          <p:cNvSpPr/>
          <p:nvPr/>
        </p:nvSpPr>
        <p:spPr bwMode="auto">
          <a:xfrm>
            <a:off x="2658937" y="4972790"/>
            <a:ext cx="2624639" cy="481119"/>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8" charset="0"/>
            </a:endParaRPr>
          </a:p>
        </p:txBody>
      </p:sp>
      <p:sp>
        <p:nvSpPr>
          <p:cNvPr id="14" name="Rectangle 13">
            <a:extLst>
              <a:ext uri="{FF2B5EF4-FFF2-40B4-BE49-F238E27FC236}">
                <a16:creationId xmlns:a16="http://schemas.microsoft.com/office/drawing/2014/main" id="{C9D0EB1B-C7F1-E31A-EDDA-49B2D4AF0FD0}"/>
              </a:ext>
            </a:extLst>
          </p:cNvPr>
          <p:cNvSpPr/>
          <p:nvPr/>
        </p:nvSpPr>
        <p:spPr bwMode="auto">
          <a:xfrm>
            <a:off x="5363996" y="3734479"/>
            <a:ext cx="2728913" cy="481119"/>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8" charset="0"/>
            </a:endParaRPr>
          </a:p>
        </p:txBody>
      </p:sp>
      <p:sp>
        <p:nvSpPr>
          <p:cNvPr id="15" name="Rectangle 14">
            <a:extLst>
              <a:ext uri="{FF2B5EF4-FFF2-40B4-BE49-F238E27FC236}">
                <a16:creationId xmlns:a16="http://schemas.microsoft.com/office/drawing/2014/main" id="{4D75C002-AC6A-A6FA-6B74-04C5C598AAC0}"/>
              </a:ext>
            </a:extLst>
          </p:cNvPr>
          <p:cNvSpPr/>
          <p:nvPr/>
        </p:nvSpPr>
        <p:spPr bwMode="auto">
          <a:xfrm>
            <a:off x="5346867" y="5539029"/>
            <a:ext cx="2746042" cy="404571"/>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8" charset="0"/>
            </a:endParaRPr>
          </a:p>
        </p:txBody>
      </p:sp>
      <p:sp>
        <p:nvSpPr>
          <p:cNvPr id="16" name="Text Box 5">
            <a:extLst>
              <a:ext uri="{FF2B5EF4-FFF2-40B4-BE49-F238E27FC236}">
                <a16:creationId xmlns:a16="http://schemas.microsoft.com/office/drawing/2014/main" id="{6E2C71A5-255D-E579-C7B7-81A309D9E9C4}"/>
              </a:ext>
            </a:extLst>
          </p:cNvPr>
          <p:cNvSpPr txBox="1">
            <a:spLocks noChangeArrowheads="1"/>
          </p:cNvSpPr>
          <p:nvPr/>
        </p:nvSpPr>
        <p:spPr bwMode="auto">
          <a:xfrm>
            <a:off x="3124200" y="2057400"/>
            <a:ext cx="2065002" cy="830997"/>
          </a:xfrm>
          <a:prstGeom prst="rect">
            <a:avLst/>
          </a:prstGeom>
          <a:solidFill>
            <a:srgbClr val="FF0000">
              <a:alpha val="10000"/>
            </a:srgbClr>
          </a:solidFill>
          <a:ln w="25400">
            <a:solidFill>
              <a:srgbClr val="FF0000"/>
            </a:solid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rgbClr val="FF0000"/>
                </a:solidFill>
                <a:latin typeface="Calibri" panose="020F0502020204030204" pitchFamily="34" charset="0"/>
                <a:ea typeface="Calibri" panose="020F0502020204030204" pitchFamily="34" charset="0"/>
                <a:cs typeface="Calibri" panose="020F0502020204030204" pitchFamily="34" charset="0"/>
              </a:rPr>
              <a:t>IDA links related messages within and across channels</a:t>
            </a:r>
          </a:p>
        </p:txBody>
      </p:sp>
      <p:sp>
        <p:nvSpPr>
          <p:cNvPr id="17" name="Text Box 5">
            <a:extLst>
              <a:ext uri="{FF2B5EF4-FFF2-40B4-BE49-F238E27FC236}">
                <a16:creationId xmlns:a16="http://schemas.microsoft.com/office/drawing/2014/main" id="{ACDB49F0-3654-3282-76EA-B2427032A3C6}"/>
              </a:ext>
            </a:extLst>
          </p:cNvPr>
          <p:cNvSpPr txBox="1">
            <a:spLocks noChangeArrowheads="1"/>
          </p:cNvSpPr>
          <p:nvPr/>
        </p:nvSpPr>
        <p:spPr bwMode="auto">
          <a:xfrm>
            <a:off x="2781112" y="762000"/>
            <a:ext cx="3314888" cy="584775"/>
          </a:xfrm>
          <a:prstGeom prst="rect">
            <a:avLst/>
          </a:prstGeom>
          <a:solidFill>
            <a:srgbClr val="FFE100">
              <a:alpha val="70000"/>
            </a:srgbClr>
          </a:solidFill>
          <a:ln>
            <a:solidFill>
              <a:srgbClr val="002060"/>
            </a:solid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Synchronized scrolling of channels for visualizing information flow</a:t>
            </a:r>
          </a:p>
        </p:txBody>
      </p:sp>
      <p:cxnSp>
        <p:nvCxnSpPr>
          <p:cNvPr id="19" name="Straight Arrow Connector 18">
            <a:extLst>
              <a:ext uri="{FF2B5EF4-FFF2-40B4-BE49-F238E27FC236}">
                <a16:creationId xmlns:a16="http://schemas.microsoft.com/office/drawing/2014/main" id="{B4A02136-B89E-9360-E981-149A4B4E1C83}"/>
              </a:ext>
            </a:extLst>
          </p:cNvPr>
          <p:cNvCxnSpPr>
            <a:cxnSpLocks/>
          </p:cNvCxnSpPr>
          <p:nvPr/>
        </p:nvCxnSpPr>
        <p:spPr bwMode="auto">
          <a:xfrm flipH="1">
            <a:off x="2971800" y="1344332"/>
            <a:ext cx="609600" cy="408268"/>
          </a:xfrm>
          <a:prstGeom prst="straightConnector1">
            <a:avLst/>
          </a:prstGeom>
          <a:solidFill>
            <a:schemeClr val="accent1"/>
          </a:solidFill>
          <a:ln w="25400" cap="flat" cmpd="sng" algn="ctr">
            <a:solidFill>
              <a:srgbClr val="FF0000"/>
            </a:solidFill>
            <a:prstDash val="solid"/>
            <a:round/>
            <a:headEnd type="none" w="med" len="med"/>
            <a:tailEnd type="triangle" w="lg" len="med"/>
          </a:ln>
          <a:effectLst/>
        </p:spPr>
      </p:cxn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15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5500"/>
                            </p:stCondLst>
                            <p:childTnLst>
                              <p:par>
                                <p:cTn id="23" presetID="1" presetClass="entr" presetSubtype="0" fill="hold" grpId="0" nodeType="afterEffect">
                                  <p:stCondLst>
                                    <p:cond delay="5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5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7500"/>
                            </p:stCondLst>
                            <p:childTnLst>
                              <p:par>
                                <p:cTn id="29" presetID="1"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200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200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12000"/>
                            </p:stCondLst>
                            <p:childTnLst>
                              <p:par>
                                <p:cTn id="38" presetID="1" presetClass="entr" presetSubtype="0" fill="hold" grpId="0" nodeType="afterEffect">
                                  <p:stCondLst>
                                    <p:cond delay="50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12500"/>
                            </p:stCondLst>
                            <p:childTnLst>
                              <p:par>
                                <p:cTn id="41" presetID="1" presetClass="entr" presetSubtype="0" fill="hold" grpId="0" nodeType="afterEffect">
                                  <p:stCondLst>
                                    <p:cond delay="500"/>
                                  </p:stCondLst>
                                  <p:childTnLst>
                                    <p:set>
                                      <p:cBhvr>
                                        <p:cTn id="42" dur="1" fill="hold">
                                          <p:stCondLst>
                                            <p:cond delay="0"/>
                                          </p:stCondLst>
                                        </p:cTn>
                                        <p:tgtEl>
                                          <p:spTgt spid="13"/>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500"/>
                                  </p:stCondLst>
                                  <p:childTnLst>
                                    <p:set>
                                      <p:cBhvr>
                                        <p:cTn id="45" dur="1" fill="hold">
                                          <p:stCondLst>
                                            <p:cond delay="0"/>
                                          </p:stCondLst>
                                        </p:cTn>
                                        <p:tgtEl>
                                          <p:spTgt spid="14"/>
                                        </p:tgtEl>
                                        <p:attrNameLst>
                                          <p:attrName>style.visibility</p:attrName>
                                        </p:attrNameLst>
                                      </p:cBhvr>
                                      <p:to>
                                        <p:strVal val="visible"/>
                                      </p:to>
                                    </p:set>
                                  </p:childTnLst>
                                </p:cTn>
                              </p:par>
                            </p:childTnLst>
                          </p:cTn>
                        </p:par>
                        <p:par>
                          <p:cTn id="46" fill="hold">
                            <p:stCondLst>
                              <p:cond delay="13500"/>
                            </p:stCondLst>
                            <p:childTnLst>
                              <p:par>
                                <p:cTn id="47" presetID="1" presetClass="entr" presetSubtype="0" fill="hold" grpId="0" nodeType="afterEffect">
                                  <p:stCondLst>
                                    <p:cond delay="500"/>
                                  </p:stCondLst>
                                  <p:childTnLst>
                                    <p:set>
                                      <p:cBhvr>
                                        <p:cTn id="48" dur="1" fill="hold">
                                          <p:stCondLst>
                                            <p:cond delay="0"/>
                                          </p:stCondLst>
                                        </p:cTn>
                                        <p:tgtEl>
                                          <p:spTgt spid="15"/>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500"/>
                                  </p:stCondLst>
                                  <p:childTnLst>
                                    <p:set>
                                      <p:cBhvr>
                                        <p:cTn id="51" dur="1" fill="hold">
                                          <p:stCondLst>
                                            <p:cond delay="0"/>
                                          </p:stCondLst>
                                        </p:cTn>
                                        <p:tgtEl>
                                          <p:spTgt spid="17"/>
                                        </p:tgtEl>
                                        <p:attrNameLst>
                                          <p:attrName>style.visibility</p:attrName>
                                        </p:attrNameLst>
                                      </p:cBhvr>
                                      <p:to>
                                        <p:strVal val="visible"/>
                                      </p:to>
                                    </p:set>
                                  </p:childTnLst>
                                </p:cTn>
                              </p:par>
                            </p:childTnLst>
                          </p:cTn>
                        </p:par>
                        <p:par>
                          <p:cTn id="52" fill="hold">
                            <p:stCondLst>
                              <p:cond delay="15500"/>
                            </p:stCondLst>
                            <p:childTnLst>
                              <p:par>
                                <p:cTn id="53" presetID="1"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a:extLst>
              <a:ext uri="{FF2B5EF4-FFF2-40B4-BE49-F238E27FC236}">
                <a16:creationId xmlns:a16="http://schemas.microsoft.com/office/drawing/2014/main" id="{8D96C46E-BB39-E0FC-3A4F-A0CD9503EF87}"/>
              </a:ext>
            </a:extLst>
          </p:cNvPr>
          <p:cNvGrpSpPr>
            <a:grpSpLocks noChangeAspect="1"/>
          </p:cNvGrpSpPr>
          <p:nvPr/>
        </p:nvGrpSpPr>
        <p:grpSpPr bwMode="auto">
          <a:xfrm>
            <a:off x="1144588" y="762000"/>
            <a:ext cx="7075487" cy="6867525"/>
            <a:chOff x="144" y="672"/>
            <a:chExt cx="3504" cy="3504"/>
          </a:xfrm>
        </p:grpSpPr>
        <p:sp>
          <p:nvSpPr>
            <p:cNvPr id="37894" name="Rectangle 3">
              <a:extLst>
                <a:ext uri="{FF2B5EF4-FFF2-40B4-BE49-F238E27FC236}">
                  <a16:creationId xmlns:a16="http://schemas.microsoft.com/office/drawing/2014/main" id="{9EE1ACA2-F516-013C-74EF-98AC84FB8853}"/>
                </a:ext>
              </a:extLst>
            </p:cNvPr>
            <p:cNvSpPr>
              <a:spLocks noChangeArrowheads="1"/>
            </p:cNvSpPr>
            <p:nvPr/>
          </p:nvSpPr>
          <p:spPr bwMode="auto">
            <a:xfrm>
              <a:off x="144" y="672"/>
              <a:ext cx="3504" cy="3504"/>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1800"/>
            </a:p>
          </p:txBody>
        </p:sp>
        <p:grpSp>
          <p:nvGrpSpPr>
            <p:cNvPr id="37895" name="Group 4">
              <a:extLst>
                <a:ext uri="{FF2B5EF4-FFF2-40B4-BE49-F238E27FC236}">
                  <a16:creationId xmlns:a16="http://schemas.microsoft.com/office/drawing/2014/main" id="{C0AEC9FD-F444-A294-A0EF-DFEDD2A82AE9}"/>
                </a:ext>
              </a:extLst>
            </p:cNvPr>
            <p:cNvGrpSpPr>
              <a:grpSpLocks/>
            </p:cNvGrpSpPr>
            <p:nvPr/>
          </p:nvGrpSpPr>
          <p:grpSpPr bwMode="auto">
            <a:xfrm>
              <a:off x="2229" y="1216"/>
              <a:ext cx="658" cy="339"/>
              <a:chOff x="3678" y="5582"/>
              <a:chExt cx="2918" cy="1691"/>
            </a:xfrm>
          </p:grpSpPr>
          <p:sp>
            <p:nvSpPr>
              <p:cNvPr id="38007" name="Freeform 5">
                <a:extLst>
                  <a:ext uri="{FF2B5EF4-FFF2-40B4-BE49-F238E27FC236}">
                    <a16:creationId xmlns:a16="http://schemas.microsoft.com/office/drawing/2014/main" id="{479EBF26-2BC2-E8A4-4F83-52C96B2EBC0A}"/>
                  </a:ext>
                </a:extLst>
              </p:cNvPr>
              <p:cNvSpPr>
                <a:spLocks/>
              </p:cNvSpPr>
              <p:nvPr/>
            </p:nvSpPr>
            <p:spPr bwMode="auto">
              <a:xfrm>
                <a:off x="4104" y="6008"/>
                <a:ext cx="180" cy="268"/>
              </a:xfrm>
              <a:custGeom>
                <a:avLst/>
                <a:gdLst>
                  <a:gd name="T0" fmla="*/ 38 w 180"/>
                  <a:gd name="T1" fmla="*/ 54 h 268"/>
                  <a:gd name="T2" fmla="*/ 38 w 180"/>
                  <a:gd name="T3" fmla="*/ 250 h 268"/>
                  <a:gd name="T4" fmla="*/ 92 w 180"/>
                  <a:gd name="T5" fmla="*/ 268 h 268"/>
                  <a:gd name="T6" fmla="*/ 145 w 180"/>
                  <a:gd name="T7" fmla="*/ 250 h 268"/>
                  <a:gd name="T8" fmla="*/ 180 w 180"/>
                  <a:gd name="T9" fmla="*/ 143 h 268"/>
                  <a:gd name="T10" fmla="*/ 145 w 180"/>
                  <a:gd name="T11" fmla="*/ 19 h 268"/>
                  <a:gd name="T12" fmla="*/ 92 w 180"/>
                  <a:gd name="T13" fmla="*/ 1 h 268"/>
                  <a:gd name="T14" fmla="*/ 38 w 180"/>
                  <a:gd name="T15" fmla="*/ 54 h 268"/>
                  <a:gd name="T16" fmla="*/ 0 60000 65536"/>
                  <a:gd name="T17" fmla="*/ 0 60000 65536"/>
                  <a:gd name="T18" fmla="*/ 0 60000 65536"/>
                  <a:gd name="T19" fmla="*/ 0 60000 65536"/>
                  <a:gd name="T20" fmla="*/ 0 60000 65536"/>
                  <a:gd name="T21" fmla="*/ 0 60000 65536"/>
                  <a:gd name="T22" fmla="*/ 0 60000 65536"/>
                  <a:gd name="T23" fmla="*/ 0 60000 65536"/>
                  <a:gd name="T24" fmla="*/ 0 w 180"/>
                  <a:gd name="T25" fmla="*/ 0 h 268"/>
                  <a:gd name="T26" fmla="*/ 180 w 180"/>
                  <a:gd name="T27" fmla="*/ 268 h 2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 h="268">
                    <a:moveTo>
                      <a:pt x="38" y="54"/>
                    </a:moveTo>
                    <a:cubicBezTo>
                      <a:pt x="33" y="91"/>
                      <a:pt x="0" y="203"/>
                      <a:pt x="38" y="250"/>
                    </a:cubicBezTo>
                    <a:cubicBezTo>
                      <a:pt x="50" y="265"/>
                      <a:pt x="74" y="262"/>
                      <a:pt x="92" y="268"/>
                    </a:cubicBezTo>
                    <a:cubicBezTo>
                      <a:pt x="110" y="262"/>
                      <a:pt x="134" y="265"/>
                      <a:pt x="145" y="250"/>
                    </a:cubicBezTo>
                    <a:cubicBezTo>
                      <a:pt x="167" y="219"/>
                      <a:pt x="180" y="143"/>
                      <a:pt x="180" y="143"/>
                    </a:cubicBezTo>
                    <a:cubicBezTo>
                      <a:pt x="179" y="140"/>
                      <a:pt x="155" y="29"/>
                      <a:pt x="145" y="19"/>
                    </a:cubicBezTo>
                    <a:cubicBezTo>
                      <a:pt x="132" y="6"/>
                      <a:pt x="110" y="7"/>
                      <a:pt x="92" y="1"/>
                    </a:cubicBezTo>
                    <a:cubicBezTo>
                      <a:pt x="27" y="23"/>
                      <a:pt x="38" y="0"/>
                      <a:pt x="38" y="54"/>
                    </a:cubicBezTo>
                    <a:close/>
                  </a:path>
                </a:pathLst>
              </a:custGeom>
              <a:solidFill>
                <a:srgbClr val="FFFFFF"/>
              </a:solidFill>
              <a:ln w="19050" cmpd="sng">
                <a:solidFill>
                  <a:srgbClr val="996633"/>
                </a:solidFill>
                <a:round/>
                <a:headEnd/>
                <a:tailEnd/>
              </a:ln>
            </p:spPr>
            <p:txBody>
              <a:bodyPr/>
              <a:lstStyle/>
              <a:p>
                <a:endParaRPr lang="en-US"/>
              </a:p>
            </p:txBody>
          </p:sp>
          <p:sp>
            <p:nvSpPr>
              <p:cNvPr id="38008" name="Freeform 6">
                <a:extLst>
                  <a:ext uri="{FF2B5EF4-FFF2-40B4-BE49-F238E27FC236}">
                    <a16:creationId xmlns:a16="http://schemas.microsoft.com/office/drawing/2014/main" id="{FBEA3B2B-8A8D-C677-A6ED-D24153668914}"/>
                  </a:ext>
                </a:extLst>
              </p:cNvPr>
              <p:cNvSpPr>
                <a:spLocks/>
              </p:cNvSpPr>
              <p:nvPr/>
            </p:nvSpPr>
            <p:spPr bwMode="auto">
              <a:xfrm>
                <a:off x="3854" y="5787"/>
                <a:ext cx="850" cy="880"/>
              </a:xfrm>
              <a:custGeom>
                <a:avLst/>
                <a:gdLst>
                  <a:gd name="T0" fmla="*/ 110 w 850"/>
                  <a:gd name="T1" fmla="*/ 186 h 880"/>
                  <a:gd name="T2" fmla="*/ 128 w 850"/>
                  <a:gd name="T3" fmla="*/ 826 h 880"/>
                  <a:gd name="T4" fmla="*/ 430 w 850"/>
                  <a:gd name="T5" fmla="*/ 880 h 880"/>
                  <a:gd name="T6" fmla="*/ 484 w 850"/>
                  <a:gd name="T7" fmla="*/ 862 h 880"/>
                  <a:gd name="T8" fmla="*/ 519 w 850"/>
                  <a:gd name="T9" fmla="*/ 809 h 880"/>
                  <a:gd name="T10" fmla="*/ 573 w 850"/>
                  <a:gd name="T11" fmla="*/ 755 h 880"/>
                  <a:gd name="T12" fmla="*/ 662 w 850"/>
                  <a:gd name="T13" fmla="*/ 631 h 880"/>
                  <a:gd name="T14" fmla="*/ 697 w 850"/>
                  <a:gd name="T15" fmla="*/ 577 h 880"/>
                  <a:gd name="T16" fmla="*/ 768 w 850"/>
                  <a:gd name="T17" fmla="*/ 364 h 880"/>
                  <a:gd name="T18" fmla="*/ 786 w 850"/>
                  <a:gd name="T19" fmla="*/ 311 h 880"/>
                  <a:gd name="T20" fmla="*/ 839 w 850"/>
                  <a:gd name="T21" fmla="*/ 293 h 880"/>
                  <a:gd name="T22" fmla="*/ 822 w 850"/>
                  <a:gd name="T23" fmla="*/ 97 h 880"/>
                  <a:gd name="T24" fmla="*/ 519 w 850"/>
                  <a:gd name="T25" fmla="*/ 9 h 880"/>
                  <a:gd name="T26" fmla="*/ 306 w 850"/>
                  <a:gd name="T27" fmla="*/ 26 h 880"/>
                  <a:gd name="T28" fmla="*/ 199 w 850"/>
                  <a:gd name="T29" fmla="*/ 97 h 880"/>
                  <a:gd name="T30" fmla="*/ 110 w 850"/>
                  <a:gd name="T31" fmla="*/ 186 h 8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0"/>
                  <a:gd name="T49" fmla="*/ 0 h 880"/>
                  <a:gd name="T50" fmla="*/ 850 w 850"/>
                  <a:gd name="T51" fmla="*/ 880 h 8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0" h="880">
                    <a:moveTo>
                      <a:pt x="110" y="186"/>
                    </a:moveTo>
                    <a:cubicBezTo>
                      <a:pt x="86" y="363"/>
                      <a:pt x="0" y="698"/>
                      <a:pt x="128" y="826"/>
                    </a:cubicBezTo>
                    <a:cubicBezTo>
                      <a:pt x="164" y="862"/>
                      <a:pt x="424" y="879"/>
                      <a:pt x="430" y="880"/>
                    </a:cubicBezTo>
                    <a:cubicBezTo>
                      <a:pt x="448" y="874"/>
                      <a:pt x="469" y="874"/>
                      <a:pt x="484" y="862"/>
                    </a:cubicBezTo>
                    <a:cubicBezTo>
                      <a:pt x="501" y="849"/>
                      <a:pt x="505" y="825"/>
                      <a:pt x="519" y="809"/>
                    </a:cubicBezTo>
                    <a:cubicBezTo>
                      <a:pt x="535" y="789"/>
                      <a:pt x="557" y="775"/>
                      <a:pt x="573" y="755"/>
                    </a:cubicBezTo>
                    <a:cubicBezTo>
                      <a:pt x="605" y="715"/>
                      <a:pt x="633" y="673"/>
                      <a:pt x="662" y="631"/>
                    </a:cubicBezTo>
                    <a:cubicBezTo>
                      <a:pt x="674" y="613"/>
                      <a:pt x="690" y="597"/>
                      <a:pt x="697" y="577"/>
                    </a:cubicBezTo>
                    <a:cubicBezTo>
                      <a:pt x="721" y="506"/>
                      <a:pt x="744" y="435"/>
                      <a:pt x="768" y="364"/>
                    </a:cubicBezTo>
                    <a:cubicBezTo>
                      <a:pt x="774" y="346"/>
                      <a:pt x="768" y="317"/>
                      <a:pt x="786" y="311"/>
                    </a:cubicBezTo>
                    <a:cubicBezTo>
                      <a:pt x="804" y="305"/>
                      <a:pt x="821" y="299"/>
                      <a:pt x="839" y="293"/>
                    </a:cubicBezTo>
                    <a:cubicBezTo>
                      <a:pt x="833" y="228"/>
                      <a:pt x="850" y="156"/>
                      <a:pt x="822" y="97"/>
                    </a:cubicBezTo>
                    <a:cubicBezTo>
                      <a:pt x="777" y="0"/>
                      <a:pt x="579" y="14"/>
                      <a:pt x="519" y="9"/>
                    </a:cubicBezTo>
                    <a:cubicBezTo>
                      <a:pt x="448" y="15"/>
                      <a:pt x="375" y="7"/>
                      <a:pt x="306" y="26"/>
                    </a:cubicBezTo>
                    <a:cubicBezTo>
                      <a:pt x="265" y="37"/>
                      <a:pt x="199" y="97"/>
                      <a:pt x="199" y="97"/>
                    </a:cubicBezTo>
                    <a:cubicBezTo>
                      <a:pt x="174" y="176"/>
                      <a:pt x="199" y="143"/>
                      <a:pt x="110" y="186"/>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09" name="Freeform 7">
                <a:extLst>
                  <a:ext uri="{FF2B5EF4-FFF2-40B4-BE49-F238E27FC236}">
                    <a16:creationId xmlns:a16="http://schemas.microsoft.com/office/drawing/2014/main" id="{D538FE5E-498B-672D-3627-5FE02E01EEFD}"/>
                  </a:ext>
                </a:extLst>
              </p:cNvPr>
              <p:cNvSpPr>
                <a:spLocks/>
              </p:cNvSpPr>
              <p:nvPr/>
            </p:nvSpPr>
            <p:spPr bwMode="auto">
              <a:xfrm>
                <a:off x="3678" y="5582"/>
                <a:ext cx="2918" cy="1691"/>
              </a:xfrm>
              <a:custGeom>
                <a:avLst/>
                <a:gdLst>
                  <a:gd name="T0" fmla="*/ 144 w 2918"/>
                  <a:gd name="T1" fmla="*/ 409 h 1691"/>
                  <a:gd name="T2" fmla="*/ 38 w 2918"/>
                  <a:gd name="T3" fmla="*/ 658 h 1691"/>
                  <a:gd name="T4" fmla="*/ 2 w 2918"/>
                  <a:gd name="T5" fmla="*/ 765 h 1691"/>
                  <a:gd name="T6" fmla="*/ 109 w 2918"/>
                  <a:gd name="T7" fmla="*/ 1138 h 1691"/>
                  <a:gd name="T8" fmla="*/ 215 w 2918"/>
                  <a:gd name="T9" fmla="*/ 1209 h 1691"/>
                  <a:gd name="T10" fmla="*/ 393 w 2918"/>
                  <a:gd name="T11" fmla="*/ 1316 h 1691"/>
                  <a:gd name="T12" fmla="*/ 500 w 2918"/>
                  <a:gd name="T13" fmla="*/ 1351 h 1691"/>
                  <a:gd name="T14" fmla="*/ 1122 w 2918"/>
                  <a:gd name="T15" fmla="*/ 1351 h 1691"/>
                  <a:gd name="T16" fmla="*/ 1442 w 2918"/>
                  <a:gd name="T17" fmla="*/ 1298 h 1691"/>
                  <a:gd name="T18" fmla="*/ 1655 w 2918"/>
                  <a:gd name="T19" fmla="*/ 1334 h 1691"/>
                  <a:gd name="T20" fmla="*/ 1833 w 2918"/>
                  <a:gd name="T21" fmla="*/ 1458 h 1691"/>
                  <a:gd name="T22" fmla="*/ 2029 w 2918"/>
                  <a:gd name="T23" fmla="*/ 1565 h 1691"/>
                  <a:gd name="T24" fmla="*/ 2082 w 2918"/>
                  <a:gd name="T25" fmla="*/ 1600 h 1691"/>
                  <a:gd name="T26" fmla="*/ 2260 w 2918"/>
                  <a:gd name="T27" fmla="*/ 1654 h 1691"/>
                  <a:gd name="T28" fmla="*/ 2313 w 2918"/>
                  <a:gd name="T29" fmla="*/ 1671 h 1691"/>
                  <a:gd name="T30" fmla="*/ 2366 w 2918"/>
                  <a:gd name="T31" fmla="*/ 1689 h 1691"/>
                  <a:gd name="T32" fmla="*/ 2598 w 2918"/>
                  <a:gd name="T33" fmla="*/ 1654 h 1691"/>
                  <a:gd name="T34" fmla="*/ 2722 w 2918"/>
                  <a:gd name="T35" fmla="*/ 1565 h 1691"/>
                  <a:gd name="T36" fmla="*/ 2758 w 2918"/>
                  <a:gd name="T37" fmla="*/ 1511 h 1691"/>
                  <a:gd name="T38" fmla="*/ 2811 w 2918"/>
                  <a:gd name="T39" fmla="*/ 1476 h 1691"/>
                  <a:gd name="T40" fmla="*/ 2918 w 2918"/>
                  <a:gd name="T41" fmla="*/ 1298 h 1691"/>
                  <a:gd name="T42" fmla="*/ 2829 w 2918"/>
                  <a:gd name="T43" fmla="*/ 729 h 1691"/>
                  <a:gd name="T44" fmla="*/ 2758 w 2918"/>
                  <a:gd name="T45" fmla="*/ 516 h 1691"/>
                  <a:gd name="T46" fmla="*/ 2526 w 2918"/>
                  <a:gd name="T47" fmla="*/ 391 h 1691"/>
                  <a:gd name="T48" fmla="*/ 2295 w 2918"/>
                  <a:gd name="T49" fmla="*/ 302 h 1691"/>
                  <a:gd name="T50" fmla="*/ 1602 w 2918"/>
                  <a:gd name="T51" fmla="*/ 196 h 1691"/>
                  <a:gd name="T52" fmla="*/ 1371 w 2918"/>
                  <a:gd name="T53" fmla="*/ 107 h 1691"/>
                  <a:gd name="T54" fmla="*/ 1318 w 2918"/>
                  <a:gd name="T55" fmla="*/ 71 h 1691"/>
                  <a:gd name="T56" fmla="*/ 1158 w 2918"/>
                  <a:gd name="T57" fmla="*/ 18 h 1691"/>
                  <a:gd name="T58" fmla="*/ 1104 w 2918"/>
                  <a:gd name="T59" fmla="*/ 0 h 1691"/>
                  <a:gd name="T60" fmla="*/ 535 w 2918"/>
                  <a:gd name="T61" fmla="*/ 18 h 1691"/>
                  <a:gd name="T62" fmla="*/ 375 w 2918"/>
                  <a:gd name="T63" fmla="*/ 107 h 1691"/>
                  <a:gd name="T64" fmla="*/ 251 w 2918"/>
                  <a:gd name="T65" fmla="*/ 160 h 1691"/>
                  <a:gd name="T66" fmla="*/ 180 w 2918"/>
                  <a:gd name="T67" fmla="*/ 267 h 1691"/>
                  <a:gd name="T68" fmla="*/ 144 w 2918"/>
                  <a:gd name="T69" fmla="*/ 409 h 16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18"/>
                  <a:gd name="T106" fmla="*/ 0 h 1691"/>
                  <a:gd name="T107" fmla="*/ 2918 w 2918"/>
                  <a:gd name="T108" fmla="*/ 1691 h 16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18" h="1691">
                    <a:moveTo>
                      <a:pt x="144" y="409"/>
                    </a:moveTo>
                    <a:cubicBezTo>
                      <a:pt x="93" y="566"/>
                      <a:pt x="126" y="482"/>
                      <a:pt x="38" y="658"/>
                    </a:cubicBezTo>
                    <a:cubicBezTo>
                      <a:pt x="21" y="692"/>
                      <a:pt x="2" y="765"/>
                      <a:pt x="2" y="765"/>
                    </a:cubicBezTo>
                    <a:cubicBezTo>
                      <a:pt x="10" y="860"/>
                      <a:pt x="0" y="1065"/>
                      <a:pt x="109" y="1138"/>
                    </a:cubicBezTo>
                    <a:cubicBezTo>
                      <a:pt x="144" y="1162"/>
                      <a:pt x="180" y="1185"/>
                      <a:pt x="215" y="1209"/>
                    </a:cubicBezTo>
                    <a:cubicBezTo>
                      <a:pt x="271" y="1246"/>
                      <a:pt x="333" y="1289"/>
                      <a:pt x="393" y="1316"/>
                    </a:cubicBezTo>
                    <a:cubicBezTo>
                      <a:pt x="427" y="1331"/>
                      <a:pt x="500" y="1351"/>
                      <a:pt x="500" y="1351"/>
                    </a:cubicBezTo>
                    <a:cubicBezTo>
                      <a:pt x="627" y="1438"/>
                      <a:pt x="957" y="1363"/>
                      <a:pt x="1122" y="1351"/>
                    </a:cubicBezTo>
                    <a:cubicBezTo>
                      <a:pt x="1225" y="1318"/>
                      <a:pt x="1335" y="1316"/>
                      <a:pt x="1442" y="1298"/>
                    </a:cubicBezTo>
                    <a:cubicBezTo>
                      <a:pt x="1477" y="1302"/>
                      <a:pt x="1605" y="1313"/>
                      <a:pt x="1655" y="1334"/>
                    </a:cubicBezTo>
                    <a:cubicBezTo>
                      <a:pt x="1722" y="1362"/>
                      <a:pt x="1774" y="1416"/>
                      <a:pt x="1833" y="1458"/>
                    </a:cubicBezTo>
                    <a:cubicBezTo>
                      <a:pt x="1901" y="1506"/>
                      <a:pt x="1955" y="1528"/>
                      <a:pt x="2029" y="1565"/>
                    </a:cubicBezTo>
                    <a:cubicBezTo>
                      <a:pt x="2048" y="1574"/>
                      <a:pt x="2063" y="1592"/>
                      <a:pt x="2082" y="1600"/>
                    </a:cubicBezTo>
                    <a:cubicBezTo>
                      <a:pt x="2139" y="1624"/>
                      <a:pt x="2201" y="1635"/>
                      <a:pt x="2260" y="1654"/>
                    </a:cubicBezTo>
                    <a:cubicBezTo>
                      <a:pt x="2278" y="1660"/>
                      <a:pt x="2295" y="1665"/>
                      <a:pt x="2313" y="1671"/>
                    </a:cubicBezTo>
                    <a:cubicBezTo>
                      <a:pt x="2331" y="1677"/>
                      <a:pt x="2366" y="1689"/>
                      <a:pt x="2366" y="1689"/>
                    </a:cubicBezTo>
                    <a:cubicBezTo>
                      <a:pt x="2444" y="1680"/>
                      <a:pt x="2529" y="1691"/>
                      <a:pt x="2598" y="1654"/>
                    </a:cubicBezTo>
                    <a:cubicBezTo>
                      <a:pt x="2643" y="1630"/>
                      <a:pt x="2722" y="1565"/>
                      <a:pt x="2722" y="1565"/>
                    </a:cubicBezTo>
                    <a:cubicBezTo>
                      <a:pt x="2734" y="1547"/>
                      <a:pt x="2743" y="1526"/>
                      <a:pt x="2758" y="1511"/>
                    </a:cubicBezTo>
                    <a:cubicBezTo>
                      <a:pt x="2773" y="1496"/>
                      <a:pt x="2797" y="1492"/>
                      <a:pt x="2811" y="1476"/>
                    </a:cubicBezTo>
                    <a:cubicBezTo>
                      <a:pt x="2859" y="1421"/>
                      <a:pt x="2886" y="1361"/>
                      <a:pt x="2918" y="1298"/>
                    </a:cubicBezTo>
                    <a:cubicBezTo>
                      <a:pt x="2894" y="1107"/>
                      <a:pt x="2870" y="917"/>
                      <a:pt x="2829" y="729"/>
                    </a:cubicBezTo>
                    <a:cubicBezTo>
                      <a:pt x="2816" y="671"/>
                      <a:pt x="2804" y="562"/>
                      <a:pt x="2758" y="516"/>
                    </a:cubicBezTo>
                    <a:cubicBezTo>
                      <a:pt x="2691" y="449"/>
                      <a:pt x="2606" y="431"/>
                      <a:pt x="2526" y="391"/>
                    </a:cubicBezTo>
                    <a:cubicBezTo>
                      <a:pt x="2446" y="351"/>
                      <a:pt x="2382" y="324"/>
                      <a:pt x="2295" y="302"/>
                    </a:cubicBezTo>
                    <a:cubicBezTo>
                      <a:pt x="2135" y="196"/>
                      <a:pt x="1787" y="212"/>
                      <a:pt x="1602" y="196"/>
                    </a:cubicBezTo>
                    <a:cubicBezTo>
                      <a:pt x="1519" y="175"/>
                      <a:pt x="1446" y="145"/>
                      <a:pt x="1371" y="107"/>
                    </a:cubicBezTo>
                    <a:cubicBezTo>
                      <a:pt x="1352" y="97"/>
                      <a:pt x="1338" y="80"/>
                      <a:pt x="1318" y="71"/>
                    </a:cubicBezTo>
                    <a:cubicBezTo>
                      <a:pt x="1267" y="48"/>
                      <a:pt x="1211" y="36"/>
                      <a:pt x="1158" y="18"/>
                    </a:cubicBezTo>
                    <a:cubicBezTo>
                      <a:pt x="1140" y="12"/>
                      <a:pt x="1104" y="0"/>
                      <a:pt x="1104" y="0"/>
                    </a:cubicBezTo>
                    <a:cubicBezTo>
                      <a:pt x="914" y="6"/>
                      <a:pt x="724" y="7"/>
                      <a:pt x="535" y="18"/>
                    </a:cubicBezTo>
                    <a:cubicBezTo>
                      <a:pt x="485" y="21"/>
                      <a:pt x="398" y="92"/>
                      <a:pt x="375" y="107"/>
                    </a:cubicBezTo>
                    <a:cubicBezTo>
                      <a:pt x="338" y="132"/>
                      <a:pt x="291" y="140"/>
                      <a:pt x="251" y="160"/>
                    </a:cubicBezTo>
                    <a:cubicBezTo>
                      <a:pt x="227" y="196"/>
                      <a:pt x="204" y="231"/>
                      <a:pt x="180" y="267"/>
                    </a:cubicBezTo>
                    <a:cubicBezTo>
                      <a:pt x="153" y="308"/>
                      <a:pt x="166" y="366"/>
                      <a:pt x="144" y="409"/>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10" name="Freeform 8">
                <a:extLst>
                  <a:ext uri="{FF2B5EF4-FFF2-40B4-BE49-F238E27FC236}">
                    <a16:creationId xmlns:a16="http://schemas.microsoft.com/office/drawing/2014/main" id="{829517FE-6432-0EAF-29C2-546D76445C2F}"/>
                  </a:ext>
                </a:extLst>
              </p:cNvPr>
              <p:cNvSpPr>
                <a:spLocks/>
              </p:cNvSpPr>
              <p:nvPr/>
            </p:nvSpPr>
            <p:spPr bwMode="auto">
              <a:xfrm>
                <a:off x="5917" y="6524"/>
                <a:ext cx="243" cy="196"/>
              </a:xfrm>
              <a:custGeom>
                <a:avLst/>
                <a:gdLst>
                  <a:gd name="T0" fmla="*/ 39 w 243"/>
                  <a:gd name="T1" fmla="*/ 0 h 196"/>
                  <a:gd name="T2" fmla="*/ 39 w 243"/>
                  <a:gd name="T3" fmla="*/ 160 h 196"/>
                  <a:gd name="T4" fmla="*/ 145 w 243"/>
                  <a:gd name="T5" fmla="*/ 196 h 196"/>
                  <a:gd name="T6" fmla="*/ 199 w 243"/>
                  <a:gd name="T7" fmla="*/ 178 h 196"/>
                  <a:gd name="T8" fmla="*/ 39 w 243"/>
                  <a:gd name="T9" fmla="*/ 36 h 196"/>
                  <a:gd name="T10" fmla="*/ 39 w 243"/>
                  <a:gd name="T11" fmla="*/ 0 h 196"/>
                  <a:gd name="T12" fmla="*/ 0 60000 65536"/>
                  <a:gd name="T13" fmla="*/ 0 60000 65536"/>
                  <a:gd name="T14" fmla="*/ 0 60000 65536"/>
                  <a:gd name="T15" fmla="*/ 0 60000 65536"/>
                  <a:gd name="T16" fmla="*/ 0 60000 65536"/>
                  <a:gd name="T17" fmla="*/ 0 60000 65536"/>
                  <a:gd name="T18" fmla="*/ 0 w 243"/>
                  <a:gd name="T19" fmla="*/ 0 h 196"/>
                  <a:gd name="T20" fmla="*/ 243 w 243"/>
                  <a:gd name="T21" fmla="*/ 196 h 196"/>
                </a:gdLst>
                <a:ahLst/>
                <a:cxnLst>
                  <a:cxn ang="T12">
                    <a:pos x="T0" y="T1"/>
                  </a:cxn>
                  <a:cxn ang="T13">
                    <a:pos x="T2" y="T3"/>
                  </a:cxn>
                  <a:cxn ang="T14">
                    <a:pos x="T4" y="T5"/>
                  </a:cxn>
                  <a:cxn ang="T15">
                    <a:pos x="T6" y="T7"/>
                  </a:cxn>
                  <a:cxn ang="T16">
                    <a:pos x="T8" y="T9"/>
                  </a:cxn>
                  <a:cxn ang="T17">
                    <a:pos x="T10" y="T11"/>
                  </a:cxn>
                </a:cxnLst>
                <a:rect l="T18" t="T19" r="T20" b="T21"/>
                <a:pathLst>
                  <a:path w="243" h="196">
                    <a:moveTo>
                      <a:pt x="39" y="0"/>
                    </a:moveTo>
                    <a:cubicBezTo>
                      <a:pt x="33" y="30"/>
                      <a:pt x="0" y="126"/>
                      <a:pt x="39" y="160"/>
                    </a:cubicBezTo>
                    <a:cubicBezTo>
                      <a:pt x="67" y="184"/>
                      <a:pt x="145" y="196"/>
                      <a:pt x="145" y="196"/>
                    </a:cubicBezTo>
                    <a:cubicBezTo>
                      <a:pt x="163" y="190"/>
                      <a:pt x="193" y="196"/>
                      <a:pt x="199" y="178"/>
                    </a:cubicBezTo>
                    <a:cubicBezTo>
                      <a:pt x="243" y="47"/>
                      <a:pt x="90" y="67"/>
                      <a:pt x="39" y="36"/>
                    </a:cubicBezTo>
                    <a:cubicBezTo>
                      <a:pt x="29" y="30"/>
                      <a:pt x="39" y="12"/>
                      <a:pt x="39" y="0"/>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11" name="Freeform 9">
                <a:extLst>
                  <a:ext uri="{FF2B5EF4-FFF2-40B4-BE49-F238E27FC236}">
                    <a16:creationId xmlns:a16="http://schemas.microsoft.com/office/drawing/2014/main" id="{A22E23D8-038C-0335-0C92-A25F29902D2A}"/>
                  </a:ext>
                </a:extLst>
              </p:cNvPr>
              <p:cNvSpPr>
                <a:spLocks/>
              </p:cNvSpPr>
              <p:nvPr/>
            </p:nvSpPr>
            <p:spPr bwMode="auto">
              <a:xfrm>
                <a:off x="4036" y="5930"/>
                <a:ext cx="480" cy="567"/>
              </a:xfrm>
              <a:custGeom>
                <a:avLst/>
                <a:gdLst>
                  <a:gd name="T0" fmla="*/ 35 w 480"/>
                  <a:gd name="T1" fmla="*/ 186 h 567"/>
                  <a:gd name="T2" fmla="*/ 106 w 480"/>
                  <a:gd name="T3" fmla="*/ 559 h 567"/>
                  <a:gd name="T4" fmla="*/ 266 w 480"/>
                  <a:gd name="T5" fmla="*/ 541 h 567"/>
                  <a:gd name="T6" fmla="*/ 408 w 480"/>
                  <a:gd name="T7" fmla="*/ 328 h 567"/>
                  <a:gd name="T8" fmla="*/ 444 w 480"/>
                  <a:gd name="T9" fmla="*/ 274 h 567"/>
                  <a:gd name="T10" fmla="*/ 480 w 480"/>
                  <a:gd name="T11" fmla="*/ 168 h 567"/>
                  <a:gd name="T12" fmla="*/ 266 w 480"/>
                  <a:gd name="T13" fmla="*/ 26 h 567"/>
                  <a:gd name="T14" fmla="*/ 0 w 480"/>
                  <a:gd name="T15" fmla="*/ 132 h 567"/>
                  <a:gd name="T16" fmla="*/ 35 w 480"/>
                  <a:gd name="T17" fmla="*/ 186 h 5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0"/>
                  <a:gd name="T28" fmla="*/ 0 h 567"/>
                  <a:gd name="T29" fmla="*/ 480 w 480"/>
                  <a:gd name="T30" fmla="*/ 567 h 5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0" h="567">
                    <a:moveTo>
                      <a:pt x="35" y="186"/>
                    </a:moveTo>
                    <a:cubicBezTo>
                      <a:pt x="46" y="308"/>
                      <a:pt x="36" y="453"/>
                      <a:pt x="106" y="559"/>
                    </a:cubicBezTo>
                    <a:cubicBezTo>
                      <a:pt x="159" y="553"/>
                      <a:pt x="219" y="567"/>
                      <a:pt x="266" y="541"/>
                    </a:cubicBezTo>
                    <a:cubicBezTo>
                      <a:pt x="278" y="535"/>
                      <a:pt x="386" y="362"/>
                      <a:pt x="408" y="328"/>
                    </a:cubicBezTo>
                    <a:cubicBezTo>
                      <a:pt x="420" y="310"/>
                      <a:pt x="432" y="292"/>
                      <a:pt x="444" y="274"/>
                    </a:cubicBezTo>
                    <a:cubicBezTo>
                      <a:pt x="465" y="243"/>
                      <a:pt x="480" y="168"/>
                      <a:pt x="480" y="168"/>
                    </a:cubicBezTo>
                    <a:cubicBezTo>
                      <a:pt x="395" y="111"/>
                      <a:pt x="344" y="103"/>
                      <a:pt x="266" y="26"/>
                    </a:cubicBezTo>
                    <a:cubicBezTo>
                      <a:pt x="125" y="38"/>
                      <a:pt x="42" y="0"/>
                      <a:pt x="0" y="132"/>
                    </a:cubicBezTo>
                    <a:cubicBezTo>
                      <a:pt x="12" y="150"/>
                      <a:pt x="35" y="186"/>
                      <a:pt x="35" y="186"/>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12" name="Freeform 10">
                <a:extLst>
                  <a:ext uri="{FF2B5EF4-FFF2-40B4-BE49-F238E27FC236}">
                    <a16:creationId xmlns:a16="http://schemas.microsoft.com/office/drawing/2014/main" id="{D5C28F78-50F6-226C-469B-2D0C3712EE98}"/>
                  </a:ext>
                </a:extLst>
              </p:cNvPr>
              <p:cNvSpPr>
                <a:spLocks/>
              </p:cNvSpPr>
              <p:nvPr/>
            </p:nvSpPr>
            <p:spPr bwMode="auto">
              <a:xfrm>
                <a:off x="5782" y="6422"/>
                <a:ext cx="440" cy="542"/>
              </a:xfrm>
              <a:custGeom>
                <a:avLst/>
                <a:gdLst>
                  <a:gd name="T0" fmla="*/ 14 w 440"/>
                  <a:gd name="T1" fmla="*/ 67 h 542"/>
                  <a:gd name="T2" fmla="*/ 67 w 440"/>
                  <a:gd name="T3" fmla="*/ 191 h 542"/>
                  <a:gd name="T4" fmla="*/ 120 w 440"/>
                  <a:gd name="T5" fmla="*/ 298 h 542"/>
                  <a:gd name="T6" fmla="*/ 227 w 440"/>
                  <a:gd name="T7" fmla="*/ 529 h 542"/>
                  <a:gd name="T8" fmla="*/ 387 w 440"/>
                  <a:gd name="T9" fmla="*/ 458 h 542"/>
                  <a:gd name="T10" fmla="*/ 422 w 440"/>
                  <a:gd name="T11" fmla="*/ 351 h 542"/>
                  <a:gd name="T12" fmla="*/ 440 w 440"/>
                  <a:gd name="T13" fmla="*/ 298 h 542"/>
                  <a:gd name="T14" fmla="*/ 422 w 440"/>
                  <a:gd name="T15" fmla="*/ 174 h 542"/>
                  <a:gd name="T16" fmla="*/ 191 w 440"/>
                  <a:gd name="T17" fmla="*/ 67 h 542"/>
                  <a:gd name="T18" fmla="*/ 14 w 440"/>
                  <a:gd name="T19" fmla="*/ 67 h 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542"/>
                  <a:gd name="T32" fmla="*/ 440 w 440"/>
                  <a:gd name="T33" fmla="*/ 542 h 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542">
                    <a:moveTo>
                      <a:pt x="14" y="67"/>
                    </a:moveTo>
                    <a:cubicBezTo>
                      <a:pt x="100" y="198"/>
                      <a:pt x="0" y="33"/>
                      <a:pt x="67" y="191"/>
                    </a:cubicBezTo>
                    <a:cubicBezTo>
                      <a:pt x="117" y="310"/>
                      <a:pt x="91" y="182"/>
                      <a:pt x="120" y="298"/>
                    </a:cubicBezTo>
                    <a:cubicBezTo>
                      <a:pt x="150" y="416"/>
                      <a:pt x="124" y="461"/>
                      <a:pt x="227" y="529"/>
                    </a:cubicBezTo>
                    <a:cubicBezTo>
                      <a:pt x="329" y="514"/>
                      <a:pt x="350" y="542"/>
                      <a:pt x="387" y="458"/>
                    </a:cubicBezTo>
                    <a:cubicBezTo>
                      <a:pt x="402" y="424"/>
                      <a:pt x="410" y="387"/>
                      <a:pt x="422" y="351"/>
                    </a:cubicBezTo>
                    <a:cubicBezTo>
                      <a:pt x="428" y="333"/>
                      <a:pt x="440" y="298"/>
                      <a:pt x="440" y="298"/>
                    </a:cubicBezTo>
                    <a:cubicBezTo>
                      <a:pt x="434" y="257"/>
                      <a:pt x="434" y="214"/>
                      <a:pt x="422" y="174"/>
                    </a:cubicBezTo>
                    <a:cubicBezTo>
                      <a:pt x="396" y="86"/>
                      <a:pt x="256" y="83"/>
                      <a:pt x="191" y="67"/>
                    </a:cubicBezTo>
                    <a:cubicBezTo>
                      <a:pt x="100" y="45"/>
                      <a:pt x="79" y="0"/>
                      <a:pt x="14" y="67"/>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13" name="Freeform 11">
                <a:extLst>
                  <a:ext uri="{FF2B5EF4-FFF2-40B4-BE49-F238E27FC236}">
                    <a16:creationId xmlns:a16="http://schemas.microsoft.com/office/drawing/2014/main" id="{4C93D1E6-AE9C-FFB3-206F-3E7114889B19}"/>
                  </a:ext>
                </a:extLst>
              </p:cNvPr>
              <p:cNvSpPr>
                <a:spLocks/>
              </p:cNvSpPr>
              <p:nvPr/>
            </p:nvSpPr>
            <p:spPr bwMode="auto">
              <a:xfrm>
                <a:off x="5154" y="6165"/>
                <a:ext cx="1317" cy="1017"/>
              </a:xfrm>
              <a:custGeom>
                <a:avLst/>
                <a:gdLst>
                  <a:gd name="T0" fmla="*/ 410 w 1317"/>
                  <a:gd name="T1" fmla="*/ 324 h 1017"/>
                  <a:gd name="T2" fmla="*/ 464 w 1317"/>
                  <a:gd name="T3" fmla="*/ 431 h 1017"/>
                  <a:gd name="T4" fmla="*/ 517 w 1317"/>
                  <a:gd name="T5" fmla="*/ 537 h 1017"/>
                  <a:gd name="T6" fmla="*/ 570 w 1317"/>
                  <a:gd name="T7" fmla="*/ 733 h 1017"/>
                  <a:gd name="T8" fmla="*/ 606 w 1317"/>
                  <a:gd name="T9" fmla="*/ 786 h 1017"/>
                  <a:gd name="T10" fmla="*/ 624 w 1317"/>
                  <a:gd name="T11" fmla="*/ 839 h 1017"/>
                  <a:gd name="T12" fmla="*/ 695 w 1317"/>
                  <a:gd name="T13" fmla="*/ 946 h 1017"/>
                  <a:gd name="T14" fmla="*/ 730 w 1317"/>
                  <a:gd name="T15" fmla="*/ 999 h 1017"/>
                  <a:gd name="T16" fmla="*/ 784 w 1317"/>
                  <a:gd name="T17" fmla="*/ 1017 h 1017"/>
                  <a:gd name="T18" fmla="*/ 890 w 1317"/>
                  <a:gd name="T19" fmla="*/ 999 h 1017"/>
                  <a:gd name="T20" fmla="*/ 997 w 1317"/>
                  <a:gd name="T21" fmla="*/ 964 h 1017"/>
                  <a:gd name="T22" fmla="*/ 1086 w 1317"/>
                  <a:gd name="T23" fmla="*/ 857 h 1017"/>
                  <a:gd name="T24" fmla="*/ 1210 w 1317"/>
                  <a:gd name="T25" fmla="*/ 644 h 1017"/>
                  <a:gd name="T26" fmla="*/ 1317 w 1317"/>
                  <a:gd name="T27" fmla="*/ 484 h 1017"/>
                  <a:gd name="T28" fmla="*/ 1228 w 1317"/>
                  <a:gd name="T29" fmla="*/ 217 h 1017"/>
                  <a:gd name="T30" fmla="*/ 1015 w 1317"/>
                  <a:gd name="T31" fmla="*/ 128 h 1017"/>
                  <a:gd name="T32" fmla="*/ 339 w 1317"/>
                  <a:gd name="T33" fmla="*/ 4 h 1017"/>
                  <a:gd name="T34" fmla="*/ 19 w 1317"/>
                  <a:gd name="T35" fmla="*/ 22 h 1017"/>
                  <a:gd name="T36" fmla="*/ 2 w 1317"/>
                  <a:gd name="T37" fmla="*/ 75 h 1017"/>
                  <a:gd name="T38" fmla="*/ 37 w 1317"/>
                  <a:gd name="T39" fmla="*/ 182 h 1017"/>
                  <a:gd name="T40" fmla="*/ 233 w 1317"/>
                  <a:gd name="T41" fmla="*/ 235 h 1017"/>
                  <a:gd name="T42" fmla="*/ 410 w 1317"/>
                  <a:gd name="T43" fmla="*/ 324 h 10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7"/>
                  <a:gd name="T67" fmla="*/ 0 h 1017"/>
                  <a:gd name="T68" fmla="*/ 1317 w 1317"/>
                  <a:gd name="T69" fmla="*/ 1017 h 10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7" h="1017">
                    <a:moveTo>
                      <a:pt x="410" y="324"/>
                    </a:moveTo>
                    <a:cubicBezTo>
                      <a:pt x="455" y="456"/>
                      <a:pt x="394" y="293"/>
                      <a:pt x="464" y="431"/>
                    </a:cubicBezTo>
                    <a:cubicBezTo>
                      <a:pt x="540" y="581"/>
                      <a:pt x="414" y="381"/>
                      <a:pt x="517" y="537"/>
                    </a:cubicBezTo>
                    <a:cubicBezTo>
                      <a:pt x="534" y="603"/>
                      <a:pt x="540" y="672"/>
                      <a:pt x="570" y="733"/>
                    </a:cubicBezTo>
                    <a:cubicBezTo>
                      <a:pt x="579" y="752"/>
                      <a:pt x="596" y="767"/>
                      <a:pt x="606" y="786"/>
                    </a:cubicBezTo>
                    <a:cubicBezTo>
                      <a:pt x="614" y="803"/>
                      <a:pt x="615" y="823"/>
                      <a:pt x="624" y="839"/>
                    </a:cubicBezTo>
                    <a:cubicBezTo>
                      <a:pt x="645" y="876"/>
                      <a:pt x="671" y="910"/>
                      <a:pt x="695" y="946"/>
                    </a:cubicBezTo>
                    <a:cubicBezTo>
                      <a:pt x="707" y="964"/>
                      <a:pt x="710" y="992"/>
                      <a:pt x="730" y="999"/>
                    </a:cubicBezTo>
                    <a:cubicBezTo>
                      <a:pt x="748" y="1005"/>
                      <a:pt x="766" y="1011"/>
                      <a:pt x="784" y="1017"/>
                    </a:cubicBezTo>
                    <a:cubicBezTo>
                      <a:pt x="819" y="1011"/>
                      <a:pt x="855" y="1008"/>
                      <a:pt x="890" y="999"/>
                    </a:cubicBezTo>
                    <a:cubicBezTo>
                      <a:pt x="926" y="990"/>
                      <a:pt x="997" y="964"/>
                      <a:pt x="997" y="964"/>
                    </a:cubicBezTo>
                    <a:cubicBezTo>
                      <a:pt x="1031" y="930"/>
                      <a:pt x="1066" y="902"/>
                      <a:pt x="1086" y="857"/>
                    </a:cubicBezTo>
                    <a:cubicBezTo>
                      <a:pt x="1131" y="756"/>
                      <a:pt x="1111" y="710"/>
                      <a:pt x="1210" y="644"/>
                    </a:cubicBezTo>
                    <a:cubicBezTo>
                      <a:pt x="1249" y="586"/>
                      <a:pt x="1294" y="550"/>
                      <a:pt x="1317" y="484"/>
                    </a:cubicBezTo>
                    <a:cubicBezTo>
                      <a:pt x="1303" y="398"/>
                      <a:pt x="1295" y="284"/>
                      <a:pt x="1228" y="217"/>
                    </a:cubicBezTo>
                    <a:cubicBezTo>
                      <a:pt x="1173" y="162"/>
                      <a:pt x="1085" y="152"/>
                      <a:pt x="1015" y="128"/>
                    </a:cubicBezTo>
                    <a:cubicBezTo>
                      <a:pt x="797" y="54"/>
                      <a:pt x="561" y="60"/>
                      <a:pt x="339" y="4"/>
                    </a:cubicBezTo>
                    <a:cubicBezTo>
                      <a:pt x="232" y="10"/>
                      <a:pt x="124" y="0"/>
                      <a:pt x="19" y="22"/>
                    </a:cubicBezTo>
                    <a:cubicBezTo>
                      <a:pt x="1" y="26"/>
                      <a:pt x="0" y="57"/>
                      <a:pt x="2" y="75"/>
                    </a:cubicBezTo>
                    <a:cubicBezTo>
                      <a:pt x="6" y="112"/>
                      <a:pt x="25" y="146"/>
                      <a:pt x="37" y="182"/>
                    </a:cubicBezTo>
                    <a:cubicBezTo>
                      <a:pt x="52" y="228"/>
                      <a:pt x="179" y="228"/>
                      <a:pt x="233" y="235"/>
                    </a:cubicBezTo>
                    <a:cubicBezTo>
                      <a:pt x="306" y="260"/>
                      <a:pt x="357" y="268"/>
                      <a:pt x="410" y="324"/>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7896" name="Group 12">
              <a:extLst>
                <a:ext uri="{FF2B5EF4-FFF2-40B4-BE49-F238E27FC236}">
                  <a16:creationId xmlns:a16="http://schemas.microsoft.com/office/drawing/2014/main" id="{66B1E767-3E69-77AC-6339-F21AF1D2ECEF}"/>
                </a:ext>
              </a:extLst>
            </p:cNvPr>
            <p:cNvGrpSpPr>
              <a:grpSpLocks/>
            </p:cNvGrpSpPr>
            <p:nvPr/>
          </p:nvGrpSpPr>
          <p:grpSpPr bwMode="auto">
            <a:xfrm>
              <a:off x="705" y="1823"/>
              <a:ext cx="161" cy="145"/>
              <a:chOff x="1831" y="4853"/>
              <a:chExt cx="1316" cy="3165"/>
            </a:xfrm>
          </p:grpSpPr>
          <p:sp>
            <p:nvSpPr>
              <p:cNvPr id="38003" name="Freeform 13">
                <a:extLst>
                  <a:ext uri="{FF2B5EF4-FFF2-40B4-BE49-F238E27FC236}">
                    <a16:creationId xmlns:a16="http://schemas.microsoft.com/office/drawing/2014/main" id="{EFD5DDBF-6881-95D2-2D5C-41D66B924CE5}"/>
                  </a:ext>
                </a:extLst>
              </p:cNvPr>
              <p:cNvSpPr>
                <a:spLocks/>
              </p:cNvSpPr>
              <p:nvPr/>
            </p:nvSpPr>
            <p:spPr bwMode="auto">
              <a:xfrm>
                <a:off x="2204" y="5350"/>
                <a:ext cx="516" cy="1236"/>
              </a:xfrm>
              <a:custGeom>
                <a:avLst/>
                <a:gdLst>
                  <a:gd name="T0" fmla="*/ 196 w 516"/>
                  <a:gd name="T1" fmla="*/ 108 h 1236"/>
                  <a:gd name="T2" fmla="*/ 178 w 516"/>
                  <a:gd name="T3" fmla="*/ 268 h 1236"/>
                  <a:gd name="T4" fmla="*/ 125 w 516"/>
                  <a:gd name="T5" fmla="*/ 321 h 1236"/>
                  <a:gd name="T6" fmla="*/ 72 w 516"/>
                  <a:gd name="T7" fmla="*/ 392 h 1236"/>
                  <a:gd name="T8" fmla="*/ 36 w 516"/>
                  <a:gd name="T9" fmla="*/ 446 h 1236"/>
                  <a:gd name="T10" fmla="*/ 0 w 516"/>
                  <a:gd name="T11" fmla="*/ 552 h 1236"/>
                  <a:gd name="T12" fmla="*/ 18 w 516"/>
                  <a:gd name="T13" fmla="*/ 783 h 1236"/>
                  <a:gd name="T14" fmla="*/ 214 w 516"/>
                  <a:gd name="T15" fmla="*/ 1103 h 1236"/>
                  <a:gd name="T16" fmla="*/ 303 w 516"/>
                  <a:gd name="T17" fmla="*/ 1174 h 1236"/>
                  <a:gd name="T18" fmla="*/ 409 w 516"/>
                  <a:gd name="T19" fmla="*/ 1228 h 1236"/>
                  <a:gd name="T20" fmla="*/ 516 w 516"/>
                  <a:gd name="T21" fmla="*/ 1068 h 1236"/>
                  <a:gd name="T22" fmla="*/ 480 w 516"/>
                  <a:gd name="T23" fmla="*/ 943 h 1236"/>
                  <a:gd name="T24" fmla="*/ 409 w 516"/>
                  <a:gd name="T25" fmla="*/ 837 h 1236"/>
                  <a:gd name="T26" fmla="*/ 409 w 516"/>
                  <a:gd name="T27" fmla="*/ 428 h 1236"/>
                  <a:gd name="T28" fmla="*/ 445 w 516"/>
                  <a:gd name="T29" fmla="*/ 214 h 1236"/>
                  <a:gd name="T30" fmla="*/ 356 w 516"/>
                  <a:gd name="T31" fmla="*/ 1 h 1236"/>
                  <a:gd name="T32" fmla="*/ 267 w 516"/>
                  <a:gd name="T33" fmla="*/ 19 h 1236"/>
                  <a:gd name="T34" fmla="*/ 196 w 516"/>
                  <a:gd name="T35" fmla="*/ 108 h 1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6"/>
                  <a:gd name="T55" fmla="*/ 0 h 1236"/>
                  <a:gd name="T56" fmla="*/ 516 w 516"/>
                  <a:gd name="T57" fmla="*/ 1236 h 1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6" h="1236">
                    <a:moveTo>
                      <a:pt x="196" y="108"/>
                    </a:moveTo>
                    <a:cubicBezTo>
                      <a:pt x="190" y="161"/>
                      <a:pt x="195" y="217"/>
                      <a:pt x="178" y="268"/>
                    </a:cubicBezTo>
                    <a:cubicBezTo>
                      <a:pt x="170" y="292"/>
                      <a:pt x="141" y="302"/>
                      <a:pt x="125" y="321"/>
                    </a:cubicBezTo>
                    <a:cubicBezTo>
                      <a:pt x="106" y="343"/>
                      <a:pt x="89" y="368"/>
                      <a:pt x="72" y="392"/>
                    </a:cubicBezTo>
                    <a:cubicBezTo>
                      <a:pt x="59" y="410"/>
                      <a:pt x="45" y="426"/>
                      <a:pt x="36" y="446"/>
                    </a:cubicBezTo>
                    <a:cubicBezTo>
                      <a:pt x="21" y="480"/>
                      <a:pt x="0" y="552"/>
                      <a:pt x="0" y="552"/>
                    </a:cubicBezTo>
                    <a:cubicBezTo>
                      <a:pt x="6" y="629"/>
                      <a:pt x="6" y="707"/>
                      <a:pt x="18" y="783"/>
                    </a:cubicBezTo>
                    <a:cubicBezTo>
                      <a:pt x="39" y="915"/>
                      <a:pt x="134" y="1007"/>
                      <a:pt x="214" y="1103"/>
                    </a:cubicBezTo>
                    <a:cubicBezTo>
                      <a:pt x="277" y="1178"/>
                      <a:pt x="213" y="1146"/>
                      <a:pt x="303" y="1174"/>
                    </a:cubicBezTo>
                    <a:cubicBezTo>
                      <a:pt x="316" y="1183"/>
                      <a:pt x="385" y="1236"/>
                      <a:pt x="409" y="1228"/>
                    </a:cubicBezTo>
                    <a:cubicBezTo>
                      <a:pt x="464" y="1209"/>
                      <a:pt x="500" y="1117"/>
                      <a:pt x="516" y="1068"/>
                    </a:cubicBezTo>
                    <a:cubicBezTo>
                      <a:pt x="512" y="1052"/>
                      <a:pt x="491" y="963"/>
                      <a:pt x="480" y="943"/>
                    </a:cubicBezTo>
                    <a:cubicBezTo>
                      <a:pt x="459" y="906"/>
                      <a:pt x="409" y="837"/>
                      <a:pt x="409" y="837"/>
                    </a:cubicBezTo>
                    <a:cubicBezTo>
                      <a:pt x="392" y="617"/>
                      <a:pt x="381" y="640"/>
                      <a:pt x="409" y="428"/>
                    </a:cubicBezTo>
                    <a:cubicBezTo>
                      <a:pt x="418" y="356"/>
                      <a:pt x="445" y="214"/>
                      <a:pt x="445" y="214"/>
                    </a:cubicBezTo>
                    <a:cubicBezTo>
                      <a:pt x="428" y="97"/>
                      <a:pt x="448" y="63"/>
                      <a:pt x="356" y="1"/>
                    </a:cubicBezTo>
                    <a:cubicBezTo>
                      <a:pt x="326" y="7"/>
                      <a:pt x="291" y="0"/>
                      <a:pt x="267" y="19"/>
                    </a:cubicBezTo>
                    <a:cubicBezTo>
                      <a:pt x="193" y="77"/>
                      <a:pt x="196" y="176"/>
                      <a:pt x="196" y="108"/>
                    </a:cubicBezTo>
                    <a:close/>
                  </a:path>
                </a:pathLst>
              </a:custGeom>
              <a:solidFill>
                <a:srgbClr val="FFFFFF"/>
              </a:solidFill>
              <a:ln w="19050" cmpd="sng">
                <a:solidFill>
                  <a:srgbClr val="996633"/>
                </a:solidFill>
                <a:round/>
                <a:headEnd/>
                <a:tailEnd/>
              </a:ln>
            </p:spPr>
            <p:txBody>
              <a:bodyPr/>
              <a:lstStyle/>
              <a:p>
                <a:endParaRPr lang="en-US"/>
              </a:p>
            </p:txBody>
          </p:sp>
          <p:sp>
            <p:nvSpPr>
              <p:cNvPr id="38004" name="Freeform 14">
                <a:extLst>
                  <a:ext uri="{FF2B5EF4-FFF2-40B4-BE49-F238E27FC236}">
                    <a16:creationId xmlns:a16="http://schemas.microsoft.com/office/drawing/2014/main" id="{39B606BB-8162-71E6-65AF-A2D4224A9CE3}"/>
                  </a:ext>
                </a:extLst>
              </p:cNvPr>
              <p:cNvSpPr>
                <a:spLocks/>
              </p:cNvSpPr>
              <p:nvPr/>
            </p:nvSpPr>
            <p:spPr bwMode="auto">
              <a:xfrm>
                <a:off x="2387" y="5689"/>
                <a:ext cx="215" cy="551"/>
              </a:xfrm>
              <a:custGeom>
                <a:avLst/>
                <a:gdLst>
                  <a:gd name="T0" fmla="*/ 66 w 215"/>
                  <a:gd name="T1" fmla="*/ 0 h 551"/>
                  <a:gd name="T2" fmla="*/ 49 w 215"/>
                  <a:gd name="T3" fmla="*/ 142 h 551"/>
                  <a:gd name="T4" fmla="*/ 13 w 215"/>
                  <a:gd name="T5" fmla="*/ 195 h 551"/>
                  <a:gd name="T6" fmla="*/ 102 w 215"/>
                  <a:gd name="T7" fmla="*/ 551 h 551"/>
                  <a:gd name="T8" fmla="*/ 155 w 215"/>
                  <a:gd name="T9" fmla="*/ 533 h 551"/>
                  <a:gd name="T10" fmla="*/ 102 w 215"/>
                  <a:gd name="T11" fmla="*/ 320 h 551"/>
                  <a:gd name="T12" fmla="*/ 66 w 215"/>
                  <a:gd name="T13" fmla="*/ 0 h 551"/>
                  <a:gd name="T14" fmla="*/ 0 60000 65536"/>
                  <a:gd name="T15" fmla="*/ 0 60000 65536"/>
                  <a:gd name="T16" fmla="*/ 0 60000 65536"/>
                  <a:gd name="T17" fmla="*/ 0 60000 65536"/>
                  <a:gd name="T18" fmla="*/ 0 60000 65536"/>
                  <a:gd name="T19" fmla="*/ 0 60000 65536"/>
                  <a:gd name="T20" fmla="*/ 0 60000 65536"/>
                  <a:gd name="T21" fmla="*/ 0 w 215"/>
                  <a:gd name="T22" fmla="*/ 0 h 551"/>
                  <a:gd name="T23" fmla="*/ 215 w 215"/>
                  <a:gd name="T24" fmla="*/ 551 h 5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551">
                    <a:moveTo>
                      <a:pt x="66" y="0"/>
                    </a:moveTo>
                    <a:cubicBezTo>
                      <a:pt x="60" y="47"/>
                      <a:pt x="62" y="96"/>
                      <a:pt x="49" y="142"/>
                    </a:cubicBezTo>
                    <a:cubicBezTo>
                      <a:pt x="43" y="163"/>
                      <a:pt x="15" y="174"/>
                      <a:pt x="13" y="195"/>
                    </a:cubicBezTo>
                    <a:cubicBezTo>
                      <a:pt x="0" y="372"/>
                      <a:pt x="55" y="412"/>
                      <a:pt x="102" y="551"/>
                    </a:cubicBezTo>
                    <a:cubicBezTo>
                      <a:pt x="120" y="545"/>
                      <a:pt x="142" y="546"/>
                      <a:pt x="155" y="533"/>
                    </a:cubicBezTo>
                    <a:cubicBezTo>
                      <a:pt x="215" y="473"/>
                      <a:pt x="137" y="373"/>
                      <a:pt x="102" y="320"/>
                    </a:cubicBezTo>
                    <a:cubicBezTo>
                      <a:pt x="83" y="22"/>
                      <a:pt x="128" y="120"/>
                      <a:pt x="66" y="0"/>
                    </a:cubicBezTo>
                    <a:close/>
                  </a:path>
                </a:pathLst>
              </a:custGeom>
              <a:solidFill>
                <a:srgbClr val="FFFFFF"/>
              </a:solidFill>
              <a:ln w="19050" cmpd="sng">
                <a:solidFill>
                  <a:srgbClr val="996633"/>
                </a:solidFill>
                <a:round/>
                <a:headEnd/>
                <a:tailEnd/>
              </a:ln>
            </p:spPr>
            <p:txBody>
              <a:bodyPr/>
              <a:lstStyle/>
              <a:p>
                <a:endParaRPr lang="en-US"/>
              </a:p>
            </p:txBody>
          </p:sp>
          <p:sp>
            <p:nvSpPr>
              <p:cNvPr id="38005" name="Freeform 15">
                <a:extLst>
                  <a:ext uri="{FF2B5EF4-FFF2-40B4-BE49-F238E27FC236}">
                    <a16:creationId xmlns:a16="http://schemas.microsoft.com/office/drawing/2014/main" id="{31CDC979-6CE4-90EB-48E4-45DEB0AB9908}"/>
                  </a:ext>
                </a:extLst>
              </p:cNvPr>
              <p:cNvSpPr>
                <a:spLocks/>
              </p:cNvSpPr>
              <p:nvPr/>
            </p:nvSpPr>
            <p:spPr bwMode="auto">
              <a:xfrm>
                <a:off x="2044" y="4996"/>
                <a:ext cx="836" cy="2542"/>
              </a:xfrm>
              <a:custGeom>
                <a:avLst/>
                <a:gdLst>
                  <a:gd name="T0" fmla="*/ 338 w 836"/>
                  <a:gd name="T1" fmla="*/ 195 h 2542"/>
                  <a:gd name="T2" fmla="*/ 232 w 836"/>
                  <a:gd name="T3" fmla="*/ 337 h 2542"/>
                  <a:gd name="T4" fmla="*/ 196 w 836"/>
                  <a:gd name="T5" fmla="*/ 391 h 2542"/>
                  <a:gd name="T6" fmla="*/ 143 w 836"/>
                  <a:gd name="T7" fmla="*/ 426 h 2542"/>
                  <a:gd name="T8" fmla="*/ 72 w 836"/>
                  <a:gd name="T9" fmla="*/ 533 h 2542"/>
                  <a:gd name="T10" fmla="*/ 0 w 836"/>
                  <a:gd name="T11" fmla="*/ 817 h 2542"/>
                  <a:gd name="T12" fmla="*/ 18 w 836"/>
                  <a:gd name="T13" fmla="*/ 1031 h 2542"/>
                  <a:gd name="T14" fmla="*/ 89 w 836"/>
                  <a:gd name="T15" fmla="*/ 1191 h 2542"/>
                  <a:gd name="T16" fmla="*/ 143 w 836"/>
                  <a:gd name="T17" fmla="*/ 1368 h 2542"/>
                  <a:gd name="T18" fmla="*/ 232 w 836"/>
                  <a:gd name="T19" fmla="*/ 1671 h 2542"/>
                  <a:gd name="T20" fmla="*/ 338 w 836"/>
                  <a:gd name="T21" fmla="*/ 2026 h 2542"/>
                  <a:gd name="T22" fmla="*/ 392 w 836"/>
                  <a:gd name="T23" fmla="*/ 2204 h 2542"/>
                  <a:gd name="T24" fmla="*/ 534 w 836"/>
                  <a:gd name="T25" fmla="*/ 2542 h 2542"/>
                  <a:gd name="T26" fmla="*/ 587 w 836"/>
                  <a:gd name="T27" fmla="*/ 2524 h 2542"/>
                  <a:gd name="T28" fmla="*/ 623 w 836"/>
                  <a:gd name="T29" fmla="*/ 2382 h 2542"/>
                  <a:gd name="T30" fmla="*/ 658 w 836"/>
                  <a:gd name="T31" fmla="*/ 2115 h 2542"/>
                  <a:gd name="T32" fmla="*/ 783 w 836"/>
                  <a:gd name="T33" fmla="*/ 1902 h 2542"/>
                  <a:gd name="T34" fmla="*/ 836 w 836"/>
                  <a:gd name="T35" fmla="*/ 1262 h 2542"/>
                  <a:gd name="T36" fmla="*/ 800 w 836"/>
                  <a:gd name="T37" fmla="*/ 906 h 2542"/>
                  <a:gd name="T38" fmla="*/ 712 w 836"/>
                  <a:gd name="T39" fmla="*/ 568 h 2542"/>
                  <a:gd name="T40" fmla="*/ 605 w 836"/>
                  <a:gd name="T41" fmla="*/ 0 h 2542"/>
                  <a:gd name="T42" fmla="*/ 409 w 836"/>
                  <a:gd name="T43" fmla="*/ 35 h 2542"/>
                  <a:gd name="T44" fmla="*/ 392 w 836"/>
                  <a:gd name="T45" fmla="*/ 88 h 2542"/>
                  <a:gd name="T46" fmla="*/ 356 w 836"/>
                  <a:gd name="T47" fmla="*/ 142 h 2542"/>
                  <a:gd name="T48" fmla="*/ 338 w 836"/>
                  <a:gd name="T49" fmla="*/ 195 h 25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542"/>
                  <a:gd name="T77" fmla="*/ 836 w 836"/>
                  <a:gd name="T78" fmla="*/ 2542 h 25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542">
                    <a:moveTo>
                      <a:pt x="338" y="195"/>
                    </a:moveTo>
                    <a:cubicBezTo>
                      <a:pt x="314" y="265"/>
                      <a:pt x="294" y="296"/>
                      <a:pt x="232" y="337"/>
                    </a:cubicBezTo>
                    <a:cubicBezTo>
                      <a:pt x="220" y="355"/>
                      <a:pt x="211" y="376"/>
                      <a:pt x="196" y="391"/>
                    </a:cubicBezTo>
                    <a:cubicBezTo>
                      <a:pt x="181" y="406"/>
                      <a:pt x="157" y="410"/>
                      <a:pt x="143" y="426"/>
                    </a:cubicBezTo>
                    <a:cubicBezTo>
                      <a:pt x="115" y="458"/>
                      <a:pt x="72" y="533"/>
                      <a:pt x="72" y="533"/>
                    </a:cubicBezTo>
                    <a:cubicBezTo>
                      <a:pt x="48" y="628"/>
                      <a:pt x="20" y="720"/>
                      <a:pt x="0" y="817"/>
                    </a:cubicBezTo>
                    <a:cubicBezTo>
                      <a:pt x="6" y="888"/>
                      <a:pt x="6" y="960"/>
                      <a:pt x="18" y="1031"/>
                    </a:cubicBezTo>
                    <a:cubicBezTo>
                      <a:pt x="45" y="1189"/>
                      <a:pt x="43" y="1087"/>
                      <a:pt x="89" y="1191"/>
                    </a:cubicBezTo>
                    <a:cubicBezTo>
                      <a:pt x="105" y="1228"/>
                      <a:pt x="134" y="1321"/>
                      <a:pt x="143" y="1368"/>
                    </a:cubicBezTo>
                    <a:cubicBezTo>
                      <a:pt x="164" y="1477"/>
                      <a:pt x="170" y="1578"/>
                      <a:pt x="232" y="1671"/>
                    </a:cubicBezTo>
                    <a:cubicBezTo>
                      <a:pt x="270" y="1787"/>
                      <a:pt x="299" y="1911"/>
                      <a:pt x="338" y="2026"/>
                    </a:cubicBezTo>
                    <a:cubicBezTo>
                      <a:pt x="363" y="2102"/>
                      <a:pt x="377" y="2132"/>
                      <a:pt x="392" y="2204"/>
                    </a:cubicBezTo>
                    <a:cubicBezTo>
                      <a:pt x="422" y="2344"/>
                      <a:pt x="409" y="2459"/>
                      <a:pt x="534" y="2542"/>
                    </a:cubicBezTo>
                    <a:cubicBezTo>
                      <a:pt x="552" y="2536"/>
                      <a:pt x="574" y="2537"/>
                      <a:pt x="587" y="2524"/>
                    </a:cubicBezTo>
                    <a:cubicBezTo>
                      <a:pt x="601" y="2510"/>
                      <a:pt x="621" y="2394"/>
                      <a:pt x="623" y="2382"/>
                    </a:cubicBezTo>
                    <a:cubicBezTo>
                      <a:pt x="623" y="2377"/>
                      <a:pt x="631" y="2169"/>
                      <a:pt x="658" y="2115"/>
                    </a:cubicBezTo>
                    <a:cubicBezTo>
                      <a:pt x="698" y="2034"/>
                      <a:pt x="755" y="1985"/>
                      <a:pt x="783" y="1902"/>
                    </a:cubicBezTo>
                    <a:cubicBezTo>
                      <a:pt x="797" y="1502"/>
                      <a:pt x="784" y="1517"/>
                      <a:pt x="836" y="1262"/>
                    </a:cubicBezTo>
                    <a:cubicBezTo>
                      <a:pt x="826" y="1127"/>
                      <a:pt x="827" y="1030"/>
                      <a:pt x="800" y="906"/>
                    </a:cubicBezTo>
                    <a:cubicBezTo>
                      <a:pt x="775" y="792"/>
                      <a:pt x="734" y="683"/>
                      <a:pt x="712" y="568"/>
                    </a:cubicBezTo>
                    <a:cubicBezTo>
                      <a:pt x="698" y="198"/>
                      <a:pt x="782" y="177"/>
                      <a:pt x="605" y="0"/>
                    </a:cubicBezTo>
                    <a:cubicBezTo>
                      <a:pt x="604" y="0"/>
                      <a:pt x="432" y="12"/>
                      <a:pt x="409" y="35"/>
                    </a:cubicBezTo>
                    <a:cubicBezTo>
                      <a:pt x="396" y="48"/>
                      <a:pt x="400" y="71"/>
                      <a:pt x="392" y="88"/>
                    </a:cubicBezTo>
                    <a:cubicBezTo>
                      <a:pt x="382" y="107"/>
                      <a:pt x="366" y="123"/>
                      <a:pt x="356" y="142"/>
                    </a:cubicBezTo>
                    <a:cubicBezTo>
                      <a:pt x="348" y="159"/>
                      <a:pt x="338" y="195"/>
                      <a:pt x="338" y="195"/>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06" name="Freeform 16">
                <a:extLst>
                  <a:ext uri="{FF2B5EF4-FFF2-40B4-BE49-F238E27FC236}">
                    <a16:creationId xmlns:a16="http://schemas.microsoft.com/office/drawing/2014/main" id="{651B2BCB-01AC-D9A2-E7F1-623BBE6B5885}"/>
                  </a:ext>
                </a:extLst>
              </p:cNvPr>
              <p:cNvSpPr>
                <a:spLocks/>
              </p:cNvSpPr>
              <p:nvPr/>
            </p:nvSpPr>
            <p:spPr bwMode="auto">
              <a:xfrm>
                <a:off x="1831" y="4853"/>
                <a:ext cx="1316" cy="3165"/>
              </a:xfrm>
              <a:custGeom>
                <a:avLst/>
                <a:gdLst>
                  <a:gd name="T0" fmla="*/ 178 w 1316"/>
                  <a:gd name="T1" fmla="*/ 569 h 3165"/>
                  <a:gd name="T2" fmla="*/ 0 w 1316"/>
                  <a:gd name="T3" fmla="*/ 1263 h 3165"/>
                  <a:gd name="T4" fmla="*/ 18 w 1316"/>
                  <a:gd name="T5" fmla="*/ 1565 h 3165"/>
                  <a:gd name="T6" fmla="*/ 107 w 1316"/>
                  <a:gd name="T7" fmla="*/ 1885 h 3165"/>
                  <a:gd name="T8" fmla="*/ 249 w 1316"/>
                  <a:gd name="T9" fmla="*/ 2240 h 3165"/>
                  <a:gd name="T10" fmla="*/ 338 w 1316"/>
                  <a:gd name="T11" fmla="*/ 2489 h 3165"/>
                  <a:gd name="T12" fmla="*/ 445 w 1316"/>
                  <a:gd name="T13" fmla="*/ 2703 h 3165"/>
                  <a:gd name="T14" fmla="*/ 551 w 1316"/>
                  <a:gd name="T15" fmla="*/ 2987 h 3165"/>
                  <a:gd name="T16" fmla="*/ 569 w 1316"/>
                  <a:gd name="T17" fmla="*/ 3040 h 3165"/>
                  <a:gd name="T18" fmla="*/ 676 w 1316"/>
                  <a:gd name="T19" fmla="*/ 3129 h 3165"/>
                  <a:gd name="T20" fmla="*/ 782 w 1316"/>
                  <a:gd name="T21" fmla="*/ 3165 h 3165"/>
                  <a:gd name="T22" fmla="*/ 889 w 1316"/>
                  <a:gd name="T23" fmla="*/ 3147 h 3165"/>
                  <a:gd name="T24" fmla="*/ 960 w 1316"/>
                  <a:gd name="T25" fmla="*/ 3040 h 3165"/>
                  <a:gd name="T26" fmla="*/ 1102 w 1316"/>
                  <a:gd name="T27" fmla="*/ 2809 h 3165"/>
                  <a:gd name="T28" fmla="*/ 1191 w 1316"/>
                  <a:gd name="T29" fmla="*/ 2080 h 3165"/>
                  <a:gd name="T30" fmla="*/ 1245 w 1316"/>
                  <a:gd name="T31" fmla="*/ 1956 h 3165"/>
                  <a:gd name="T32" fmla="*/ 1316 w 1316"/>
                  <a:gd name="T33" fmla="*/ 1778 h 3165"/>
                  <a:gd name="T34" fmla="*/ 1298 w 1316"/>
                  <a:gd name="T35" fmla="*/ 1440 h 3165"/>
                  <a:gd name="T36" fmla="*/ 1262 w 1316"/>
                  <a:gd name="T37" fmla="*/ 1298 h 3165"/>
                  <a:gd name="T38" fmla="*/ 1191 w 1316"/>
                  <a:gd name="T39" fmla="*/ 889 h 3165"/>
                  <a:gd name="T40" fmla="*/ 1102 w 1316"/>
                  <a:gd name="T41" fmla="*/ 605 h 3165"/>
                  <a:gd name="T42" fmla="*/ 1067 w 1316"/>
                  <a:gd name="T43" fmla="*/ 534 h 3165"/>
                  <a:gd name="T44" fmla="*/ 1031 w 1316"/>
                  <a:gd name="T45" fmla="*/ 427 h 3165"/>
                  <a:gd name="T46" fmla="*/ 978 w 1316"/>
                  <a:gd name="T47" fmla="*/ 89 h 3165"/>
                  <a:gd name="T48" fmla="*/ 925 w 1316"/>
                  <a:gd name="T49" fmla="*/ 54 h 3165"/>
                  <a:gd name="T50" fmla="*/ 871 w 1316"/>
                  <a:gd name="T51" fmla="*/ 0 h 3165"/>
                  <a:gd name="T52" fmla="*/ 640 w 1316"/>
                  <a:gd name="T53" fmla="*/ 18 h 3165"/>
                  <a:gd name="T54" fmla="*/ 445 w 1316"/>
                  <a:gd name="T55" fmla="*/ 178 h 3165"/>
                  <a:gd name="T56" fmla="*/ 338 w 1316"/>
                  <a:gd name="T57" fmla="*/ 391 h 3165"/>
                  <a:gd name="T58" fmla="*/ 285 w 1316"/>
                  <a:gd name="T59" fmla="*/ 498 h 3165"/>
                  <a:gd name="T60" fmla="*/ 231 w 1316"/>
                  <a:gd name="T61" fmla="*/ 534 h 3165"/>
                  <a:gd name="T62" fmla="*/ 178 w 1316"/>
                  <a:gd name="T63" fmla="*/ 569 h 31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3165"/>
                  <a:gd name="T98" fmla="*/ 1316 w 1316"/>
                  <a:gd name="T99" fmla="*/ 3165 h 31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3165">
                    <a:moveTo>
                      <a:pt x="178" y="569"/>
                    </a:moveTo>
                    <a:cubicBezTo>
                      <a:pt x="130" y="804"/>
                      <a:pt x="76" y="1035"/>
                      <a:pt x="0" y="1263"/>
                    </a:cubicBezTo>
                    <a:cubicBezTo>
                      <a:pt x="6" y="1364"/>
                      <a:pt x="6" y="1465"/>
                      <a:pt x="18" y="1565"/>
                    </a:cubicBezTo>
                    <a:cubicBezTo>
                      <a:pt x="30" y="1669"/>
                      <a:pt x="73" y="1785"/>
                      <a:pt x="107" y="1885"/>
                    </a:cubicBezTo>
                    <a:cubicBezTo>
                      <a:pt x="160" y="2042"/>
                      <a:pt x="142" y="2097"/>
                      <a:pt x="249" y="2240"/>
                    </a:cubicBezTo>
                    <a:cubicBezTo>
                      <a:pt x="276" y="2320"/>
                      <a:pt x="300" y="2413"/>
                      <a:pt x="338" y="2489"/>
                    </a:cubicBezTo>
                    <a:cubicBezTo>
                      <a:pt x="374" y="2562"/>
                      <a:pt x="416" y="2625"/>
                      <a:pt x="445" y="2703"/>
                    </a:cubicBezTo>
                    <a:cubicBezTo>
                      <a:pt x="481" y="2799"/>
                      <a:pt x="511" y="2894"/>
                      <a:pt x="551" y="2987"/>
                    </a:cubicBezTo>
                    <a:cubicBezTo>
                      <a:pt x="558" y="3004"/>
                      <a:pt x="559" y="3024"/>
                      <a:pt x="569" y="3040"/>
                    </a:cubicBezTo>
                    <a:cubicBezTo>
                      <a:pt x="589" y="3070"/>
                      <a:pt x="642" y="3114"/>
                      <a:pt x="676" y="3129"/>
                    </a:cubicBezTo>
                    <a:cubicBezTo>
                      <a:pt x="710" y="3144"/>
                      <a:pt x="782" y="3165"/>
                      <a:pt x="782" y="3165"/>
                    </a:cubicBezTo>
                    <a:cubicBezTo>
                      <a:pt x="818" y="3159"/>
                      <a:pt x="856" y="3162"/>
                      <a:pt x="889" y="3147"/>
                    </a:cubicBezTo>
                    <a:cubicBezTo>
                      <a:pt x="958" y="3116"/>
                      <a:pt x="932" y="3091"/>
                      <a:pt x="960" y="3040"/>
                    </a:cubicBezTo>
                    <a:cubicBezTo>
                      <a:pt x="988" y="2990"/>
                      <a:pt x="1067" y="2856"/>
                      <a:pt x="1102" y="2809"/>
                    </a:cubicBezTo>
                    <a:cubicBezTo>
                      <a:pt x="1182" y="2573"/>
                      <a:pt x="1111" y="2317"/>
                      <a:pt x="1191" y="2080"/>
                    </a:cubicBezTo>
                    <a:cubicBezTo>
                      <a:pt x="1235" y="1949"/>
                      <a:pt x="1175" y="2119"/>
                      <a:pt x="1245" y="1956"/>
                    </a:cubicBezTo>
                    <a:cubicBezTo>
                      <a:pt x="1270" y="1897"/>
                      <a:pt x="1316" y="1778"/>
                      <a:pt x="1316" y="1778"/>
                    </a:cubicBezTo>
                    <a:cubicBezTo>
                      <a:pt x="1310" y="1665"/>
                      <a:pt x="1311" y="1552"/>
                      <a:pt x="1298" y="1440"/>
                    </a:cubicBezTo>
                    <a:cubicBezTo>
                      <a:pt x="1293" y="1391"/>
                      <a:pt x="1274" y="1345"/>
                      <a:pt x="1262" y="1298"/>
                    </a:cubicBezTo>
                    <a:cubicBezTo>
                      <a:pt x="1228" y="1164"/>
                      <a:pt x="1218" y="1024"/>
                      <a:pt x="1191" y="889"/>
                    </a:cubicBezTo>
                    <a:cubicBezTo>
                      <a:pt x="1172" y="797"/>
                      <a:pt x="1144" y="690"/>
                      <a:pt x="1102" y="605"/>
                    </a:cubicBezTo>
                    <a:cubicBezTo>
                      <a:pt x="1090" y="581"/>
                      <a:pt x="1077" y="559"/>
                      <a:pt x="1067" y="534"/>
                    </a:cubicBezTo>
                    <a:cubicBezTo>
                      <a:pt x="1053" y="499"/>
                      <a:pt x="1031" y="427"/>
                      <a:pt x="1031" y="427"/>
                    </a:cubicBezTo>
                    <a:cubicBezTo>
                      <a:pt x="1010" y="159"/>
                      <a:pt x="1037" y="269"/>
                      <a:pt x="978" y="89"/>
                    </a:cubicBezTo>
                    <a:cubicBezTo>
                      <a:pt x="971" y="69"/>
                      <a:pt x="941" y="68"/>
                      <a:pt x="925" y="54"/>
                    </a:cubicBezTo>
                    <a:cubicBezTo>
                      <a:pt x="905" y="38"/>
                      <a:pt x="889" y="18"/>
                      <a:pt x="871" y="0"/>
                    </a:cubicBezTo>
                    <a:cubicBezTo>
                      <a:pt x="794" y="6"/>
                      <a:pt x="717" y="8"/>
                      <a:pt x="640" y="18"/>
                    </a:cubicBezTo>
                    <a:cubicBezTo>
                      <a:pt x="551" y="29"/>
                      <a:pt x="519" y="129"/>
                      <a:pt x="445" y="178"/>
                    </a:cubicBezTo>
                    <a:cubicBezTo>
                      <a:pt x="419" y="255"/>
                      <a:pt x="374" y="319"/>
                      <a:pt x="338" y="391"/>
                    </a:cubicBezTo>
                    <a:cubicBezTo>
                      <a:pt x="310" y="447"/>
                      <a:pt x="334" y="449"/>
                      <a:pt x="285" y="498"/>
                    </a:cubicBezTo>
                    <a:cubicBezTo>
                      <a:pt x="270" y="513"/>
                      <a:pt x="248" y="520"/>
                      <a:pt x="231" y="534"/>
                    </a:cubicBezTo>
                    <a:cubicBezTo>
                      <a:pt x="174" y="582"/>
                      <a:pt x="178" y="614"/>
                      <a:pt x="178" y="569"/>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7897" name="Group 17">
              <a:extLst>
                <a:ext uri="{FF2B5EF4-FFF2-40B4-BE49-F238E27FC236}">
                  <a16:creationId xmlns:a16="http://schemas.microsoft.com/office/drawing/2014/main" id="{12FD792E-445C-3080-B1A3-00003804E4BB}"/>
                </a:ext>
              </a:extLst>
            </p:cNvPr>
            <p:cNvGrpSpPr>
              <a:grpSpLocks/>
            </p:cNvGrpSpPr>
            <p:nvPr/>
          </p:nvGrpSpPr>
          <p:grpSpPr bwMode="auto">
            <a:xfrm rot="-5400000">
              <a:off x="2763" y="2496"/>
              <a:ext cx="1287" cy="407"/>
              <a:chOff x="1831" y="4853"/>
              <a:chExt cx="1316" cy="3165"/>
            </a:xfrm>
          </p:grpSpPr>
          <p:sp>
            <p:nvSpPr>
              <p:cNvPr id="37999" name="Freeform 18">
                <a:extLst>
                  <a:ext uri="{FF2B5EF4-FFF2-40B4-BE49-F238E27FC236}">
                    <a16:creationId xmlns:a16="http://schemas.microsoft.com/office/drawing/2014/main" id="{8B2B2B84-1BE1-6B2F-6C3B-7CC1978AB319}"/>
                  </a:ext>
                </a:extLst>
              </p:cNvPr>
              <p:cNvSpPr>
                <a:spLocks/>
              </p:cNvSpPr>
              <p:nvPr/>
            </p:nvSpPr>
            <p:spPr bwMode="auto">
              <a:xfrm>
                <a:off x="2204" y="5350"/>
                <a:ext cx="516" cy="1236"/>
              </a:xfrm>
              <a:custGeom>
                <a:avLst/>
                <a:gdLst>
                  <a:gd name="T0" fmla="*/ 196 w 516"/>
                  <a:gd name="T1" fmla="*/ 108 h 1236"/>
                  <a:gd name="T2" fmla="*/ 178 w 516"/>
                  <a:gd name="T3" fmla="*/ 268 h 1236"/>
                  <a:gd name="T4" fmla="*/ 125 w 516"/>
                  <a:gd name="T5" fmla="*/ 321 h 1236"/>
                  <a:gd name="T6" fmla="*/ 72 w 516"/>
                  <a:gd name="T7" fmla="*/ 392 h 1236"/>
                  <a:gd name="T8" fmla="*/ 36 w 516"/>
                  <a:gd name="T9" fmla="*/ 446 h 1236"/>
                  <a:gd name="T10" fmla="*/ 0 w 516"/>
                  <a:gd name="T11" fmla="*/ 552 h 1236"/>
                  <a:gd name="T12" fmla="*/ 18 w 516"/>
                  <a:gd name="T13" fmla="*/ 783 h 1236"/>
                  <a:gd name="T14" fmla="*/ 214 w 516"/>
                  <a:gd name="T15" fmla="*/ 1103 h 1236"/>
                  <a:gd name="T16" fmla="*/ 303 w 516"/>
                  <a:gd name="T17" fmla="*/ 1174 h 1236"/>
                  <a:gd name="T18" fmla="*/ 409 w 516"/>
                  <a:gd name="T19" fmla="*/ 1228 h 1236"/>
                  <a:gd name="T20" fmla="*/ 516 w 516"/>
                  <a:gd name="T21" fmla="*/ 1068 h 1236"/>
                  <a:gd name="T22" fmla="*/ 480 w 516"/>
                  <a:gd name="T23" fmla="*/ 943 h 1236"/>
                  <a:gd name="T24" fmla="*/ 409 w 516"/>
                  <a:gd name="T25" fmla="*/ 837 h 1236"/>
                  <a:gd name="T26" fmla="*/ 409 w 516"/>
                  <a:gd name="T27" fmla="*/ 428 h 1236"/>
                  <a:gd name="T28" fmla="*/ 445 w 516"/>
                  <a:gd name="T29" fmla="*/ 214 h 1236"/>
                  <a:gd name="T30" fmla="*/ 356 w 516"/>
                  <a:gd name="T31" fmla="*/ 1 h 1236"/>
                  <a:gd name="T32" fmla="*/ 267 w 516"/>
                  <a:gd name="T33" fmla="*/ 19 h 1236"/>
                  <a:gd name="T34" fmla="*/ 196 w 516"/>
                  <a:gd name="T35" fmla="*/ 108 h 1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6"/>
                  <a:gd name="T55" fmla="*/ 0 h 1236"/>
                  <a:gd name="T56" fmla="*/ 516 w 516"/>
                  <a:gd name="T57" fmla="*/ 1236 h 1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6" h="1236">
                    <a:moveTo>
                      <a:pt x="196" y="108"/>
                    </a:moveTo>
                    <a:cubicBezTo>
                      <a:pt x="190" y="161"/>
                      <a:pt x="195" y="217"/>
                      <a:pt x="178" y="268"/>
                    </a:cubicBezTo>
                    <a:cubicBezTo>
                      <a:pt x="170" y="292"/>
                      <a:pt x="141" y="302"/>
                      <a:pt x="125" y="321"/>
                    </a:cubicBezTo>
                    <a:cubicBezTo>
                      <a:pt x="106" y="343"/>
                      <a:pt x="89" y="368"/>
                      <a:pt x="72" y="392"/>
                    </a:cubicBezTo>
                    <a:cubicBezTo>
                      <a:pt x="59" y="410"/>
                      <a:pt x="45" y="426"/>
                      <a:pt x="36" y="446"/>
                    </a:cubicBezTo>
                    <a:cubicBezTo>
                      <a:pt x="21" y="480"/>
                      <a:pt x="0" y="552"/>
                      <a:pt x="0" y="552"/>
                    </a:cubicBezTo>
                    <a:cubicBezTo>
                      <a:pt x="6" y="629"/>
                      <a:pt x="6" y="707"/>
                      <a:pt x="18" y="783"/>
                    </a:cubicBezTo>
                    <a:cubicBezTo>
                      <a:pt x="39" y="915"/>
                      <a:pt x="134" y="1007"/>
                      <a:pt x="214" y="1103"/>
                    </a:cubicBezTo>
                    <a:cubicBezTo>
                      <a:pt x="277" y="1178"/>
                      <a:pt x="213" y="1146"/>
                      <a:pt x="303" y="1174"/>
                    </a:cubicBezTo>
                    <a:cubicBezTo>
                      <a:pt x="316" y="1183"/>
                      <a:pt x="385" y="1236"/>
                      <a:pt x="409" y="1228"/>
                    </a:cubicBezTo>
                    <a:cubicBezTo>
                      <a:pt x="464" y="1209"/>
                      <a:pt x="500" y="1117"/>
                      <a:pt x="516" y="1068"/>
                    </a:cubicBezTo>
                    <a:cubicBezTo>
                      <a:pt x="512" y="1052"/>
                      <a:pt x="491" y="963"/>
                      <a:pt x="480" y="943"/>
                    </a:cubicBezTo>
                    <a:cubicBezTo>
                      <a:pt x="459" y="906"/>
                      <a:pt x="409" y="837"/>
                      <a:pt x="409" y="837"/>
                    </a:cubicBezTo>
                    <a:cubicBezTo>
                      <a:pt x="392" y="617"/>
                      <a:pt x="381" y="640"/>
                      <a:pt x="409" y="428"/>
                    </a:cubicBezTo>
                    <a:cubicBezTo>
                      <a:pt x="418" y="356"/>
                      <a:pt x="445" y="214"/>
                      <a:pt x="445" y="214"/>
                    </a:cubicBezTo>
                    <a:cubicBezTo>
                      <a:pt x="428" y="97"/>
                      <a:pt x="448" y="63"/>
                      <a:pt x="356" y="1"/>
                    </a:cubicBezTo>
                    <a:cubicBezTo>
                      <a:pt x="326" y="7"/>
                      <a:pt x="291" y="0"/>
                      <a:pt x="267" y="19"/>
                    </a:cubicBezTo>
                    <a:cubicBezTo>
                      <a:pt x="193" y="77"/>
                      <a:pt x="196" y="176"/>
                      <a:pt x="196" y="108"/>
                    </a:cubicBezTo>
                    <a:close/>
                  </a:path>
                </a:pathLst>
              </a:custGeom>
              <a:solidFill>
                <a:srgbClr val="FFFFFF"/>
              </a:solidFill>
              <a:ln w="19050" cmpd="sng">
                <a:solidFill>
                  <a:srgbClr val="996633"/>
                </a:solidFill>
                <a:round/>
                <a:headEnd/>
                <a:tailEnd/>
              </a:ln>
            </p:spPr>
            <p:txBody>
              <a:bodyPr/>
              <a:lstStyle/>
              <a:p>
                <a:endParaRPr lang="en-US"/>
              </a:p>
            </p:txBody>
          </p:sp>
          <p:sp>
            <p:nvSpPr>
              <p:cNvPr id="38000" name="Freeform 19">
                <a:extLst>
                  <a:ext uri="{FF2B5EF4-FFF2-40B4-BE49-F238E27FC236}">
                    <a16:creationId xmlns:a16="http://schemas.microsoft.com/office/drawing/2014/main" id="{5AFF1EC5-E314-BE2F-C17E-C650F29E71A2}"/>
                  </a:ext>
                </a:extLst>
              </p:cNvPr>
              <p:cNvSpPr>
                <a:spLocks/>
              </p:cNvSpPr>
              <p:nvPr/>
            </p:nvSpPr>
            <p:spPr bwMode="auto">
              <a:xfrm>
                <a:off x="2387" y="5689"/>
                <a:ext cx="215" cy="551"/>
              </a:xfrm>
              <a:custGeom>
                <a:avLst/>
                <a:gdLst>
                  <a:gd name="T0" fmla="*/ 66 w 215"/>
                  <a:gd name="T1" fmla="*/ 0 h 551"/>
                  <a:gd name="T2" fmla="*/ 49 w 215"/>
                  <a:gd name="T3" fmla="*/ 142 h 551"/>
                  <a:gd name="T4" fmla="*/ 13 w 215"/>
                  <a:gd name="T5" fmla="*/ 195 h 551"/>
                  <a:gd name="T6" fmla="*/ 102 w 215"/>
                  <a:gd name="T7" fmla="*/ 551 h 551"/>
                  <a:gd name="T8" fmla="*/ 155 w 215"/>
                  <a:gd name="T9" fmla="*/ 533 h 551"/>
                  <a:gd name="T10" fmla="*/ 102 w 215"/>
                  <a:gd name="T11" fmla="*/ 320 h 551"/>
                  <a:gd name="T12" fmla="*/ 66 w 215"/>
                  <a:gd name="T13" fmla="*/ 0 h 551"/>
                  <a:gd name="T14" fmla="*/ 0 60000 65536"/>
                  <a:gd name="T15" fmla="*/ 0 60000 65536"/>
                  <a:gd name="T16" fmla="*/ 0 60000 65536"/>
                  <a:gd name="T17" fmla="*/ 0 60000 65536"/>
                  <a:gd name="T18" fmla="*/ 0 60000 65536"/>
                  <a:gd name="T19" fmla="*/ 0 60000 65536"/>
                  <a:gd name="T20" fmla="*/ 0 60000 65536"/>
                  <a:gd name="T21" fmla="*/ 0 w 215"/>
                  <a:gd name="T22" fmla="*/ 0 h 551"/>
                  <a:gd name="T23" fmla="*/ 215 w 215"/>
                  <a:gd name="T24" fmla="*/ 551 h 5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551">
                    <a:moveTo>
                      <a:pt x="66" y="0"/>
                    </a:moveTo>
                    <a:cubicBezTo>
                      <a:pt x="60" y="47"/>
                      <a:pt x="62" y="96"/>
                      <a:pt x="49" y="142"/>
                    </a:cubicBezTo>
                    <a:cubicBezTo>
                      <a:pt x="43" y="163"/>
                      <a:pt x="15" y="174"/>
                      <a:pt x="13" y="195"/>
                    </a:cubicBezTo>
                    <a:cubicBezTo>
                      <a:pt x="0" y="372"/>
                      <a:pt x="55" y="412"/>
                      <a:pt x="102" y="551"/>
                    </a:cubicBezTo>
                    <a:cubicBezTo>
                      <a:pt x="120" y="545"/>
                      <a:pt x="142" y="546"/>
                      <a:pt x="155" y="533"/>
                    </a:cubicBezTo>
                    <a:cubicBezTo>
                      <a:pt x="215" y="473"/>
                      <a:pt x="137" y="373"/>
                      <a:pt x="102" y="320"/>
                    </a:cubicBezTo>
                    <a:cubicBezTo>
                      <a:pt x="83" y="22"/>
                      <a:pt x="128" y="120"/>
                      <a:pt x="66" y="0"/>
                    </a:cubicBezTo>
                    <a:close/>
                  </a:path>
                </a:pathLst>
              </a:custGeom>
              <a:solidFill>
                <a:srgbClr val="FFFFFF"/>
              </a:solidFill>
              <a:ln w="19050" cmpd="sng">
                <a:solidFill>
                  <a:srgbClr val="996633"/>
                </a:solidFill>
                <a:round/>
                <a:headEnd/>
                <a:tailEnd/>
              </a:ln>
            </p:spPr>
            <p:txBody>
              <a:bodyPr/>
              <a:lstStyle/>
              <a:p>
                <a:endParaRPr lang="en-US"/>
              </a:p>
            </p:txBody>
          </p:sp>
          <p:sp>
            <p:nvSpPr>
              <p:cNvPr id="38001" name="Freeform 20">
                <a:extLst>
                  <a:ext uri="{FF2B5EF4-FFF2-40B4-BE49-F238E27FC236}">
                    <a16:creationId xmlns:a16="http://schemas.microsoft.com/office/drawing/2014/main" id="{162394BF-3E1A-54EF-B074-43F636CA0E7D}"/>
                  </a:ext>
                </a:extLst>
              </p:cNvPr>
              <p:cNvSpPr>
                <a:spLocks/>
              </p:cNvSpPr>
              <p:nvPr/>
            </p:nvSpPr>
            <p:spPr bwMode="auto">
              <a:xfrm>
                <a:off x="2044" y="4996"/>
                <a:ext cx="836" cy="2542"/>
              </a:xfrm>
              <a:custGeom>
                <a:avLst/>
                <a:gdLst>
                  <a:gd name="T0" fmla="*/ 338 w 836"/>
                  <a:gd name="T1" fmla="*/ 195 h 2542"/>
                  <a:gd name="T2" fmla="*/ 232 w 836"/>
                  <a:gd name="T3" fmla="*/ 337 h 2542"/>
                  <a:gd name="T4" fmla="*/ 196 w 836"/>
                  <a:gd name="T5" fmla="*/ 391 h 2542"/>
                  <a:gd name="T6" fmla="*/ 143 w 836"/>
                  <a:gd name="T7" fmla="*/ 426 h 2542"/>
                  <a:gd name="T8" fmla="*/ 72 w 836"/>
                  <a:gd name="T9" fmla="*/ 533 h 2542"/>
                  <a:gd name="T10" fmla="*/ 0 w 836"/>
                  <a:gd name="T11" fmla="*/ 817 h 2542"/>
                  <a:gd name="T12" fmla="*/ 18 w 836"/>
                  <a:gd name="T13" fmla="*/ 1031 h 2542"/>
                  <a:gd name="T14" fmla="*/ 89 w 836"/>
                  <a:gd name="T15" fmla="*/ 1191 h 2542"/>
                  <a:gd name="T16" fmla="*/ 143 w 836"/>
                  <a:gd name="T17" fmla="*/ 1368 h 2542"/>
                  <a:gd name="T18" fmla="*/ 232 w 836"/>
                  <a:gd name="T19" fmla="*/ 1671 h 2542"/>
                  <a:gd name="T20" fmla="*/ 338 w 836"/>
                  <a:gd name="T21" fmla="*/ 2026 h 2542"/>
                  <a:gd name="T22" fmla="*/ 392 w 836"/>
                  <a:gd name="T23" fmla="*/ 2204 h 2542"/>
                  <a:gd name="T24" fmla="*/ 534 w 836"/>
                  <a:gd name="T25" fmla="*/ 2542 h 2542"/>
                  <a:gd name="T26" fmla="*/ 587 w 836"/>
                  <a:gd name="T27" fmla="*/ 2524 h 2542"/>
                  <a:gd name="T28" fmla="*/ 623 w 836"/>
                  <a:gd name="T29" fmla="*/ 2382 h 2542"/>
                  <a:gd name="T30" fmla="*/ 658 w 836"/>
                  <a:gd name="T31" fmla="*/ 2115 h 2542"/>
                  <a:gd name="T32" fmla="*/ 783 w 836"/>
                  <a:gd name="T33" fmla="*/ 1902 h 2542"/>
                  <a:gd name="T34" fmla="*/ 836 w 836"/>
                  <a:gd name="T35" fmla="*/ 1262 h 2542"/>
                  <a:gd name="T36" fmla="*/ 800 w 836"/>
                  <a:gd name="T37" fmla="*/ 906 h 2542"/>
                  <a:gd name="T38" fmla="*/ 712 w 836"/>
                  <a:gd name="T39" fmla="*/ 568 h 2542"/>
                  <a:gd name="T40" fmla="*/ 605 w 836"/>
                  <a:gd name="T41" fmla="*/ 0 h 2542"/>
                  <a:gd name="T42" fmla="*/ 409 w 836"/>
                  <a:gd name="T43" fmla="*/ 35 h 2542"/>
                  <a:gd name="T44" fmla="*/ 392 w 836"/>
                  <a:gd name="T45" fmla="*/ 88 h 2542"/>
                  <a:gd name="T46" fmla="*/ 356 w 836"/>
                  <a:gd name="T47" fmla="*/ 142 h 2542"/>
                  <a:gd name="T48" fmla="*/ 338 w 836"/>
                  <a:gd name="T49" fmla="*/ 195 h 25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542"/>
                  <a:gd name="T77" fmla="*/ 836 w 836"/>
                  <a:gd name="T78" fmla="*/ 2542 h 25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542">
                    <a:moveTo>
                      <a:pt x="338" y="195"/>
                    </a:moveTo>
                    <a:cubicBezTo>
                      <a:pt x="314" y="265"/>
                      <a:pt x="294" y="296"/>
                      <a:pt x="232" y="337"/>
                    </a:cubicBezTo>
                    <a:cubicBezTo>
                      <a:pt x="220" y="355"/>
                      <a:pt x="211" y="376"/>
                      <a:pt x="196" y="391"/>
                    </a:cubicBezTo>
                    <a:cubicBezTo>
                      <a:pt x="181" y="406"/>
                      <a:pt x="157" y="410"/>
                      <a:pt x="143" y="426"/>
                    </a:cubicBezTo>
                    <a:cubicBezTo>
                      <a:pt x="115" y="458"/>
                      <a:pt x="72" y="533"/>
                      <a:pt x="72" y="533"/>
                    </a:cubicBezTo>
                    <a:cubicBezTo>
                      <a:pt x="48" y="628"/>
                      <a:pt x="20" y="720"/>
                      <a:pt x="0" y="817"/>
                    </a:cubicBezTo>
                    <a:cubicBezTo>
                      <a:pt x="6" y="888"/>
                      <a:pt x="6" y="960"/>
                      <a:pt x="18" y="1031"/>
                    </a:cubicBezTo>
                    <a:cubicBezTo>
                      <a:pt x="45" y="1189"/>
                      <a:pt x="43" y="1087"/>
                      <a:pt x="89" y="1191"/>
                    </a:cubicBezTo>
                    <a:cubicBezTo>
                      <a:pt x="105" y="1228"/>
                      <a:pt x="134" y="1321"/>
                      <a:pt x="143" y="1368"/>
                    </a:cubicBezTo>
                    <a:cubicBezTo>
                      <a:pt x="164" y="1477"/>
                      <a:pt x="170" y="1578"/>
                      <a:pt x="232" y="1671"/>
                    </a:cubicBezTo>
                    <a:cubicBezTo>
                      <a:pt x="270" y="1787"/>
                      <a:pt x="299" y="1911"/>
                      <a:pt x="338" y="2026"/>
                    </a:cubicBezTo>
                    <a:cubicBezTo>
                      <a:pt x="363" y="2102"/>
                      <a:pt x="377" y="2132"/>
                      <a:pt x="392" y="2204"/>
                    </a:cubicBezTo>
                    <a:cubicBezTo>
                      <a:pt x="422" y="2344"/>
                      <a:pt x="409" y="2459"/>
                      <a:pt x="534" y="2542"/>
                    </a:cubicBezTo>
                    <a:cubicBezTo>
                      <a:pt x="552" y="2536"/>
                      <a:pt x="574" y="2537"/>
                      <a:pt x="587" y="2524"/>
                    </a:cubicBezTo>
                    <a:cubicBezTo>
                      <a:pt x="601" y="2510"/>
                      <a:pt x="621" y="2394"/>
                      <a:pt x="623" y="2382"/>
                    </a:cubicBezTo>
                    <a:cubicBezTo>
                      <a:pt x="623" y="2377"/>
                      <a:pt x="631" y="2169"/>
                      <a:pt x="658" y="2115"/>
                    </a:cubicBezTo>
                    <a:cubicBezTo>
                      <a:pt x="698" y="2034"/>
                      <a:pt x="755" y="1985"/>
                      <a:pt x="783" y="1902"/>
                    </a:cubicBezTo>
                    <a:cubicBezTo>
                      <a:pt x="797" y="1502"/>
                      <a:pt x="784" y="1517"/>
                      <a:pt x="836" y="1262"/>
                    </a:cubicBezTo>
                    <a:cubicBezTo>
                      <a:pt x="826" y="1127"/>
                      <a:pt x="827" y="1030"/>
                      <a:pt x="800" y="906"/>
                    </a:cubicBezTo>
                    <a:cubicBezTo>
                      <a:pt x="775" y="792"/>
                      <a:pt x="734" y="683"/>
                      <a:pt x="712" y="568"/>
                    </a:cubicBezTo>
                    <a:cubicBezTo>
                      <a:pt x="698" y="198"/>
                      <a:pt x="782" y="177"/>
                      <a:pt x="605" y="0"/>
                    </a:cubicBezTo>
                    <a:cubicBezTo>
                      <a:pt x="604" y="0"/>
                      <a:pt x="432" y="12"/>
                      <a:pt x="409" y="35"/>
                    </a:cubicBezTo>
                    <a:cubicBezTo>
                      <a:pt x="396" y="48"/>
                      <a:pt x="400" y="71"/>
                      <a:pt x="392" y="88"/>
                    </a:cubicBezTo>
                    <a:cubicBezTo>
                      <a:pt x="382" y="107"/>
                      <a:pt x="366" y="123"/>
                      <a:pt x="356" y="142"/>
                    </a:cubicBezTo>
                    <a:cubicBezTo>
                      <a:pt x="348" y="159"/>
                      <a:pt x="338" y="195"/>
                      <a:pt x="338" y="195"/>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02" name="Freeform 21">
                <a:extLst>
                  <a:ext uri="{FF2B5EF4-FFF2-40B4-BE49-F238E27FC236}">
                    <a16:creationId xmlns:a16="http://schemas.microsoft.com/office/drawing/2014/main" id="{802652A4-C7B3-9910-2076-525D068209C4}"/>
                  </a:ext>
                </a:extLst>
              </p:cNvPr>
              <p:cNvSpPr>
                <a:spLocks/>
              </p:cNvSpPr>
              <p:nvPr/>
            </p:nvSpPr>
            <p:spPr bwMode="auto">
              <a:xfrm>
                <a:off x="1831" y="4853"/>
                <a:ext cx="1316" cy="3165"/>
              </a:xfrm>
              <a:custGeom>
                <a:avLst/>
                <a:gdLst>
                  <a:gd name="T0" fmla="*/ 178 w 1316"/>
                  <a:gd name="T1" fmla="*/ 569 h 3165"/>
                  <a:gd name="T2" fmla="*/ 0 w 1316"/>
                  <a:gd name="T3" fmla="*/ 1263 h 3165"/>
                  <a:gd name="T4" fmla="*/ 18 w 1316"/>
                  <a:gd name="T5" fmla="*/ 1565 h 3165"/>
                  <a:gd name="T6" fmla="*/ 107 w 1316"/>
                  <a:gd name="T7" fmla="*/ 1885 h 3165"/>
                  <a:gd name="T8" fmla="*/ 249 w 1316"/>
                  <a:gd name="T9" fmla="*/ 2240 h 3165"/>
                  <a:gd name="T10" fmla="*/ 338 w 1316"/>
                  <a:gd name="T11" fmla="*/ 2489 h 3165"/>
                  <a:gd name="T12" fmla="*/ 445 w 1316"/>
                  <a:gd name="T13" fmla="*/ 2703 h 3165"/>
                  <a:gd name="T14" fmla="*/ 551 w 1316"/>
                  <a:gd name="T15" fmla="*/ 2987 h 3165"/>
                  <a:gd name="T16" fmla="*/ 569 w 1316"/>
                  <a:gd name="T17" fmla="*/ 3040 h 3165"/>
                  <a:gd name="T18" fmla="*/ 676 w 1316"/>
                  <a:gd name="T19" fmla="*/ 3129 h 3165"/>
                  <a:gd name="T20" fmla="*/ 782 w 1316"/>
                  <a:gd name="T21" fmla="*/ 3165 h 3165"/>
                  <a:gd name="T22" fmla="*/ 889 w 1316"/>
                  <a:gd name="T23" fmla="*/ 3147 h 3165"/>
                  <a:gd name="T24" fmla="*/ 960 w 1316"/>
                  <a:gd name="T25" fmla="*/ 3040 h 3165"/>
                  <a:gd name="T26" fmla="*/ 1102 w 1316"/>
                  <a:gd name="T27" fmla="*/ 2809 h 3165"/>
                  <a:gd name="T28" fmla="*/ 1191 w 1316"/>
                  <a:gd name="T29" fmla="*/ 2080 h 3165"/>
                  <a:gd name="T30" fmla="*/ 1245 w 1316"/>
                  <a:gd name="T31" fmla="*/ 1956 h 3165"/>
                  <a:gd name="T32" fmla="*/ 1316 w 1316"/>
                  <a:gd name="T33" fmla="*/ 1778 h 3165"/>
                  <a:gd name="T34" fmla="*/ 1298 w 1316"/>
                  <a:gd name="T35" fmla="*/ 1440 h 3165"/>
                  <a:gd name="T36" fmla="*/ 1262 w 1316"/>
                  <a:gd name="T37" fmla="*/ 1298 h 3165"/>
                  <a:gd name="T38" fmla="*/ 1191 w 1316"/>
                  <a:gd name="T39" fmla="*/ 889 h 3165"/>
                  <a:gd name="T40" fmla="*/ 1102 w 1316"/>
                  <a:gd name="T41" fmla="*/ 605 h 3165"/>
                  <a:gd name="T42" fmla="*/ 1067 w 1316"/>
                  <a:gd name="T43" fmla="*/ 534 h 3165"/>
                  <a:gd name="T44" fmla="*/ 1031 w 1316"/>
                  <a:gd name="T45" fmla="*/ 427 h 3165"/>
                  <a:gd name="T46" fmla="*/ 978 w 1316"/>
                  <a:gd name="T47" fmla="*/ 89 h 3165"/>
                  <a:gd name="T48" fmla="*/ 925 w 1316"/>
                  <a:gd name="T49" fmla="*/ 54 h 3165"/>
                  <a:gd name="T50" fmla="*/ 871 w 1316"/>
                  <a:gd name="T51" fmla="*/ 0 h 3165"/>
                  <a:gd name="T52" fmla="*/ 640 w 1316"/>
                  <a:gd name="T53" fmla="*/ 18 h 3165"/>
                  <a:gd name="T54" fmla="*/ 445 w 1316"/>
                  <a:gd name="T55" fmla="*/ 178 h 3165"/>
                  <a:gd name="T56" fmla="*/ 338 w 1316"/>
                  <a:gd name="T57" fmla="*/ 391 h 3165"/>
                  <a:gd name="T58" fmla="*/ 285 w 1316"/>
                  <a:gd name="T59" fmla="*/ 498 h 3165"/>
                  <a:gd name="T60" fmla="*/ 231 w 1316"/>
                  <a:gd name="T61" fmla="*/ 534 h 3165"/>
                  <a:gd name="T62" fmla="*/ 178 w 1316"/>
                  <a:gd name="T63" fmla="*/ 569 h 31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3165"/>
                  <a:gd name="T98" fmla="*/ 1316 w 1316"/>
                  <a:gd name="T99" fmla="*/ 3165 h 31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3165">
                    <a:moveTo>
                      <a:pt x="178" y="569"/>
                    </a:moveTo>
                    <a:cubicBezTo>
                      <a:pt x="130" y="804"/>
                      <a:pt x="76" y="1035"/>
                      <a:pt x="0" y="1263"/>
                    </a:cubicBezTo>
                    <a:cubicBezTo>
                      <a:pt x="6" y="1364"/>
                      <a:pt x="6" y="1465"/>
                      <a:pt x="18" y="1565"/>
                    </a:cubicBezTo>
                    <a:cubicBezTo>
                      <a:pt x="30" y="1669"/>
                      <a:pt x="73" y="1785"/>
                      <a:pt x="107" y="1885"/>
                    </a:cubicBezTo>
                    <a:cubicBezTo>
                      <a:pt x="160" y="2042"/>
                      <a:pt x="142" y="2097"/>
                      <a:pt x="249" y="2240"/>
                    </a:cubicBezTo>
                    <a:cubicBezTo>
                      <a:pt x="276" y="2320"/>
                      <a:pt x="300" y="2413"/>
                      <a:pt x="338" y="2489"/>
                    </a:cubicBezTo>
                    <a:cubicBezTo>
                      <a:pt x="374" y="2562"/>
                      <a:pt x="416" y="2625"/>
                      <a:pt x="445" y="2703"/>
                    </a:cubicBezTo>
                    <a:cubicBezTo>
                      <a:pt x="481" y="2799"/>
                      <a:pt x="511" y="2894"/>
                      <a:pt x="551" y="2987"/>
                    </a:cubicBezTo>
                    <a:cubicBezTo>
                      <a:pt x="558" y="3004"/>
                      <a:pt x="559" y="3024"/>
                      <a:pt x="569" y="3040"/>
                    </a:cubicBezTo>
                    <a:cubicBezTo>
                      <a:pt x="589" y="3070"/>
                      <a:pt x="642" y="3114"/>
                      <a:pt x="676" y="3129"/>
                    </a:cubicBezTo>
                    <a:cubicBezTo>
                      <a:pt x="710" y="3144"/>
                      <a:pt x="782" y="3165"/>
                      <a:pt x="782" y="3165"/>
                    </a:cubicBezTo>
                    <a:cubicBezTo>
                      <a:pt x="818" y="3159"/>
                      <a:pt x="856" y="3162"/>
                      <a:pt x="889" y="3147"/>
                    </a:cubicBezTo>
                    <a:cubicBezTo>
                      <a:pt x="958" y="3116"/>
                      <a:pt x="932" y="3091"/>
                      <a:pt x="960" y="3040"/>
                    </a:cubicBezTo>
                    <a:cubicBezTo>
                      <a:pt x="988" y="2990"/>
                      <a:pt x="1067" y="2856"/>
                      <a:pt x="1102" y="2809"/>
                    </a:cubicBezTo>
                    <a:cubicBezTo>
                      <a:pt x="1182" y="2573"/>
                      <a:pt x="1111" y="2317"/>
                      <a:pt x="1191" y="2080"/>
                    </a:cubicBezTo>
                    <a:cubicBezTo>
                      <a:pt x="1235" y="1949"/>
                      <a:pt x="1175" y="2119"/>
                      <a:pt x="1245" y="1956"/>
                    </a:cubicBezTo>
                    <a:cubicBezTo>
                      <a:pt x="1270" y="1897"/>
                      <a:pt x="1316" y="1778"/>
                      <a:pt x="1316" y="1778"/>
                    </a:cubicBezTo>
                    <a:cubicBezTo>
                      <a:pt x="1310" y="1665"/>
                      <a:pt x="1311" y="1552"/>
                      <a:pt x="1298" y="1440"/>
                    </a:cubicBezTo>
                    <a:cubicBezTo>
                      <a:pt x="1293" y="1391"/>
                      <a:pt x="1274" y="1345"/>
                      <a:pt x="1262" y="1298"/>
                    </a:cubicBezTo>
                    <a:cubicBezTo>
                      <a:pt x="1228" y="1164"/>
                      <a:pt x="1218" y="1024"/>
                      <a:pt x="1191" y="889"/>
                    </a:cubicBezTo>
                    <a:cubicBezTo>
                      <a:pt x="1172" y="797"/>
                      <a:pt x="1144" y="690"/>
                      <a:pt x="1102" y="605"/>
                    </a:cubicBezTo>
                    <a:cubicBezTo>
                      <a:pt x="1090" y="581"/>
                      <a:pt x="1077" y="559"/>
                      <a:pt x="1067" y="534"/>
                    </a:cubicBezTo>
                    <a:cubicBezTo>
                      <a:pt x="1053" y="499"/>
                      <a:pt x="1031" y="427"/>
                      <a:pt x="1031" y="427"/>
                    </a:cubicBezTo>
                    <a:cubicBezTo>
                      <a:pt x="1010" y="159"/>
                      <a:pt x="1037" y="269"/>
                      <a:pt x="978" y="89"/>
                    </a:cubicBezTo>
                    <a:cubicBezTo>
                      <a:pt x="971" y="69"/>
                      <a:pt x="941" y="68"/>
                      <a:pt x="925" y="54"/>
                    </a:cubicBezTo>
                    <a:cubicBezTo>
                      <a:pt x="905" y="38"/>
                      <a:pt x="889" y="18"/>
                      <a:pt x="871" y="0"/>
                    </a:cubicBezTo>
                    <a:cubicBezTo>
                      <a:pt x="794" y="6"/>
                      <a:pt x="717" y="8"/>
                      <a:pt x="640" y="18"/>
                    </a:cubicBezTo>
                    <a:cubicBezTo>
                      <a:pt x="551" y="29"/>
                      <a:pt x="519" y="129"/>
                      <a:pt x="445" y="178"/>
                    </a:cubicBezTo>
                    <a:cubicBezTo>
                      <a:pt x="419" y="255"/>
                      <a:pt x="374" y="319"/>
                      <a:pt x="338" y="391"/>
                    </a:cubicBezTo>
                    <a:cubicBezTo>
                      <a:pt x="310" y="447"/>
                      <a:pt x="334" y="449"/>
                      <a:pt x="285" y="498"/>
                    </a:cubicBezTo>
                    <a:cubicBezTo>
                      <a:pt x="270" y="513"/>
                      <a:pt x="248" y="520"/>
                      <a:pt x="231" y="534"/>
                    </a:cubicBezTo>
                    <a:cubicBezTo>
                      <a:pt x="174" y="582"/>
                      <a:pt x="178" y="614"/>
                      <a:pt x="178" y="569"/>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898" name="Freeform 22">
              <a:extLst>
                <a:ext uri="{FF2B5EF4-FFF2-40B4-BE49-F238E27FC236}">
                  <a16:creationId xmlns:a16="http://schemas.microsoft.com/office/drawing/2014/main" id="{2E98F161-F66B-9D01-B905-1E1C10677F94}"/>
                </a:ext>
              </a:extLst>
            </p:cNvPr>
            <p:cNvSpPr>
              <a:spLocks/>
            </p:cNvSpPr>
            <p:nvPr/>
          </p:nvSpPr>
          <p:spPr bwMode="auto">
            <a:xfrm>
              <a:off x="541" y="762"/>
              <a:ext cx="2864" cy="2187"/>
            </a:xfrm>
            <a:custGeom>
              <a:avLst/>
              <a:gdLst>
                <a:gd name="T0" fmla="*/ 0 w 10008"/>
                <a:gd name="T1" fmla="*/ 0 h 7920"/>
                <a:gd name="T2" fmla="*/ 0 w 10008"/>
                <a:gd name="T3" fmla="*/ 0 h 7920"/>
                <a:gd name="T4" fmla="*/ 0 w 10008"/>
                <a:gd name="T5" fmla="*/ 0 h 7920"/>
                <a:gd name="T6" fmla="*/ 0 60000 65536"/>
                <a:gd name="T7" fmla="*/ 0 60000 65536"/>
                <a:gd name="T8" fmla="*/ 0 60000 65536"/>
                <a:gd name="T9" fmla="*/ 0 w 10008"/>
                <a:gd name="T10" fmla="*/ 0 h 7920"/>
                <a:gd name="T11" fmla="*/ 10008 w 10008"/>
                <a:gd name="T12" fmla="*/ 7920 h 7920"/>
              </a:gdLst>
              <a:ahLst/>
              <a:cxnLst>
                <a:cxn ang="T6">
                  <a:pos x="T0" y="T1"/>
                </a:cxn>
                <a:cxn ang="T7">
                  <a:pos x="T2" y="T3"/>
                </a:cxn>
                <a:cxn ang="T8">
                  <a:pos x="T4" y="T5"/>
                </a:cxn>
              </a:cxnLst>
              <a:rect l="T9" t="T10" r="T11" b="T12"/>
              <a:pathLst>
                <a:path w="10008" h="7920">
                  <a:moveTo>
                    <a:pt x="9936" y="7920"/>
                  </a:moveTo>
                  <a:cubicBezTo>
                    <a:pt x="9972" y="6348"/>
                    <a:pt x="10008" y="4776"/>
                    <a:pt x="8352" y="3456"/>
                  </a:cubicBezTo>
                  <a:cubicBezTo>
                    <a:pt x="6696" y="2136"/>
                    <a:pt x="3348" y="1068"/>
                    <a:pt x="0" y="0"/>
                  </a:cubicBezTo>
                </a:path>
              </a:pathLst>
            </a:custGeom>
            <a:noFill/>
            <a:ln w="57150" cmpd="sng">
              <a:solidFill>
                <a:srgbClr val="0000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899" name="Group 23">
              <a:extLst>
                <a:ext uri="{FF2B5EF4-FFF2-40B4-BE49-F238E27FC236}">
                  <a16:creationId xmlns:a16="http://schemas.microsoft.com/office/drawing/2014/main" id="{5101837C-D562-759F-2CCC-379586122AF5}"/>
                </a:ext>
              </a:extLst>
            </p:cNvPr>
            <p:cNvGrpSpPr>
              <a:grpSpLocks/>
            </p:cNvGrpSpPr>
            <p:nvPr/>
          </p:nvGrpSpPr>
          <p:grpSpPr bwMode="auto">
            <a:xfrm>
              <a:off x="1094" y="753"/>
              <a:ext cx="69" cy="106"/>
              <a:chOff x="2884" y="2590"/>
              <a:chExt cx="576" cy="784"/>
            </a:xfrm>
          </p:grpSpPr>
          <p:sp>
            <p:nvSpPr>
              <p:cNvPr id="37993" name="Line 24">
                <a:extLst>
                  <a:ext uri="{FF2B5EF4-FFF2-40B4-BE49-F238E27FC236}">
                    <a16:creationId xmlns:a16="http://schemas.microsoft.com/office/drawing/2014/main" id="{35B2E4BB-C896-3737-D545-00AD3305E1B5}"/>
                  </a:ext>
                </a:extLst>
              </p:cNvPr>
              <p:cNvSpPr>
                <a:spLocks noChangeShapeType="1"/>
              </p:cNvSpPr>
              <p:nvPr/>
            </p:nvSpPr>
            <p:spPr bwMode="auto">
              <a:xfrm>
                <a:off x="3028" y="2734"/>
                <a:ext cx="1" cy="30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4" name="Line 25">
                <a:extLst>
                  <a:ext uri="{FF2B5EF4-FFF2-40B4-BE49-F238E27FC236}">
                    <a16:creationId xmlns:a16="http://schemas.microsoft.com/office/drawing/2014/main" id="{330B45EF-A6BD-C423-813C-FA7D646A0F85}"/>
                  </a:ext>
                </a:extLst>
              </p:cNvPr>
              <p:cNvSpPr>
                <a:spLocks noChangeShapeType="1"/>
              </p:cNvSpPr>
              <p:nvPr/>
            </p:nvSpPr>
            <p:spPr bwMode="auto">
              <a:xfrm>
                <a:off x="3316" y="2734"/>
                <a:ext cx="1" cy="30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5" name="Line 26">
                <a:extLst>
                  <a:ext uri="{FF2B5EF4-FFF2-40B4-BE49-F238E27FC236}">
                    <a16:creationId xmlns:a16="http://schemas.microsoft.com/office/drawing/2014/main" id="{DFE0EF8B-7551-67A5-B590-59E311FC4000}"/>
                  </a:ext>
                </a:extLst>
              </p:cNvPr>
              <p:cNvSpPr>
                <a:spLocks noChangeShapeType="1"/>
              </p:cNvSpPr>
              <p:nvPr/>
            </p:nvSpPr>
            <p:spPr bwMode="auto">
              <a:xfrm>
                <a:off x="3172" y="2590"/>
                <a:ext cx="1" cy="6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996" name="Group 27">
                <a:extLst>
                  <a:ext uri="{FF2B5EF4-FFF2-40B4-BE49-F238E27FC236}">
                    <a16:creationId xmlns:a16="http://schemas.microsoft.com/office/drawing/2014/main" id="{D2BFC5C3-AC70-FCB2-3094-C839C001471B}"/>
                  </a:ext>
                </a:extLst>
              </p:cNvPr>
              <p:cNvGrpSpPr>
                <a:grpSpLocks/>
              </p:cNvGrpSpPr>
              <p:nvPr/>
            </p:nvGrpSpPr>
            <p:grpSpPr bwMode="auto">
              <a:xfrm>
                <a:off x="2884" y="3166"/>
                <a:ext cx="576" cy="208"/>
                <a:chOff x="4608" y="3888"/>
                <a:chExt cx="864" cy="432"/>
              </a:xfrm>
            </p:grpSpPr>
            <p:sp>
              <p:nvSpPr>
                <p:cNvPr id="37997" name="Freeform 28">
                  <a:extLst>
                    <a:ext uri="{FF2B5EF4-FFF2-40B4-BE49-F238E27FC236}">
                      <a16:creationId xmlns:a16="http://schemas.microsoft.com/office/drawing/2014/main" id="{97D03BB1-857F-B91F-E861-E0E255AD892F}"/>
                    </a:ext>
                  </a:extLst>
                </p:cNvPr>
                <p:cNvSpPr>
                  <a:spLocks/>
                </p:cNvSpPr>
                <p:nvPr/>
              </p:nvSpPr>
              <p:spPr bwMode="auto">
                <a:xfrm>
                  <a:off x="4608" y="3888"/>
                  <a:ext cx="864" cy="432"/>
                </a:xfrm>
                <a:custGeom>
                  <a:avLst/>
                  <a:gdLst>
                    <a:gd name="T0" fmla="*/ 0 w 864"/>
                    <a:gd name="T1" fmla="*/ 432 h 432"/>
                    <a:gd name="T2" fmla="*/ 144 w 864"/>
                    <a:gd name="T3" fmla="*/ 144 h 432"/>
                    <a:gd name="T4" fmla="*/ 432 w 864"/>
                    <a:gd name="T5" fmla="*/ 0 h 432"/>
                    <a:gd name="T6" fmla="*/ 720 w 864"/>
                    <a:gd name="T7" fmla="*/ 144 h 432"/>
                    <a:gd name="T8" fmla="*/ 864 w 864"/>
                    <a:gd name="T9" fmla="*/ 432 h 432"/>
                    <a:gd name="T10" fmla="*/ 0 60000 65536"/>
                    <a:gd name="T11" fmla="*/ 0 60000 65536"/>
                    <a:gd name="T12" fmla="*/ 0 60000 65536"/>
                    <a:gd name="T13" fmla="*/ 0 60000 65536"/>
                    <a:gd name="T14" fmla="*/ 0 60000 65536"/>
                    <a:gd name="T15" fmla="*/ 0 w 864"/>
                    <a:gd name="T16" fmla="*/ 0 h 432"/>
                    <a:gd name="T17" fmla="*/ 864 w 864"/>
                    <a:gd name="T18" fmla="*/ 432 h 432"/>
                  </a:gdLst>
                  <a:ahLst/>
                  <a:cxnLst>
                    <a:cxn ang="T10">
                      <a:pos x="T0" y="T1"/>
                    </a:cxn>
                    <a:cxn ang="T11">
                      <a:pos x="T2" y="T3"/>
                    </a:cxn>
                    <a:cxn ang="T12">
                      <a:pos x="T4" y="T5"/>
                    </a:cxn>
                    <a:cxn ang="T13">
                      <a:pos x="T6" y="T7"/>
                    </a:cxn>
                    <a:cxn ang="T14">
                      <a:pos x="T8" y="T9"/>
                    </a:cxn>
                  </a:cxnLst>
                  <a:rect l="T15" t="T16" r="T17" b="T18"/>
                  <a:pathLst>
                    <a:path w="864" h="432">
                      <a:moveTo>
                        <a:pt x="0" y="432"/>
                      </a:moveTo>
                      <a:cubicBezTo>
                        <a:pt x="36" y="324"/>
                        <a:pt x="72" y="216"/>
                        <a:pt x="144" y="144"/>
                      </a:cubicBezTo>
                      <a:cubicBezTo>
                        <a:pt x="216" y="72"/>
                        <a:pt x="336" y="0"/>
                        <a:pt x="432" y="0"/>
                      </a:cubicBezTo>
                      <a:cubicBezTo>
                        <a:pt x="528" y="0"/>
                        <a:pt x="648" y="72"/>
                        <a:pt x="720" y="144"/>
                      </a:cubicBezTo>
                      <a:cubicBezTo>
                        <a:pt x="792" y="216"/>
                        <a:pt x="840" y="384"/>
                        <a:pt x="864" y="432"/>
                      </a:cubicBezTo>
                    </a:path>
                  </a:pathLst>
                </a:custGeom>
                <a:noFill/>
                <a:ln w="1905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98" name="Line 29">
                  <a:extLst>
                    <a:ext uri="{FF2B5EF4-FFF2-40B4-BE49-F238E27FC236}">
                      <a16:creationId xmlns:a16="http://schemas.microsoft.com/office/drawing/2014/main" id="{283EB082-5FA2-3108-C53E-1A187FEDDDF6}"/>
                    </a:ext>
                  </a:extLst>
                </p:cNvPr>
                <p:cNvSpPr>
                  <a:spLocks noChangeShapeType="1"/>
                </p:cNvSpPr>
                <p:nvPr/>
              </p:nvSpPr>
              <p:spPr bwMode="auto">
                <a:xfrm>
                  <a:off x="4608" y="4320"/>
                  <a:ext cx="86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7900" name="Group 30">
              <a:extLst>
                <a:ext uri="{FF2B5EF4-FFF2-40B4-BE49-F238E27FC236}">
                  <a16:creationId xmlns:a16="http://schemas.microsoft.com/office/drawing/2014/main" id="{956B3B37-CD95-42AD-672F-4E82DD2501AB}"/>
                </a:ext>
              </a:extLst>
            </p:cNvPr>
            <p:cNvGrpSpPr>
              <a:grpSpLocks/>
            </p:cNvGrpSpPr>
            <p:nvPr/>
          </p:nvGrpSpPr>
          <p:grpSpPr bwMode="auto">
            <a:xfrm>
              <a:off x="2132" y="3327"/>
              <a:ext cx="135" cy="91"/>
              <a:chOff x="7344" y="14832"/>
              <a:chExt cx="599" cy="448"/>
            </a:xfrm>
          </p:grpSpPr>
          <p:sp>
            <p:nvSpPr>
              <p:cNvPr id="37990" name="Rectangle 31">
                <a:extLst>
                  <a:ext uri="{FF2B5EF4-FFF2-40B4-BE49-F238E27FC236}">
                    <a16:creationId xmlns:a16="http://schemas.microsoft.com/office/drawing/2014/main" id="{3F70F1EB-96FF-A8ED-FC91-5CFA1457FC42}"/>
                  </a:ext>
                </a:extLst>
              </p:cNvPr>
              <p:cNvSpPr>
                <a:spLocks noChangeArrowheads="1"/>
              </p:cNvSpPr>
              <p:nvPr/>
            </p:nvSpPr>
            <p:spPr bwMode="auto">
              <a:xfrm>
                <a:off x="7344" y="14947"/>
                <a:ext cx="599" cy="333"/>
              </a:xfrm>
              <a:prstGeom prst="rect">
                <a:avLst/>
              </a:prstGeom>
              <a:solidFill>
                <a:srgbClr val="FFFFFF"/>
              </a:solidFill>
              <a:ln w="28575">
                <a:solidFill>
                  <a:srgbClr val="0000FF"/>
                </a:solidFill>
                <a:miter lim="800000"/>
                <a:headEnd/>
                <a:tailEnd/>
              </a:ln>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91" name="Line 32">
                <a:extLst>
                  <a:ext uri="{FF2B5EF4-FFF2-40B4-BE49-F238E27FC236}">
                    <a16:creationId xmlns:a16="http://schemas.microsoft.com/office/drawing/2014/main" id="{DBA5B213-5BAB-B5A7-951D-FEABAE46A84A}"/>
                  </a:ext>
                </a:extLst>
              </p:cNvPr>
              <p:cNvSpPr>
                <a:spLocks noChangeShapeType="1"/>
              </p:cNvSpPr>
              <p:nvPr/>
            </p:nvSpPr>
            <p:spPr bwMode="auto">
              <a:xfrm>
                <a:off x="7641" y="14832"/>
                <a:ext cx="0" cy="11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2" name="Oval 33">
                <a:extLst>
                  <a:ext uri="{FF2B5EF4-FFF2-40B4-BE49-F238E27FC236}">
                    <a16:creationId xmlns:a16="http://schemas.microsoft.com/office/drawing/2014/main" id="{BB3D936D-5B5E-5D29-85E6-C7DA02CDC5DB}"/>
                  </a:ext>
                </a:extLst>
              </p:cNvPr>
              <p:cNvSpPr>
                <a:spLocks noChangeArrowheads="1"/>
              </p:cNvSpPr>
              <p:nvPr/>
            </p:nvSpPr>
            <p:spPr bwMode="auto">
              <a:xfrm>
                <a:off x="7507" y="15000"/>
                <a:ext cx="278" cy="226"/>
              </a:xfrm>
              <a:prstGeom prst="ellipse">
                <a:avLst/>
              </a:prstGeom>
              <a:solidFill>
                <a:srgbClr val="0000FF"/>
              </a:solidFill>
              <a:ln w="9525">
                <a:solidFill>
                  <a:srgbClr val="0000FF"/>
                </a:solidFill>
                <a:round/>
                <a:headEnd/>
                <a:tailEnd/>
              </a:ln>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grpSp>
        <p:grpSp>
          <p:nvGrpSpPr>
            <p:cNvPr id="37901" name="Group 34">
              <a:extLst>
                <a:ext uri="{FF2B5EF4-FFF2-40B4-BE49-F238E27FC236}">
                  <a16:creationId xmlns:a16="http://schemas.microsoft.com/office/drawing/2014/main" id="{5F81E256-1FE3-9E63-3F77-F416CE58CB1E}"/>
                </a:ext>
              </a:extLst>
            </p:cNvPr>
            <p:cNvGrpSpPr>
              <a:grpSpLocks/>
            </p:cNvGrpSpPr>
            <p:nvPr/>
          </p:nvGrpSpPr>
          <p:grpSpPr bwMode="auto">
            <a:xfrm>
              <a:off x="2229" y="1737"/>
              <a:ext cx="45" cy="98"/>
              <a:chOff x="6048" y="7406"/>
              <a:chExt cx="280" cy="700"/>
            </a:xfrm>
          </p:grpSpPr>
          <p:grpSp>
            <p:nvGrpSpPr>
              <p:cNvPr id="37984" name="Group 35">
                <a:extLst>
                  <a:ext uri="{FF2B5EF4-FFF2-40B4-BE49-F238E27FC236}">
                    <a16:creationId xmlns:a16="http://schemas.microsoft.com/office/drawing/2014/main" id="{69DCE5EB-062E-0602-57D1-51C34CB35AAD}"/>
                  </a:ext>
                </a:extLst>
              </p:cNvPr>
              <p:cNvGrpSpPr>
                <a:grpSpLocks/>
              </p:cNvGrpSpPr>
              <p:nvPr/>
            </p:nvGrpSpPr>
            <p:grpSpPr bwMode="auto">
              <a:xfrm>
                <a:off x="6048" y="7406"/>
                <a:ext cx="280" cy="700"/>
                <a:chOff x="2310" y="3192"/>
                <a:chExt cx="1260" cy="4242"/>
              </a:xfrm>
            </p:grpSpPr>
            <p:sp>
              <p:nvSpPr>
                <p:cNvPr id="37986" name="Oval 36">
                  <a:extLst>
                    <a:ext uri="{FF2B5EF4-FFF2-40B4-BE49-F238E27FC236}">
                      <a16:creationId xmlns:a16="http://schemas.microsoft.com/office/drawing/2014/main" id="{E67A6A8F-61E9-88A4-824D-BC077B00AFA7}"/>
                    </a:ext>
                  </a:extLst>
                </p:cNvPr>
                <p:cNvSpPr>
                  <a:spLocks noChangeArrowheads="1"/>
                </p:cNvSpPr>
                <p:nvPr/>
              </p:nvSpPr>
              <p:spPr bwMode="auto">
                <a:xfrm>
                  <a:off x="2310" y="6146"/>
                  <a:ext cx="1260" cy="1288"/>
                </a:xfrm>
                <a:prstGeom prst="ellipse">
                  <a:avLst/>
                </a:prstGeom>
                <a:solidFill>
                  <a:srgbClr val="FFFFFF"/>
                </a:solidFill>
                <a:ln w="28575">
                  <a:solidFill>
                    <a:srgbClr val="0000FF"/>
                  </a:solidFill>
                  <a:round/>
                  <a:headEnd/>
                  <a:tailEnd/>
                </a:ln>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87" name="Line 37">
                  <a:extLst>
                    <a:ext uri="{FF2B5EF4-FFF2-40B4-BE49-F238E27FC236}">
                      <a16:creationId xmlns:a16="http://schemas.microsoft.com/office/drawing/2014/main" id="{F8BFEFA5-7854-7E5F-D7D3-73367BDB77AE}"/>
                    </a:ext>
                  </a:extLst>
                </p:cNvPr>
                <p:cNvSpPr>
                  <a:spLocks noChangeShapeType="1"/>
                </p:cNvSpPr>
                <p:nvPr/>
              </p:nvSpPr>
              <p:spPr bwMode="auto">
                <a:xfrm flipV="1">
                  <a:off x="2940" y="3206"/>
                  <a:ext cx="0" cy="294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8" name="Line 38">
                  <a:extLst>
                    <a:ext uri="{FF2B5EF4-FFF2-40B4-BE49-F238E27FC236}">
                      <a16:creationId xmlns:a16="http://schemas.microsoft.com/office/drawing/2014/main" id="{9E81067B-7934-7EF6-60E8-E6B2C3A83E0B}"/>
                    </a:ext>
                  </a:extLst>
                </p:cNvPr>
                <p:cNvSpPr>
                  <a:spLocks noChangeShapeType="1"/>
                </p:cNvSpPr>
                <p:nvPr/>
              </p:nvSpPr>
              <p:spPr bwMode="auto">
                <a:xfrm flipH="1">
                  <a:off x="2534" y="3192"/>
                  <a:ext cx="406" cy="40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9" name="Line 39">
                  <a:extLst>
                    <a:ext uri="{FF2B5EF4-FFF2-40B4-BE49-F238E27FC236}">
                      <a16:creationId xmlns:a16="http://schemas.microsoft.com/office/drawing/2014/main" id="{904F6070-4449-8C2F-ACA7-38788B2D0306}"/>
                    </a:ext>
                  </a:extLst>
                </p:cNvPr>
                <p:cNvSpPr>
                  <a:spLocks noChangeShapeType="1"/>
                </p:cNvSpPr>
                <p:nvPr/>
              </p:nvSpPr>
              <p:spPr bwMode="auto">
                <a:xfrm>
                  <a:off x="2940" y="3192"/>
                  <a:ext cx="378" cy="37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85" name="Line 40">
                <a:extLst>
                  <a:ext uri="{FF2B5EF4-FFF2-40B4-BE49-F238E27FC236}">
                    <a16:creationId xmlns:a16="http://schemas.microsoft.com/office/drawing/2014/main" id="{84629F28-8AE8-8A63-D914-79CAC7202E57}"/>
                  </a:ext>
                </a:extLst>
              </p:cNvPr>
              <p:cNvSpPr>
                <a:spLocks noChangeShapeType="1"/>
              </p:cNvSpPr>
              <p:nvPr/>
            </p:nvSpPr>
            <p:spPr bwMode="auto">
              <a:xfrm>
                <a:off x="6076" y="7700"/>
                <a:ext cx="252"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02" name="Text Box 41">
              <a:extLst>
                <a:ext uri="{FF2B5EF4-FFF2-40B4-BE49-F238E27FC236}">
                  <a16:creationId xmlns:a16="http://schemas.microsoft.com/office/drawing/2014/main" id="{0FA7D89F-7B3A-FE81-B79A-AFD286ABAF79}"/>
                </a:ext>
              </a:extLst>
            </p:cNvPr>
            <p:cNvSpPr txBox="1">
              <a:spLocks noChangeArrowheads="1"/>
            </p:cNvSpPr>
            <p:nvPr/>
          </p:nvSpPr>
          <p:spPr bwMode="auto">
            <a:xfrm>
              <a:off x="1776" y="1039"/>
              <a:ext cx="24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800" b="1">
                  <a:solidFill>
                    <a:schemeClr val="bg2"/>
                  </a:solidFill>
                  <a:latin typeface="Times New Roman" panose="02020603050405020304" pitchFamily="18" charset="0"/>
                </a:rPr>
                <a:t>400</a:t>
              </a:r>
            </a:p>
          </p:txBody>
        </p:sp>
        <p:sp>
          <p:nvSpPr>
            <p:cNvPr id="37903" name="Text Box 42">
              <a:extLst>
                <a:ext uri="{FF2B5EF4-FFF2-40B4-BE49-F238E27FC236}">
                  <a16:creationId xmlns:a16="http://schemas.microsoft.com/office/drawing/2014/main" id="{FDF36BA9-FCEC-1764-C915-42AEC9251813}"/>
                </a:ext>
              </a:extLst>
            </p:cNvPr>
            <p:cNvSpPr txBox="1">
              <a:spLocks noChangeArrowheads="1"/>
            </p:cNvSpPr>
            <p:nvPr/>
          </p:nvSpPr>
          <p:spPr bwMode="auto">
            <a:xfrm>
              <a:off x="1776" y="947"/>
              <a:ext cx="33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800" b="1">
                  <a:solidFill>
                    <a:schemeClr val="bg2"/>
                  </a:solidFill>
                  <a:latin typeface="Times New Roman" panose="02020603050405020304" pitchFamily="18" charset="0"/>
                </a:rPr>
                <a:t>1000m</a:t>
              </a:r>
            </a:p>
          </p:txBody>
        </p:sp>
        <p:sp>
          <p:nvSpPr>
            <p:cNvPr id="37904" name="Text Box 43">
              <a:extLst>
                <a:ext uri="{FF2B5EF4-FFF2-40B4-BE49-F238E27FC236}">
                  <a16:creationId xmlns:a16="http://schemas.microsoft.com/office/drawing/2014/main" id="{12626F7C-38A2-597A-D958-BBD8A94D447D}"/>
                </a:ext>
              </a:extLst>
            </p:cNvPr>
            <p:cNvSpPr txBox="1">
              <a:spLocks noChangeArrowheads="1"/>
            </p:cNvSpPr>
            <p:nvPr/>
          </p:nvSpPr>
          <p:spPr bwMode="auto">
            <a:xfrm>
              <a:off x="1776" y="855"/>
              <a:ext cx="3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800" b="1">
                  <a:solidFill>
                    <a:schemeClr val="bg2"/>
                  </a:solidFill>
                  <a:latin typeface="Times New Roman" panose="02020603050405020304" pitchFamily="18" charset="0"/>
                </a:rPr>
                <a:t>1700m</a:t>
              </a:r>
            </a:p>
          </p:txBody>
        </p:sp>
        <p:sp>
          <p:nvSpPr>
            <p:cNvPr id="37905" name="Oval 44">
              <a:extLst>
                <a:ext uri="{FF2B5EF4-FFF2-40B4-BE49-F238E27FC236}">
                  <a16:creationId xmlns:a16="http://schemas.microsoft.com/office/drawing/2014/main" id="{AF4AA8A4-6130-6994-BFD6-E97FC86392C6}"/>
                </a:ext>
              </a:extLst>
            </p:cNvPr>
            <p:cNvSpPr>
              <a:spLocks noChangeArrowheads="1"/>
            </p:cNvSpPr>
            <p:nvPr/>
          </p:nvSpPr>
          <p:spPr bwMode="auto">
            <a:xfrm>
              <a:off x="1835" y="1142"/>
              <a:ext cx="156" cy="131"/>
            </a:xfrm>
            <a:prstGeom prst="ellipse">
              <a:avLst/>
            </a:prstGeom>
            <a:noFill/>
            <a:ln w="9525">
              <a:solidFill>
                <a:srgbClr val="00CC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06" name="Oval 45">
              <a:extLst>
                <a:ext uri="{FF2B5EF4-FFF2-40B4-BE49-F238E27FC236}">
                  <a16:creationId xmlns:a16="http://schemas.microsoft.com/office/drawing/2014/main" id="{3C4213A0-A87E-D70E-8038-78BA842A1CAF}"/>
                </a:ext>
              </a:extLst>
            </p:cNvPr>
            <p:cNvSpPr>
              <a:spLocks noChangeArrowheads="1"/>
            </p:cNvSpPr>
            <p:nvPr/>
          </p:nvSpPr>
          <p:spPr bwMode="auto">
            <a:xfrm>
              <a:off x="1720" y="1058"/>
              <a:ext cx="388" cy="325"/>
            </a:xfrm>
            <a:prstGeom prst="ellipse">
              <a:avLst/>
            </a:prstGeom>
            <a:noFill/>
            <a:ln w="9525">
              <a:solidFill>
                <a:srgbClr val="00CC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07" name="Oval 46">
              <a:extLst>
                <a:ext uri="{FF2B5EF4-FFF2-40B4-BE49-F238E27FC236}">
                  <a16:creationId xmlns:a16="http://schemas.microsoft.com/office/drawing/2014/main" id="{9A4E0C73-B882-F8E0-13B1-328C54CA8B8A}"/>
                </a:ext>
              </a:extLst>
            </p:cNvPr>
            <p:cNvSpPr>
              <a:spLocks noChangeArrowheads="1"/>
            </p:cNvSpPr>
            <p:nvPr/>
          </p:nvSpPr>
          <p:spPr bwMode="auto">
            <a:xfrm>
              <a:off x="1602" y="967"/>
              <a:ext cx="618" cy="507"/>
            </a:xfrm>
            <a:prstGeom prst="ellipse">
              <a:avLst/>
            </a:prstGeom>
            <a:noFill/>
            <a:ln w="9525">
              <a:solidFill>
                <a:srgbClr val="33CC33"/>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08" name="Oval 47">
              <a:extLst>
                <a:ext uri="{FF2B5EF4-FFF2-40B4-BE49-F238E27FC236}">
                  <a16:creationId xmlns:a16="http://schemas.microsoft.com/office/drawing/2014/main" id="{05DFA2EE-8E61-646B-32E9-9054367F6BAA}"/>
                </a:ext>
              </a:extLst>
            </p:cNvPr>
            <p:cNvSpPr>
              <a:spLocks noChangeArrowheads="1"/>
            </p:cNvSpPr>
            <p:nvPr/>
          </p:nvSpPr>
          <p:spPr bwMode="auto">
            <a:xfrm>
              <a:off x="1353" y="897"/>
              <a:ext cx="1139" cy="775"/>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09" name="Text Box 48">
              <a:extLst>
                <a:ext uri="{FF2B5EF4-FFF2-40B4-BE49-F238E27FC236}">
                  <a16:creationId xmlns:a16="http://schemas.microsoft.com/office/drawing/2014/main" id="{1C95C35A-5333-6A6A-CA9F-C418D0793538}"/>
                </a:ext>
              </a:extLst>
            </p:cNvPr>
            <p:cNvSpPr txBox="1">
              <a:spLocks noChangeArrowheads="1"/>
            </p:cNvSpPr>
            <p:nvPr/>
          </p:nvSpPr>
          <p:spPr bwMode="auto">
            <a:xfrm>
              <a:off x="1711" y="782"/>
              <a:ext cx="421"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gn="ctr">
                <a:lnSpc>
                  <a:spcPct val="100000"/>
                </a:lnSpc>
                <a:spcBef>
                  <a:spcPct val="0"/>
                </a:spcBef>
                <a:buFontTx/>
                <a:buNone/>
              </a:pPr>
              <a:r>
                <a:rPr lang="en-US" altLang="en-US" sz="800" b="1">
                  <a:solidFill>
                    <a:schemeClr val="bg2"/>
                  </a:solidFill>
                  <a:latin typeface="Times New Roman" panose="02020603050405020304" pitchFamily="18" charset="0"/>
                </a:rPr>
                <a:t>4000m</a:t>
              </a:r>
            </a:p>
          </p:txBody>
        </p:sp>
        <p:grpSp>
          <p:nvGrpSpPr>
            <p:cNvPr id="37910" name="Group 49">
              <a:extLst>
                <a:ext uri="{FF2B5EF4-FFF2-40B4-BE49-F238E27FC236}">
                  <a16:creationId xmlns:a16="http://schemas.microsoft.com/office/drawing/2014/main" id="{8326CEF1-BB0D-7445-1273-1A9125EA3F6A}"/>
                </a:ext>
              </a:extLst>
            </p:cNvPr>
            <p:cNvGrpSpPr>
              <a:grpSpLocks/>
            </p:cNvGrpSpPr>
            <p:nvPr/>
          </p:nvGrpSpPr>
          <p:grpSpPr bwMode="auto">
            <a:xfrm>
              <a:off x="1645" y="2026"/>
              <a:ext cx="97" cy="115"/>
              <a:chOff x="4752" y="6192"/>
              <a:chExt cx="2448" cy="2448"/>
            </a:xfrm>
          </p:grpSpPr>
          <p:grpSp>
            <p:nvGrpSpPr>
              <p:cNvPr id="37977" name="Group 50">
                <a:extLst>
                  <a:ext uri="{FF2B5EF4-FFF2-40B4-BE49-F238E27FC236}">
                    <a16:creationId xmlns:a16="http://schemas.microsoft.com/office/drawing/2014/main" id="{5638620F-DC8F-660B-4D75-2ACD0838AED6}"/>
                  </a:ext>
                </a:extLst>
              </p:cNvPr>
              <p:cNvGrpSpPr>
                <a:grpSpLocks/>
              </p:cNvGrpSpPr>
              <p:nvPr/>
            </p:nvGrpSpPr>
            <p:grpSpPr bwMode="auto">
              <a:xfrm>
                <a:off x="4752" y="7087"/>
                <a:ext cx="2448" cy="1553"/>
                <a:chOff x="4752" y="7087"/>
                <a:chExt cx="2448" cy="1553"/>
              </a:xfrm>
            </p:grpSpPr>
            <p:sp>
              <p:nvSpPr>
                <p:cNvPr id="37982" name="Rectangle 51">
                  <a:extLst>
                    <a:ext uri="{FF2B5EF4-FFF2-40B4-BE49-F238E27FC236}">
                      <a16:creationId xmlns:a16="http://schemas.microsoft.com/office/drawing/2014/main" id="{DCCCF454-4083-42E4-A237-34F642BFF603}"/>
                    </a:ext>
                  </a:extLst>
                </p:cNvPr>
                <p:cNvSpPr>
                  <a:spLocks noChangeArrowheads="1"/>
                </p:cNvSpPr>
                <p:nvPr/>
              </p:nvSpPr>
              <p:spPr bwMode="auto">
                <a:xfrm>
                  <a:off x="4752" y="7087"/>
                  <a:ext cx="2448" cy="1553"/>
                </a:xfrm>
                <a:prstGeom prst="rect">
                  <a:avLst/>
                </a:prstGeom>
                <a:solidFill>
                  <a:srgbClr val="FFFFFF"/>
                </a:solidFill>
                <a:ln w="28575">
                  <a:solidFill>
                    <a:srgbClr val="0000FF"/>
                  </a:solidFill>
                  <a:miter lim="800000"/>
                  <a:headEnd/>
                  <a:tailEnd/>
                </a:ln>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83" name="Oval 52">
                  <a:extLst>
                    <a:ext uri="{FF2B5EF4-FFF2-40B4-BE49-F238E27FC236}">
                      <a16:creationId xmlns:a16="http://schemas.microsoft.com/office/drawing/2014/main" id="{28AAC24E-D230-CE65-F347-7D605C0885DC}"/>
                    </a:ext>
                  </a:extLst>
                </p:cNvPr>
                <p:cNvSpPr>
                  <a:spLocks noChangeArrowheads="1"/>
                </p:cNvSpPr>
                <p:nvPr/>
              </p:nvSpPr>
              <p:spPr bwMode="auto">
                <a:xfrm>
                  <a:off x="4855" y="7445"/>
                  <a:ext cx="2225" cy="852"/>
                </a:xfrm>
                <a:prstGeom prst="ellipse">
                  <a:avLst/>
                </a:prstGeom>
                <a:solidFill>
                  <a:srgbClr val="FFFFFF"/>
                </a:solidFill>
                <a:ln w="28575">
                  <a:solidFill>
                    <a:srgbClr val="0000FF"/>
                  </a:solidFill>
                  <a:round/>
                  <a:headEnd/>
                  <a:tailEnd/>
                </a:ln>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grpSp>
          <p:sp>
            <p:nvSpPr>
              <p:cNvPr id="37978" name="Line 53">
                <a:extLst>
                  <a:ext uri="{FF2B5EF4-FFF2-40B4-BE49-F238E27FC236}">
                    <a16:creationId xmlns:a16="http://schemas.microsoft.com/office/drawing/2014/main" id="{C59A40C6-D07B-3B7F-4F19-F6D3F17909B1}"/>
                  </a:ext>
                </a:extLst>
              </p:cNvPr>
              <p:cNvSpPr>
                <a:spLocks noChangeShapeType="1"/>
              </p:cNvSpPr>
              <p:nvPr/>
            </p:nvSpPr>
            <p:spPr bwMode="auto">
              <a:xfrm>
                <a:off x="4769" y="7102"/>
                <a:ext cx="2431" cy="153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9" name="Line 54">
                <a:extLst>
                  <a:ext uri="{FF2B5EF4-FFF2-40B4-BE49-F238E27FC236}">
                    <a16:creationId xmlns:a16="http://schemas.microsoft.com/office/drawing/2014/main" id="{7062D743-3FA1-8359-B8AD-65A4C02A1379}"/>
                  </a:ext>
                </a:extLst>
              </p:cNvPr>
              <p:cNvSpPr>
                <a:spLocks noChangeShapeType="1"/>
              </p:cNvSpPr>
              <p:nvPr/>
            </p:nvSpPr>
            <p:spPr bwMode="auto">
              <a:xfrm flipV="1">
                <a:off x="4752" y="7102"/>
                <a:ext cx="2448" cy="153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0" name="Line 55">
                <a:extLst>
                  <a:ext uri="{FF2B5EF4-FFF2-40B4-BE49-F238E27FC236}">
                    <a16:creationId xmlns:a16="http://schemas.microsoft.com/office/drawing/2014/main" id="{8A7B691E-4BF7-061E-11E9-23A7886EFFDE}"/>
                  </a:ext>
                </a:extLst>
              </p:cNvPr>
              <p:cNvSpPr>
                <a:spLocks noChangeShapeType="1"/>
              </p:cNvSpPr>
              <p:nvPr/>
            </p:nvSpPr>
            <p:spPr bwMode="auto">
              <a:xfrm>
                <a:off x="5904" y="6480"/>
                <a:ext cx="0" cy="57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1" name="Rectangle 56">
                <a:extLst>
                  <a:ext uri="{FF2B5EF4-FFF2-40B4-BE49-F238E27FC236}">
                    <a16:creationId xmlns:a16="http://schemas.microsoft.com/office/drawing/2014/main" id="{4F32BB2C-B353-3E8F-9687-0FD2D2FB902F}"/>
                  </a:ext>
                </a:extLst>
              </p:cNvPr>
              <p:cNvSpPr>
                <a:spLocks noChangeArrowheads="1"/>
              </p:cNvSpPr>
              <p:nvPr/>
            </p:nvSpPr>
            <p:spPr bwMode="auto">
              <a:xfrm>
                <a:off x="5184" y="6192"/>
                <a:ext cx="1440" cy="86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grpSp>
        <p:sp>
          <p:nvSpPr>
            <p:cNvPr id="37911" name="Line 57">
              <a:extLst>
                <a:ext uri="{FF2B5EF4-FFF2-40B4-BE49-F238E27FC236}">
                  <a16:creationId xmlns:a16="http://schemas.microsoft.com/office/drawing/2014/main" id="{59AF81CF-D098-6C4B-4F21-6649F33F8206}"/>
                </a:ext>
              </a:extLst>
            </p:cNvPr>
            <p:cNvSpPr>
              <a:spLocks noChangeShapeType="1"/>
            </p:cNvSpPr>
            <p:nvPr/>
          </p:nvSpPr>
          <p:spPr bwMode="auto">
            <a:xfrm flipH="1" flipV="1">
              <a:off x="1937" y="1245"/>
              <a:ext cx="260" cy="2082"/>
            </a:xfrm>
            <a:prstGeom prst="line">
              <a:avLst/>
            </a:prstGeom>
            <a:noFill/>
            <a:ln w="28575">
              <a:solidFill>
                <a:srgbClr val="00CC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12" name="Line 58">
              <a:extLst>
                <a:ext uri="{FF2B5EF4-FFF2-40B4-BE49-F238E27FC236}">
                  <a16:creationId xmlns:a16="http://schemas.microsoft.com/office/drawing/2014/main" id="{FDA0B16E-EC3B-8417-E8B9-E951BEC8547A}"/>
                </a:ext>
              </a:extLst>
            </p:cNvPr>
            <p:cNvSpPr>
              <a:spLocks noChangeShapeType="1"/>
            </p:cNvSpPr>
            <p:nvPr/>
          </p:nvSpPr>
          <p:spPr bwMode="auto">
            <a:xfrm flipH="1" flipV="1">
              <a:off x="1923" y="1224"/>
              <a:ext cx="339" cy="513"/>
            </a:xfrm>
            <a:prstGeom prst="line">
              <a:avLst/>
            </a:prstGeom>
            <a:noFill/>
            <a:ln w="28575">
              <a:solidFill>
                <a:srgbClr val="00CC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Line 59">
              <a:extLst>
                <a:ext uri="{FF2B5EF4-FFF2-40B4-BE49-F238E27FC236}">
                  <a16:creationId xmlns:a16="http://schemas.microsoft.com/office/drawing/2014/main" id="{68836E47-D2AB-5CB1-1D8C-DED4FC7903CB}"/>
                </a:ext>
              </a:extLst>
            </p:cNvPr>
            <p:cNvSpPr>
              <a:spLocks noChangeShapeType="1"/>
            </p:cNvSpPr>
            <p:nvPr/>
          </p:nvSpPr>
          <p:spPr bwMode="auto">
            <a:xfrm flipH="1" flipV="1">
              <a:off x="1873" y="1274"/>
              <a:ext cx="324" cy="492"/>
            </a:xfrm>
            <a:prstGeom prst="line">
              <a:avLst/>
            </a:prstGeom>
            <a:noFill/>
            <a:ln w="28575" cap="rnd">
              <a:solidFill>
                <a:srgbClr val="00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14" name="Line 60">
              <a:extLst>
                <a:ext uri="{FF2B5EF4-FFF2-40B4-BE49-F238E27FC236}">
                  <a16:creationId xmlns:a16="http://schemas.microsoft.com/office/drawing/2014/main" id="{E1417C2A-E189-E34D-9D5F-4B432EE512BE}"/>
                </a:ext>
              </a:extLst>
            </p:cNvPr>
            <p:cNvSpPr>
              <a:spLocks noChangeShapeType="1"/>
            </p:cNvSpPr>
            <p:nvPr/>
          </p:nvSpPr>
          <p:spPr bwMode="auto">
            <a:xfrm flipH="1" flipV="1">
              <a:off x="2003" y="1216"/>
              <a:ext cx="324" cy="491"/>
            </a:xfrm>
            <a:prstGeom prst="line">
              <a:avLst/>
            </a:prstGeom>
            <a:noFill/>
            <a:ln w="28575" cap="rnd">
              <a:solidFill>
                <a:srgbClr val="00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915" name="Group 61">
              <a:extLst>
                <a:ext uri="{FF2B5EF4-FFF2-40B4-BE49-F238E27FC236}">
                  <a16:creationId xmlns:a16="http://schemas.microsoft.com/office/drawing/2014/main" id="{9B646136-82B7-FD4B-3D7A-216C4F0425B4}"/>
                </a:ext>
              </a:extLst>
            </p:cNvPr>
            <p:cNvGrpSpPr>
              <a:grpSpLocks/>
            </p:cNvGrpSpPr>
            <p:nvPr/>
          </p:nvGrpSpPr>
          <p:grpSpPr bwMode="auto">
            <a:xfrm>
              <a:off x="964" y="1910"/>
              <a:ext cx="301" cy="616"/>
              <a:chOff x="1831" y="4853"/>
              <a:chExt cx="1316" cy="3165"/>
            </a:xfrm>
          </p:grpSpPr>
          <p:sp>
            <p:nvSpPr>
              <p:cNvPr id="37973" name="Freeform 62">
                <a:extLst>
                  <a:ext uri="{FF2B5EF4-FFF2-40B4-BE49-F238E27FC236}">
                    <a16:creationId xmlns:a16="http://schemas.microsoft.com/office/drawing/2014/main" id="{38617EF8-6D6D-F548-EE2A-05744B6FCF74}"/>
                  </a:ext>
                </a:extLst>
              </p:cNvPr>
              <p:cNvSpPr>
                <a:spLocks/>
              </p:cNvSpPr>
              <p:nvPr/>
            </p:nvSpPr>
            <p:spPr bwMode="auto">
              <a:xfrm>
                <a:off x="2204" y="5350"/>
                <a:ext cx="516" cy="1236"/>
              </a:xfrm>
              <a:custGeom>
                <a:avLst/>
                <a:gdLst>
                  <a:gd name="T0" fmla="*/ 196 w 516"/>
                  <a:gd name="T1" fmla="*/ 108 h 1236"/>
                  <a:gd name="T2" fmla="*/ 178 w 516"/>
                  <a:gd name="T3" fmla="*/ 268 h 1236"/>
                  <a:gd name="T4" fmla="*/ 125 w 516"/>
                  <a:gd name="T5" fmla="*/ 321 h 1236"/>
                  <a:gd name="T6" fmla="*/ 72 w 516"/>
                  <a:gd name="T7" fmla="*/ 392 h 1236"/>
                  <a:gd name="T8" fmla="*/ 36 w 516"/>
                  <a:gd name="T9" fmla="*/ 446 h 1236"/>
                  <a:gd name="T10" fmla="*/ 0 w 516"/>
                  <a:gd name="T11" fmla="*/ 552 h 1236"/>
                  <a:gd name="T12" fmla="*/ 18 w 516"/>
                  <a:gd name="T13" fmla="*/ 783 h 1236"/>
                  <a:gd name="T14" fmla="*/ 214 w 516"/>
                  <a:gd name="T15" fmla="*/ 1103 h 1236"/>
                  <a:gd name="T16" fmla="*/ 303 w 516"/>
                  <a:gd name="T17" fmla="*/ 1174 h 1236"/>
                  <a:gd name="T18" fmla="*/ 409 w 516"/>
                  <a:gd name="T19" fmla="*/ 1228 h 1236"/>
                  <a:gd name="T20" fmla="*/ 516 w 516"/>
                  <a:gd name="T21" fmla="*/ 1068 h 1236"/>
                  <a:gd name="T22" fmla="*/ 480 w 516"/>
                  <a:gd name="T23" fmla="*/ 943 h 1236"/>
                  <a:gd name="T24" fmla="*/ 409 w 516"/>
                  <a:gd name="T25" fmla="*/ 837 h 1236"/>
                  <a:gd name="T26" fmla="*/ 409 w 516"/>
                  <a:gd name="T27" fmla="*/ 428 h 1236"/>
                  <a:gd name="T28" fmla="*/ 445 w 516"/>
                  <a:gd name="T29" fmla="*/ 214 h 1236"/>
                  <a:gd name="T30" fmla="*/ 356 w 516"/>
                  <a:gd name="T31" fmla="*/ 1 h 1236"/>
                  <a:gd name="T32" fmla="*/ 267 w 516"/>
                  <a:gd name="T33" fmla="*/ 19 h 1236"/>
                  <a:gd name="T34" fmla="*/ 196 w 516"/>
                  <a:gd name="T35" fmla="*/ 108 h 1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6"/>
                  <a:gd name="T55" fmla="*/ 0 h 1236"/>
                  <a:gd name="T56" fmla="*/ 516 w 516"/>
                  <a:gd name="T57" fmla="*/ 1236 h 1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6" h="1236">
                    <a:moveTo>
                      <a:pt x="196" y="108"/>
                    </a:moveTo>
                    <a:cubicBezTo>
                      <a:pt x="190" y="161"/>
                      <a:pt x="195" y="217"/>
                      <a:pt x="178" y="268"/>
                    </a:cubicBezTo>
                    <a:cubicBezTo>
                      <a:pt x="170" y="292"/>
                      <a:pt x="141" y="302"/>
                      <a:pt x="125" y="321"/>
                    </a:cubicBezTo>
                    <a:cubicBezTo>
                      <a:pt x="106" y="343"/>
                      <a:pt x="89" y="368"/>
                      <a:pt x="72" y="392"/>
                    </a:cubicBezTo>
                    <a:cubicBezTo>
                      <a:pt x="59" y="410"/>
                      <a:pt x="45" y="426"/>
                      <a:pt x="36" y="446"/>
                    </a:cubicBezTo>
                    <a:cubicBezTo>
                      <a:pt x="21" y="480"/>
                      <a:pt x="0" y="552"/>
                      <a:pt x="0" y="552"/>
                    </a:cubicBezTo>
                    <a:cubicBezTo>
                      <a:pt x="6" y="629"/>
                      <a:pt x="6" y="707"/>
                      <a:pt x="18" y="783"/>
                    </a:cubicBezTo>
                    <a:cubicBezTo>
                      <a:pt x="39" y="915"/>
                      <a:pt x="134" y="1007"/>
                      <a:pt x="214" y="1103"/>
                    </a:cubicBezTo>
                    <a:cubicBezTo>
                      <a:pt x="277" y="1178"/>
                      <a:pt x="213" y="1146"/>
                      <a:pt x="303" y="1174"/>
                    </a:cubicBezTo>
                    <a:cubicBezTo>
                      <a:pt x="316" y="1183"/>
                      <a:pt x="385" y="1236"/>
                      <a:pt x="409" y="1228"/>
                    </a:cubicBezTo>
                    <a:cubicBezTo>
                      <a:pt x="464" y="1209"/>
                      <a:pt x="500" y="1117"/>
                      <a:pt x="516" y="1068"/>
                    </a:cubicBezTo>
                    <a:cubicBezTo>
                      <a:pt x="512" y="1052"/>
                      <a:pt x="491" y="963"/>
                      <a:pt x="480" y="943"/>
                    </a:cubicBezTo>
                    <a:cubicBezTo>
                      <a:pt x="459" y="906"/>
                      <a:pt x="409" y="837"/>
                      <a:pt x="409" y="837"/>
                    </a:cubicBezTo>
                    <a:cubicBezTo>
                      <a:pt x="392" y="617"/>
                      <a:pt x="381" y="640"/>
                      <a:pt x="409" y="428"/>
                    </a:cubicBezTo>
                    <a:cubicBezTo>
                      <a:pt x="418" y="356"/>
                      <a:pt x="445" y="214"/>
                      <a:pt x="445" y="214"/>
                    </a:cubicBezTo>
                    <a:cubicBezTo>
                      <a:pt x="428" y="97"/>
                      <a:pt x="448" y="63"/>
                      <a:pt x="356" y="1"/>
                    </a:cubicBezTo>
                    <a:cubicBezTo>
                      <a:pt x="326" y="7"/>
                      <a:pt x="291" y="0"/>
                      <a:pt x="267" y="19"/>
                    </a:cubicBezTo>
                    <a:cubicBezTo>
                      <a:pt x="193" y="77"/>
                      <a:pt x="196" y="176"/>
                      <a:pt x="196" y="108"/>
                    </a:cubicBezTo>
                    <a:close/>
                  </a:path>
                </a:pathLst>
              </a:custGeom>
              <a:solidFill>
                <a:srgbClr val="FFFFFF"/>
              </a:solidFill>
              <a:ln w="19050" cmpd="sng">
                <a:solidFill>
                  <a:srgbClr val="996633"/>
                </a:solidFill>
                <a:round/>
                <a:headEnd/>
                <a:tailEnd/>
              </a:ln>
            </p:spPr>
            <p:txBody>
              <a:bodyPr/>
              <a:lstStyle/>
              <a:p>
                <a:endParaRPr lang="en-US"/>
              </a:p>
            </p:txBody>
          </p:sp>
          <p:sp>
            <p:nvSpPr>
              <p:cNvPr id="37974" name="Freeform 63">
                <a:extLst>
                  <a:ext uri="{FF2B5EF4-FFF2-40B4-BE49-F238E27FC236}">
                    <a16:creationId xmlns:a16="http://schemas.microsoft.com/office/drawing/2014/main" id="{8419C8A2-BBF4-5389-E434-1D85B2D4723A}"/>
                  </a:ext>
                </a:extLst>
              </p:cNvPr>
              <p:cNvSpPr>
                <a:spLocks/>
              </p:cNvSpPr>
              <p:nvPr/>
            </p:nvSpPr>
            <p:spPr bwMode="auto">
              <a:xfrm>
                <a:off x="2387" y="5689"/>
                <a:ext cx="215" cy="551"/>
              </a:xfrm>
              <a:custGeom>
                <a:avLst/>
                <a:gdLst>
                  <a:gd name="T0" fmla="*/ 66 w 215"/>
                  <a:gd name="T1" fmla="*/ 0 h 551"/>
                  <a:gd name="T2" fmla="*/ 49 w 215"/>
                  <a:gd name="T3" fmla="*/ 142 h 551"/>
                  <a:gd name="T4" fmla="*/ 13 w 215"/>
                  <a:gd name="T5" fmla="*/ 195 h 551"/>
                  <a:gd name="T6" fmla="*/ 102 w 215"/>
                  <a:gd name="T7" fmla="*/ 551 h 551"/>
                  <a:gd name="T8" fmla="*/ 155 w 215"/>
                  <a:gd name="T9" fmla="*/ 533 h 551"/>
                  <a:gd name="T10" fmla="*/ 102 w 215"/>
                  <a:gd name="T11" fmla="*/ 320 h 551"/>
                  <a:gd name="T12" fmla="*/ 66 w 215"/>
                  <a:gd name="T13" fmla="*/ 0 h 551"/>
                  <a:gd name="T14" fmla="*/ 0 60000 65536"/>
                  <a:gd name="T15" fmla="*/ 0 60000 65536"/>
                  <a:gd name="T16" fmla="*/ 0 60000 65536"/>
                  <a:gd name="T17" fmla="*/ 0 60000 65536"/>
                  <a:gd name="T18" fmla="*/ 0 60000 65536"/>
                  <a:gd name="T19" fmla="*/ 0 60000 65536"/>
                  <a:gd name="T20" fmla="*/ 0 60000 65536"/>
                  <a:gd name="T21" fmla="*/ 0 w 215"/>
                  <a:gd name="T22" fmla="*/ 0 h 551"/>
                  <a:gd name="T23" fmla="*/ 215 w 215"/>
                  <a:gd name="T24" fmla="*/ 551 h 5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551">
                    <a:moveTo>
                      <a:pt x="66" y="0"/>
                    </a:moveTo>
                    <a:cubicBezTo>
                      <a:pt x="60" y="47"/>
                      <a:pt x="62" y="96"/>
                      <a:pt x="49" y="142"/>
                    </a:cubicBezTo>
                    <a:cubicBezTo>
                      <a:pt x="43" y="163"/>
                      <a:pt x="15" y="174"/>
                      <a:pt x="13" y="195"/>
                    </a:cubicBezTo>
                    <a:cubicBezTo>
                      <a:pt x="0" y="372"/>
                      <a:pt x="55" y="412"/>
                      <a:pt x="102" y="551"/>
                    </a:cubicBezTo>
                    <a:cubicBezTo>
                      <a:pt x="120" y="545"/>
                      <a:pt x="142" y="546"/>
                      <a:pt x="155" y="533"/>
                    </a:cubicBezTo>
                    <a:cubicBezTo>
                      <a:pt x="215" y="473"/>
                      <a:pt x="137" y="373"/>
                      <a:pt x="102" y="320"/>
                    </a:cubicBezTo>
                    <a:cubicBezTo>
                      <a:pt x="83" y="22"/>
                      <a:pt x="128" y="120"/>
                      <a:pt x="66" y="0"/>
                    </a:cubicBezTo>
                    <a:close/>
                  </a:path>
                </a:pathLst>
              </a:custGeom>
              <a:solidFill>
                <a:srgbClr val="FFFFFF"/>
              </a:solidFill>
              <a:ln w="19050" cmpd="sng">
                <a:solidFill>
                  <a:srgbClr val="996633"/>
                </a:solidFill>
                <a:round/>
                <a:headEnd/>
                <a:tailEnd/>
              </a:ln>
            </p:spPr>
            <p:txBody>
              <a:bodyPr/>
              <a:lstStyle/>
              <a:p>
                <a:endParaRPr lang="en-US"/>
              </a:p>
            </p:txBody>
          </p:sp>
          <p:sp>
            <p:nvSpPr>
              <p:cNvPr id="37975" name="Freeform 64">
                <a:extLst>
                  <a:ext uri="{FF2B5EF4-FFF2-40B4-BE49-F238E27FC236}">
                    <a16:creationId xmlns:a16="http://schemas.microsoft.com/office/drawing/2014/main" id="{BD1597A5-F1B3-9259-49B3-34F9411095FC}"/>
                  </a:ext>
                </a:extLst>
              </p:cNvPr>
              <p:cNvSpPr>
                <a:spLocks/>
              </p:cNvSpPr>
              <p:nvPr/>
            </p:nvSpPr>
            <p:spPr bwMode="auto">
              <a:xfrm>
                <a:off x="2044" y="4996"/>
                <a:ext cx="836" cy="2542"/>
              </a:xfrm>
              <a:custGeom>
                <a:avLst/>
                <a:gdLst>
                  <a:gd name="T0" fmla="*/ 338 w 836"/>
                  <a:gd name="T1" fmla="*/ 195 h 2542"/>
                  <a:gd name="T2" fmla="*/ 232 w 836"/>
                  <a:gd name="T3" fmla="*/ 337 h 2542"/>
                  <a:gd name="T4" fmla="*/ 196 w 836"/>
                  <a:gd name="T5" fmla="*/ 391 h 2542"/>
                  <a:gd name="T6" fmla="*/ 143 w 836"/>
                  <a:gd name="T7" fmla="*/ 426 h 2542"/>
                  <a:gd name="T8" fmla="*/ 72 w 836"/>
                  <a:gd name="T9" fmla="*/ 533 h 2542"/>
                  <a:gd name="T10" fmla="*/ 0 w 836"/>
                  <a:gd name="T11" fmla="*/ 817 h 2542"/>
                  <a:gd name="T12" fmla="*/ 18 w 836"/>
                  <a:gd name="T13" fmla="*/ 1031 h 2542"/>
                  <a:gd name="T14" fmla="*/ 89 w 836"/>
                  <a:gd name="T15" fmla="*/ 1191 h 2542"/>
                  <a:gd name="T16" fmla="*/ 143 w 836"/>
                  <a:gd name="T17" fmla="*/ 1368 h 2542"/>
                  <a:gd name="T18" fmla="*/ 232 w 836"/>
                  <a:gd name="T19" fmla="*/ 1671 h 2542"/>
                  <a:gd name="T20" fmla="*/ 338 w 836"/>
                  <a:gd name="T21" fmla="*/ 2026 h 2542"/>
                  <a:gd name="T22" fmla="*/ 392 w 836"/>
                  <a:gd name="T23" fmla="*/ 2204 h 2542"/>
                  <a:gd name="T24" fmla="*/ 534 w 836"/>
                  <a:gd name="T25" fmla="*/ 2542 h 2542"/>
                  <a:gd name="T26" fmla="*/ 587 w 836"/>
                  <a:gd name="T27" fmla="*/ 2524 h 2542"/>
                  <a:gd name="T28" fmla="*/ 623 w 836"/>
                  <a:gd name="T29" fmla="*/ 2382 h 2542"/>
                  <a:gd name="T30" fmla="*/ 658 w 836"/>
                  <a:gd name="T31" fmla="*/ 2115 h 2542"/>
                  <a:gd name="T32" fmla="*/ 783 w 836"/>
                  <a:gd name="T33" fmla="*/ 1902 h 2542"/>
                  <a:gd name="T34" fmla="*/ 836 w 836"/>
                  <a:gd name="T35" fmla="*/ 1262 h 2542"/>
                  <a:gd name="T36" fmla="*/ 800 w 836"/>
                  <a:gd name="T37" fmla="*/ 906 h 2542"/>
                  <a:gd name="T38" fmla="*/ 712 w 836"/>
                  <a:gd name="T39" fmla="*/ 568 h 2542"/>
                  <a:gd name="T40" fmla="*/ 605 w 836"/>
                  <a:gd name="T41" fmla="*/ 0 h 2542"/>
                  <a:gd name="T42" fmla="*/ 409 w 836"/>
                  <a:gd name="T43" fmla="*/ 35 h 2542"/>
                  <a:gd name="T44" fmla="*/ 392 w 836"/>
                  <a:gd name="T45" fmla="*/ 88 h 2542"/>
                  <a:gd name="T46" fmla="*/ 356 w 836"/>
                  <a:gd name="T47" fmla="*/ 142 h 2542"/>
                  <a:gd name="T48" fmla="*/ 338 w 836"/>
                  <a:gd name="T49" fmla="*/ 195 h 25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542"/>
                  <a:gd name="T77" fmla="*/ 836 w 836"/>
                  <a:gd name="T78" fmla="*/ 2542 h 25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542">
                    <a:moveTo>
                      <a:pt x="338" y="195"/>
                    </a:moveTo>
                    <a:cubicBezTo>
                      <a:pt x="314" y="265"/>
                      <a:pt x="294" y="296"/>
                      <a:pt x="232" y="337"/>
                    </a:cubicBezTo>
                    <a:cubicBezTo>
                      <a:pt x="220" y="355"/>
                      <a:pt x="211" y="376"/>
                      <a:pt x="196" y="391"/>
                    </a:cubicBezTo>
                    <a:cubicBezTo>
                      <a:pt x="181" y="406"/>
                      <a:pt x="157" y="410"/>
                      <a:pt x="143" y="426"/>
                    </a:cubicBezTo>
                    <a:cubicBezTo>
                      <a:pt x="115" y="458"/>
                      <a:pt x="72" y="533"/>
                      <a:pt x="72" y="533"/>
                    </a:cubicBezTo>
                    <a:cubicBezTo>
                      <a:pt x="48" y="628"/>
                      <a:pt x="20" y="720"/>
                      <a:pt x="0" y="817"/>
                    </a:cubicBezTo>
                    <a:cubicBezTo>
                      <a:pt x="6" y="888"/>
                      <a:pt x="6" y="960"/>
                      <a:pt x="18" y="1031"/>
                    </a:cubicBezTo>
                    <a:cubicBezTo>
                      <a:pt x="45" y="1189"/>
                      <a:pt x="43" y="1087"/>
                      <a:pt x="89" y="1191"/>
                    </a:cubicBezTo>
                    <a:cubicBezTo>
                      <a:pt x="105" y="1228"/>
                      <a:pt x="134" y="1321"/>
                      <a:pt x="143" y="1368"/>
                    </a:cubicBezTo>
                    <a:cubicBezTo>
                      <a:pt x="164" y="1477"/>
                      <a:pt x="170" y="1578"/>
                      <a:pt x="232" y="1671"/>
                    </a:cubicBezTo>
                    <a:cubicBezTo>
                      <a:pt x="270" y="1787"/>
                      <a:pt x="299" y="1911"/>
                      <a:pt x="338" y="2026"/>
                    </a:cubicBezTo>
                    <a:cubicBezTo>
                      <a:pt x="363" y="2102"/>
                      <a:pt x="377" y="2132"/>
                      <a:pt x="392" y="2204"/>
                    </a:cubicBezTo>
                    <a:cubicBezTo>
                      <a:pt x="422" y="2344"/>
                      <a:pt x="409" y="2459"/>
                      <a:pt x="534" y="2542"/>
                    </a:cubicBezTo>
                    <a:cubicBezTo>
                      <a:pt x="552" y="2536"/>
                      <a:pt x="574" y="2537"/>
                      <a:pt x="587" y="2524"/>
                    </a:cubicBezTo>
                    <a:cubicBezTo>
                      <a:pt x="601" y="2510"/>
                      <a:pt x="621" y="2394"/>
                      <a:pt x="623" y="2382"/>
                    </a:cubicBezTo>
                    <a:cubicBezTo>
                      <a:pt x="623" y="2377"/>
                      <a:pt x="631" y="2169"/>
                      <a:pt x="658" y="2115"/>
                    </a:cubicBezTo>
                    <a:cubicBezTo>
                      <a:pt x="698" y="2034"/>
                      <a:pt x="755" y="1985"/>
                      <a:pt x="783" y="1902"/>
                    </a:cubicBezTo>
                    <a:cubicBezTo>
                      <a:pt x="797" y="1502"/>
                      <a:pt x="784" y="1517"/>
                      <a:pt x="836" y="1262"/>
                    </a:cubicBezTo>
                    <a:cubicBezTo>
                      <a:pt x="826" y="1127"/>
                      <a:pt x="827" y="1030"/>
                      <a:pt x="800" y="906"/>
                    </a:cubicBezTo>
                    <a:cubicBezTo>
                      <a:pt x="775" y="792"/>
                      <a:pt x="734" y="683"/>
                      <a:pt x="712" y="568"/>
                    </a:cubicBezTo>
                    <a:cubicBezTo>
                      <a:pt x="698" y="198"/>
                      <a:pt x="782" y="177"/>
                      <a:pt x="605" y="0"/>
                    </a:cubicBezTo>
                    <a:cubicBezTo>
                      <a:pt x="604" y="0"/>
                      <a:pt x="432" y="12"/>
                      <a:pt x="409" y="35"/>
                    </a:cubicBezTo>
                    <a:cubicBezTo>
                      <a:pt x="396" y="48"/>
                      <a:pt x="400" y="71"/>
                      <a:pt x="392" y="88"/>
                    </a:cubicBezTo>
                    <a:cubicBezTo>
                      <a:pt x="382" y="107"/>
                      <a:pt x="366" y="123"/>
                      <a:pt x="356" y="142"/>
                    </a:cubicBezTo>
                    <a:cubicBezTo>
                      <a:pt x="348" y="159"/>
                      <a:pt x="338" y="195"/>
                      <a:pt x="338" y="195"/>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6" name="Freeform 65">
                <a:extLst>
                  <a:ext uri="{FF2B5EF4-FFF2-40B4-BE49-F238E27FC236}">
                    <a16:creationId xmlns:a16="http://schemas.microsoft.com/office/drawing/2014/main" id="{A7E52B3C-AACD-384E-AEF0-15C714DFB7B2}"/>
                  </a:ext>
                </a:extLst>
              </p:cNvPr>
              <p:cNvSpPr>
                <a:spLocks/>
              </p:cNvSpPr>
              <p:nvPr/>
            </p:nvSpPr>
            <p:spPr bwMode="auto">
              <a:xfrm>
                <a:off x="1831" y="4853"/>
                <a:ext cx="1316" cy="3165"/>
              </a:xfrm>
              <a:custGeom>
                <a:avLst/>
                <a:gdLst>
                  <a:gd name="T0" fmla="*/ 178 w 1316"/>
                  <a:gd name="T1" fmla="*/ 569 h 3165"/>
                  <a:gd name="T2" fmla="*/ 0 w 1316"/>
                  <a:gd name="T3" fmla="*/ 1263 h 3165"/>
                  <a:gd name="T4" fmla="*/ 18 w 1316"/>
                  <a:gd name="T5" fmla="*/ 1565 h 3165"/>
                  <a:gd name="T6" fmla="*/ 107 w 1316"/>
                  <a:gd name="T7" fmla="*/ 1885 h 3165"/>
                  <a:gd name="T8" fmla="*/ 249 w 1316"/>
                  <a:gd name="T9" fmla="*/ 2240 h 3165"/>
                  <a:gd name="T10" fmla="*/ 338 w 1316"/>
                  <a:gd name="T11" fmla="*/ 2489 h 3165"/>
                  <a:gd name="T12" fmla="*/ 445 w 1316"/>
                  <a:gd name="T13" fmla="*/ 2703 h 3165"/>
                  <a:gd name="T14" fmla="*/ 551 w 1316"/>
                  <a:gd name="T15" fmla="*/ 2987 h 3165"/>
                  <a:gd name="T16" fmla="*/ 569 w 1316"/>
                  <a:gd name="T17" fmla="*/ 3040 h 3165"/>
                  <a:gd name="T18" fmla="*/ 676 w 1316"/>
                  <a:gd name="T19" fmla="*/ 3129 h 3165"/>
                  <a:gd name="T20" fmla="*/ 782 w 1316"/>
                  <a:gd name="T21" fmla="*/ 3165 h 3165"/>
                  <a:gd name="T22" fmla="*/ 889 w 1316"/>
                  <a:gd name="T23" fmla="*/ 3147 h 3165"/>
                  <a:gd name="T24" fmla="*/ 960 w 1316"/>
                  <a:gd name="T25" fmla="*/ 3040 h 3165"/>
                  <a:gd name="T26" fmla="*/ 1102 w 1316"/>
                  <a:gd name="T27" fmla="*/ 2809 h 3165"/>
                  <a:gd name="T28" fmla="*/ 1191 w 1316"/>
                  <a:gd name="T29" fmla="*/ 2080 h 3165"/>
                  <a:gd name="T30" fmla="*/ 1245 w 1316"/>
                  <a:gd name="T31" fmla="*/ 1956 h 3165"/>
                  <a:gd name="T32" fmla="*/ 1316 w 1316"/>
                  <a:gd name="T33" fmla="*/ 1778 h 3165"/>
                  <a:gd name="T34" fmla="*/ 1298 w 1316"/>
                  <a:gd name="T35" fmla="*/ 1440 h 3165"/>
                  <a:gd name="T36" fmla="*/ 1262 w 1316"/>
                  <a:gd name="T37" fmla="*/ 1298 h 3165"/>
                  <a:gd name="T38" fmla="*/ 1191 w 1316"/>
                  <a:gd name="T39" fmla="*/ 889 h 3165"/>
                  <a:gd name="T40" fmla="*/ 1102 w 1316"/>
                  <a:gd name="T41" fmla="*/ 605 h 3165"/>
                  <a:gd name="T42" fmla="*/ 1067 w 1316"/>
                  <a:gd name="T43" fmla="*/ 534 h 3165"/>
                  <a:gd name="T44" fmla="*/ 1031 w 1316"/>
                  <a:gd name="T45" fmla="*/ 427 h 3165"/>
                  <a:gd name="T46" fmla="*/ 978 w 1316"/>
                  <a:gd name="T47" fmla="*/ 89 h 3165"/>
                  <a:gd name="T48" fmla="*/ 925 w 1316"/>
                  <a:gd name="T49" fmla="*/ 54 h 3165"/>
                  <a:gd name="T50" fmla="*/ 871 w 1316"/>
                  <a:gd name="T51" fmla="*/ 0 h 3165"/>
                  <a:gd name="T52" fmla="*/ 640 w 1316"/>
                  <a:gd name="T53" fmla="*/ 18 h 3165"/>
                  <a:gd name="T54" fmla="*/ 445 w 1316"/>
                  <a:gd name="T55" fmla="*/ 178 h 3165"/>
                  <a:gd name="T56" fmla="*/ 338 w 1316"/>
                  <a:gd name="T57" fmla="*/ 391 h 3165"/>
                  <a:gd name="T58" fmla="*/ 285 w 1316"/>
                  <a:gd name="T59" fmla="*/ 498 h 3165"/>
                  <a:gd name="T60" fmla="*/ 231 w 1316"/>
                  <a:gd name="T61" fmla="*/ 534 h 3165"/>
                  <a:gd name="T62" fmla="*/ 178 w 1316"/>
                  <a:gd name="T63" fmla="*/ 569 h 31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3165"/>
                  <a:gd name="T98" fmla="*/ 1316 w 1316"/>
                  <a:gd name="T99" fmla="*/ 3165 h 31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3165">
                    <a:moveTo>
                      <a:pt x="178" y="569"/>
                    </a:moveTo>
                    <a:cubicBezTo>
                      <a:pt x="130" y="804"/>
                      <a:pt x="76" y="1035"/>
                      <a:pt x="0" y="1263"/>
                    </a:cubicBezTo>
                    <a:cubicBezTo>
                      <a:pt x="6" y="1364"/>
                      <a:pt x="6" y="1465"/>
                      <a:pt x="18" y="1565"/>
                    </a:cubicBezTo>
                    <a:cubicBezTo>
                      <a:pt x="30" y="1669"/>
                      <a:pt x="73" y="1785"/>
                      <a:pt x="107" y="1885"/>
                    </a:cubicBezTo>
                    <a:cubicBezTo>
                      <a:pt x="160" y="2042"/>
                      <a:pt x="142" y="2097"/>
                      <a:pt x="249" y="2240"/>
                    </a:cubicBezTo>
                    <a:cubicBezTo>
                      <a:pt x="276" y="2320"/>
                      <a:pt x="300" y="2413"/>
                      <a:pt x="338" y="2489"/>
                    </a:cubicBezTo>
                    <a:cubicBezTo>
                      <a:pt x="374" y="2562"/>
                      <a:pt x="416" y="2625"/>
                      <a:pt x="445" y="2703"/>
                    </a:cubicBezTo>
                    <a:cubicBezTo>
                      <a:pt x="481" y="2799"/>
                      <a:pt x="511" y="2894"/>
                      <a:pt x="551" y="2987"/>
                    </a:cubicBezTo>
                    <a:cubicBezTo>
                      <a:pt x="558" y="3004"/>
                      <a:pt x="559" y="3024"/>
                      <a:pt x="569" y="3040"/>
                    </a:cubicBezTo>
                    <a:cubicBezTo>
                      <a:pt x="589" y="3070"/>
                      <a:pt x="642" y="3114"/>
                      <a:pt x="676" y="3129"/>
                    </a:cubicBezTo>
                    <a:cubicBezTo>
                      <a:pt x="710" y="3144"/>
                      <a:pt x="782" y="3165"/>
                      <a:pt x="782" y="3165"/>
                    </a:cubicBezTo>
                    <a:cubicBezTo>
                      <a:pt x="818" y="3159"/>
                      <a:pt x="856" y="3162"/>
                      <a:pt x="889" y="3147"/>
                    </a:cubicBezTo>
                    <a:cubicBezTo>
                      <a:pt x="958" y="3116"/>
                      <a:pt x="932" y="3091"/>
                      <a:pt x="960" y="3040"/>
                    </a:cubicBezTo>
                    <a:cubicBezTo>
                      <a:pt x="988" y="2990"/>
                      <a:pt x="1067" y="2856"/>
                      <a:pt x="1102" y="2809"/>
                    </a:cubicBezTo>
                    <a:cubicBezTo>
                      <a:pt x="1182" y="2573"/>
                      <a:pt x="1111" y="2317"/>
                      <a:pt x="1191" y="2080"/>
                    </a:cubicBezTo>
                    <a:cubicBezTo>
                      <a:pt x="1235" y="1949"/>
                      <a:pt x="1175" y="2119"/>
                      <a:pt x="1245" y="1956"/>
                    </a:cubicBezTo>
                    <a:cubicBezTo>
                      <a:pt x="1270" y="1897"/>
                      <a:pt x="1316" y="1778"/>
                      <a:pt x="1316" y="1778"/>
                    </a:cubicBezTo>
                    <a:cubicBezTo>
                      <a:pt x="1310" y="1665"/>
                      <a:pt x="1311" y="1552"/>
                      <a:pt x="1298" y="1440"/>
                    </a:cubicBezTo>
                    <a:cubicBezTo>
                      <a:pt x="1293" y="1391"/>
                      <a:pt x="1274" y="1345"/>
                      <a:pt x="1262" y="1298"/>
                    </a:cubicBezTo>
                    <a:cubicBezTo>
                      <a:pt x="1228" y="1164"/>
                      <a:pt x="1218" y="1024"/>
                      <a:pt x="1191" y="889"/>
                    </a:cubicBezTo>
                    <a:cubicBezTo>
                      <a:pt x="1172" y="797"/>
                      <a:pt x="1144" y="690"/>
                      <a:pt x="1102" y="605"/>
                    </a:cubicBezTo>
                    <a:cubicBezTo>
                      <a:pt x="1090" y="581"/>
                      <a:pt x="1077" y="559"/>
                      <a:pt x="1067" y="534"/>
                    </a:cubicBezTo>
                    <a:cubicBezTo>
                      <a:pt x="1053" y="499"/>
                      <a:pt x="1031" y="427"/>
                      <a:pt x="1031" y="427"/>
                    </a:cubicBezTo>
                    <a:cubicBezTo>
                      <a:pt x="1010" y="159"/>
                      <a:pt x="1037" y="269"/>
                      <a:pt x="978" y="89"/>
                    </a:cubicBezTo>
                    <a:cubicBezTo>
                      <a:pt x="971" y="69"/>
                      <a:pt x="941" y="68"/>
                      <a:pt x="925" y="54"/>
                    </a:cubicBezTo>
                    <a:cubicBezTo>
                      <a:pt x="905" y="38"/>
                      <a:pt x="889" y="18"/>
                      <a:pt x="871" y="0"/>
                    </a:cubicBezTo>
                    <a:cubicBezTo>
                      <a:pt x="794" y="6"/>
                      <a:pt x="717" y="8"/>
                      <a:pt x="640" y="18"/>
                    </a:cubicBezTo>
                    <a:cubicBezTo>
                      <a:pt x="551" y="29"/>
                      <a:pt x="519" y="129"/>
                      <a:pt x="445" y="178"/>
                    </a:cubicBezTo>
                    <a:cubicBezTo>
                      <a:pt x="419" y="255"/>
                      <a:pt x="374" y="319"/>
                      <a:pt x="338" y="391"/>
                    </a:cubicBezTo>
                    <a:cubicBezTo>
                      <a:pt x="310" y="447"/>
                      <a:pt x="334" y="449"/>
                      <a:pt x="285" y="498"/>
                    </a:cubicBezTo>
                    <a:cubicBezTo>
                      <a:pt x="270" y="513"/>
                      <a:pt x="248" y="520"/>
                      <a:pt x="231" y="534"/>
                    </a:cubicBezTo>
                    <a:cubicBezTo>
                      <a:pt x="174" y="582"/>
                      <a:pt x="178" y="614"/>
                      <a:pt x="178" y="569"/>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7916" name="Group 66">
              <a:extLst>
                <a:ext uri="{FF2B5EF4-FFF2-40B4-BE49-F238E27FC236}">
                  <a16:creationId xmlns:a16="http://schemas.microsoft.com/office/drawing/2014/main" id="{C0BC03E0-E6A6-0849-DC4B-000CEF7ED189}"/>
                </a:ext>
              </a:extLst>
            </p:cNvPr>
            <p:cNvGrpSpPr>
              <a:grpSpLocks/>
            </p:cNvGrpSpPr>
            <p:nvPr/>
          </p:nvGrpSpPr>
          <p:grpSpPr bwMode="auto">
            <a:xfrm>
              <a:off x="2035" y="1447"/>
              <a:ext cx="260" cy="319"/>
              <a:chOff x="1831" y="4853"/>
              <a:chExt cx="1316" cy="3165"/>
            </a:xfrm>
          </p:grpSpPr>
          <p:sp>
            <p:nvSpPr>
              <p:cNvPr id="37969" name="Freeform 67">
                <a:extLst>
                  <a:ext uri="{FF2B5EF4-FFF2-40B4-BE49-F238E27FC236}">
                    <a16:creationId xmlns:a16="http://schemas.microsoft.com/office/drawing/2014/main" id="{FE6ADAAD-E7FB-2393-FC02-5283CE462DC6}"/>
                  </a:ext>
                </a:extLst>
              </p:cNvPr>
              <p:cNvSpPr>
                <a:spLocks/>
              </p:cNvSpPr>
              <p:nvPr/>
            </p:nvSpPr>
            <p:spPr bwMode="auto">
              <a:xfrm>
                <a:off x="2204" y="5350"/>
                <a:ext cx="516" cy="1236"/>
              </a:xfrm>
              <a:custGeom>
                <a:avLst/>
                <a:gdLst>
                  <a:gd name="T0" fmla="*/ 196 w 516"/>
                  <a:gd name="T1" fmla="*/ 108 h 1236"/>
                  <a:gd name="T2" fmla="*/ 178 w 516"/>
                  <a:gd name="T3" fmla="*/ 268 h 1236"/>
                  <a:gd name="T4" fmla="*/ 125 w 516"/>
                  <a:gd name="T5" fmla="*/ 321 h 1236"/>
                  <a:gd name="T6" fmla="*/ 72 w 516"/>
                  <a:gd name="T7" fmla="*/ 392 h 1236"/>
                  <a:gd name="T8" fmla="*/ 36 w 516"/>
                  <a:gd name="T9" fmla="*/ 446 h 1236"/>
                  <a:gd name="T10" fmla="*/ 0 w 516"/>
                  <a:gd name="T11" fmla="*/ 552 h 1236"/>
                  <a:gd name="T12" fmla="*/ 18 w 516"/>
                  <a:gd name="T13" fmla="*/ 783 h 1236"/>
                  <a:gd name="T14" fmla="*/ 214 w 516"/>
                  <a:gd name="T15" fmla="*/ 1103 h 1236"/>
                  <a:gd name="T16" fmla="*/ 303 w 516"/>
                  <a:gd name="T17" fmla="*/ 1174 h 1236"/>
                  <a:gd name="T18" fmla="*/ 409 w 516"/>
                  <a:gd name="T19" fmla="*/ 1228 h 1236"/>
                  <a:gd name="T20" fmla="*/ 516 w 516"/>
                  <a:gd name="T21" fmla="*/ 1068 h 1236"/>
                  <a:gd name="T22" fmla="*/ 480 w 516"/>
                  <a:gd name="T23" fmla="*/ 943 h 1236"/>
                  <a:gd name="T24" fmla="*/ 409 w 516"/>
                  <a:gd name="T25" fmla="*/ 837 h 1236"/>
                  <a:gd name="T26" fmla="*/ 409 w 516"/>
                  <a:gd name="T27" fmla="*/ 428 h 1236"/>
                  <a:gd name="T28" fmla="*/ 445 w 516"/>
                  <a:gd name="T29" fmla="*/ 214 h 1236"/>
                  <a:gd name="T30" fmla="*/ 356 w 516"/>
                  <a:gd name="T31" fmla="*/ 1 h 1236"/>
                  <a:gd name="T32" fmla="*/ 267 w 516"/>
                  <a:gd name="T33" fmla="*/ 19 h 1236"/>
                  <a:gd name="T34" fmla="*/ 196 w 516"/>
                  <a:gd name="T35" fmla="*/ 108 h 1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6"/>
                  <a:gd name="T55" fmla="*/ 0 h 1236"/>
                  <a:gd name="T56" fmla="*/ 516 w 516"/>
                  <a:gd name="T57" fmla="*/ 1236 h 1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6" h="1236">
                    <a:moveTo>
                      <a:pt x="196" y="108"/>
                    </a:moveTo>
                    <a:cubicBezTo>
                      <a:pt x="190" y="161"/>
                      <a:pt x="195" y="217"/>
                      <a:pt x="178" y="268"/>
                    </a:cubicBezTo>
                    <a:cubicBezTo>
                      <a:pt x="170" y="292"/>
                      <a:pt x="141" y="302"/>
                      <a:pt x="125" y="321"/>
                    </a:cubicBezTo>
                    <a:cubicBezTo>
                      <a:pt x="106" y="343"/>
                      <a:pt x="89" y="368"/>
                      <a:pt x="72" y="392"/>
                    </a:cubicBezTo>
                    <a:cubicBezTo>
                      <a:pt x="59" y="410"/>
                      <a:pt x="45" y="426"/>
                      <a:pt x="36" y="446"/>
                    </a:cubicBezTo>
                    <a:cubicBezTo>
                      <a:pt x="21" y="480"/>
                      <a:pt x="0" y="552"/>
                      <a:pt x="0" y="552"/>
                    </a:cubicBezTo>
                    <a:cubicBezTo>
                      <a:pt x="6" y="629"/>
                      <a:pt x="6" y="707"/>
                      <a:pt x="18" y="783"/>
                    </a:cubicBezTo>
                    <a:cubicBezTo>
                      <a:pt x="39" y="915"/>
                      <a:pt x="134" y="1007"/>
                      <a:pt x="214" y="1103"/>
                    </a:cubicBezTo>
                    <a:cubicBezTo>
                      <a:pt x="277" y="1178"/>
                      <a:pt x="213" y="1146"/>
                      <a:pt x="303" y="1174"/>
                    </a:cubicBezTo>
                    <a:cubicBezTo>
                      <a:pt x="316" y="1183"/>
                      <a:pt x="385" y="1236"/>
                      <a:pt x="409" y="1228"/>
                    </a:cubicBezTo>
                    <a:cubicBezTo>
                      <a:pt x="464" y="1209"/>
                      <a:pt x="500" y="1117"/>
                      <a:pt x="516" y="1068"/>
                    </a:cubicBezTo>
                    <a:cubicBezTo>
                      <a:pt x="512" y="1052"/>
                      <a:pt x="491" y="963"/>
                      <a:pt x="480" y="943"/>
                    </a:cubicBezTo>
                    <a:cubicBezTo>
                      <a:pt x="459" y="906"/>
                      <a:pt x="409" y="837"/>
                      <a:pt x="409" y="837"/>
                    </a:cubicBezTo>
                    <a:cubicBezTo>
                      <a:pt x="392" y="617"/>
                      <a:pt x="381" y="640"/>
                      <a:pt x="409" y="428"/>
                    </a:cubicBezTo>
                    <a:cubicBezTo>
                      <a:pt x="418" y="356"/>
                      <a:pt x="445" y="214"/>
                      <a:pt x="445" y="214"/>
                    </a:cubicBezTo>
                    <a:cubicBezTo>
                      <a:pt x="428" y="97"/>
                      <a:pt x="448" y="63"/>
                      <a:pt x="356" y="1"/>
                    </a:cubicBezTo>
                    <a:cubicBezTo>
                      <a:pt x="326" y="7"/>
                      <a:pt x="291" y="0"/>
                      <a:pt x="267" y="19"/>
                    </a:cubicBezTo>
                    <a:cubicBezTo>
                      <a:pt x="193" y="77"/>
                      <a:pt x="196" y="176"/>
                      <a:pt x="196" y="108"/>
                    </a:cubicBezTo>
                    <a:close/>
                  </a:path>
                </a:pathLst>
              </a:custGeom>
              <a:solidFill>
                <a:srgbClr val="FFFFFF"/>
              </a:solidFill>
              <a:ln w="19050" cmpd="sng">
                <a:solidFill>
                  <a:srgbClr val="996633"/>
                </a:solidFill>
                <a:round/>
                <a:headEnd/>
                <a:tailEnd/>
              </a:ln>
            </p:spPr>
            <p:txBody>
              <a:bodyPr/>
              <a:lstStyle/>
              <a:p>
                <a:endParaRPr lang="en-US"/>
              </a:p>
            </p:txBody>
          </p:sp>
          <p:sp>
            <p:nvSpPr>
              <p:cNvPr id="37970" name="Freeform 68">
                <a:extLst>
                  <a:ext uri="{FF2B5EF4-FFF2-40B4-BE49-F238E27FC236}">
                    <a16:creationId xmlns:a16="http://schemas.microsoft.com/office/drawing/2014/main" id="{07847543-9B0E-DD38-4E2D-27C5744A5989}"/>
                  </a:ext>
                </a:extLst>
              </p:cNvPr>
              <p:cNvSpPr>
                <a:spLocks/>
              </p:cNvSpPr>
              <p:nvPr/>
            </p:nvSpPr>
            <p:spPr bwMode="auto">
              <a:xfrm>
                <a:off x="2387" y="5689"/>
                <a:ext cx="215" cy="551"/>
              </a:xfrm>
              <a:custGeom>
                <a:avLst/>
                <a:gdLst>
                  <a:gd name="T0" fmla="*/ 66 w 215"/>
                  <a:gd name="T1" fmla="*/ 0 h 551"/>
                  <a:gd name="T2" fmla="*/ 49 w 215"/>
                  <a:gd name="T3" fmla="*/ 142 h 551"/>
                  <a:gd name="T4" fmla="*/ 13 w 215"/>
                  <a:gd name="T5" fmla="*/ 195 h 551"/>
                  <a:gd name="T6" fmla="*/ 102 w 215"/>
                  <a:gd name="T7" fmla="*/ 551 h 551"/>
                  <a:gd name="T8" fmla="*/ 155 w 215"/>
                  <a:gd name="T9" fmla="*/ 533 h 551"/>
                  <a:gd name="T10" fmla="*/ 102 w 215"/>
                  <a:gd name="T11" fmla="*/ 320 h 551"/>
                  <a:gd name="T12" fmla="*/ 66 w 215"/>
                  <a:gd name="T13" fmla="*/ 0 h 551"/>
                  <a:gd name="T14" fmla="*/ 0 60000 65536"/>
                  <a:gd name="T15" fmla="*/ 0 60000 65536"/>
                  <a:gd name="T16" fmla="*/ 0 60000 65536"/>
                  <a:gd name="T17" fmla="*/ 0 60000 65536"/>
                  <a:gd name="T18" fmla="*/ 0 60000 65536"/>
                  <a:gd name="T19" fmla="*/ 0 60000 65536"/>
                  <a:gd name="T20" fmla="*/ 0 60000 65536"/>
                  <a:gd name="T21" fmla="*/ 0 w 215"/>
                  <a:gd name="T22" fmla="*/ 0 h 551"/>
                  <a:gd name="T23" fmla="*/ 215 w 215"/>
                  <a:gd name="T24" fmla="*/ 551 h 5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551">
                    <a:moveTo>
                      <a:pt x="66" y="0"/>
                    </a:moveTo>
                    <a:cubicBezTo>
                      <a:pt x="60" y="47"/>
                      <a:pt x="62" y="96"/>
                      <a:pt x="49" y="142"/>
                    </a:cubicBezTo>
                    <a:cubicBezTo>
                      <a:pt x="43" y="163"/>
                      <a:pt x="15" y="174"/>
                      <a:pt x="13" y="195"/>
                    </a:cubicBezTo>
                    <a:cubicBezTo>
                      <a:pt x="0" y="372"/>
                      <a:pt x="55" y="412"/>
                      <a:pt x="102" y="551"/>
                    </a:cubicBezTo>
                    <a:cubicBezTo>
                      <a:pt x="120" y="545"/>
                      <a:pt x="142" y="546"/>
                      <a:pt x="155" y="533"/>
                    </a:cubicBezTo>
                    <a:cubicBezTo>
                      <a:pt x="215" y="473"/>
                      <a:pt x="137" y="373"/>
                      <a:pt x="102" y="320"/>
                    </a:cubicBezTo>
                    <a:cubicBezTo>
                      <a:pt x="83" y="22"/>
                      <a:pt x="128" y="120"/>
                      <a:pt x="66" y="0"/>
                    </a:cubicBezTo>
                    <a:close/>
                  </a:path>
                </a:pathLst>
              </a:custGeom>
              <a:solidFill>
                <a:srgbClr val="FFFFFF"/>
              </a:solidFill>
              <a:ln w="19050" cmpd="sng">
                <a:solidFill>
                  <a:srgbClr val="996633"/>
                </a:solidFill>
                <a:round/>
                <a:headEnd/>
                <a:tailEnd/>
              </a:ln>
            </p:spPr>
            <p:txBody>
              <a:bodyPr/>
              <a:lstStyle/>
              <a:p>
                <a:endParaRPr lang="en-US"/>
              </a:p>
            </p:txBody>
          </p:sp>
          <p:sp>
            <p:nvSpPr>
              <p:cNvPr id="37971" name="Freeform 69">
                <a:extLst>
                  <a:ext uri="{FF2B5EF4-FFF2-40B4-BE49-F238E27FC236}">
                    <a16:creationId xmlns:a16="http://schemas.microsoft.com/office/drawing/2014/main" id="{91A511BF-5CEF-B5DB-FB2A-A1297211ADAF}"/>
                  </a:ext>
                </a:extLst>
              </p:cNvPr>
              <p:cNvSpPr>
                <a:spLocks/>
              </p:cNvSpPr>
              <p:nvPr/>
            </p:nvSpPr>
            <p:spPr bwMode="auto">
              <a:xfrm>
                <a:off x="2044" y="4996"/>
                <a:ext cx="836" cy="2542"/>
              </a:xfrm>
              <a:custGeom>
                <a:avLst/>
                <a:gdLst>
                  <a:gd name="T0" fmla="*/ 338 w 836"/>
                  <a:gd name="T1" fmla="*/ 195 h 2542"/>
                  <a:gd name="T2" fmla="*/ 232 w 836"/>
                  <a:gd name="T3" fmla="*/ 337 h 2542"/>
                  <a:gd name="T4" fmla="*/ 196 w 836"/>
                  <a:gd name="T5" fmla="*/ 391 h 2542"/>
                  <a:gd name="T6" fmla="*/ 143 w 836"/>
                  <a:gd name="T7" fmla="*/ 426 h 2542"/>
                  <a:gd name="T8" fmla="*/ 72 w 836"/>
                  <a:gd name="T9" fmla="*/ 533 h 2542"/>
                  <a:gd name="T10" fmla="*/ 0 w 836"/>
                  <a:gd name="T11" fmla="*/ 817 h 2542"/>
                  <a:gd name="T12" fmla="*/ 18 w 836"/>
                  <a:gd name="T13" fmla="*/ 1031 h 2542"/>
                  <a:gd name="T14" fmla="*/ 89 w 836"/>
                  <a:gd name="T15" fmla="*/ 1191 h 2542"/>
                  <a:gd name="T16" fmla="*/ 143 w 836"/>
                  <a:gd name="T17" fmla="*/ 1368 h 2542"/>
                  <a:gd name="T18" fmla="*/ 232 w 836"/>
                  <a:gd name="T19" fmla="*/ 1671 h 2542"/>
                  <a:gd name="T20" fmla="*/ 338 w 836"/>
                  <a:gd name="T21" fmla="*/ 2026 h 2542"/>
                  <a:gd name="T22" fmla="*/ 392 w 836"/>
                  <a:gd name="T23" fmla="*/ 2204 h 2542"/>
                  <a:gd name="T24" fmla="*/ 534 w 836"/>
                  <a:gd name="T25" fmla="*/ 2542 h 2542"/>
                  <a:gd name="T26" fmla="*/ 587 w 836"/>
                  <a:gd name="T27" fmla="*/ 2524 h 2542"/>
                  <a:gd name="T28" fmla="*/ 623 w 836"/>
                  <a:gd name="T29" fmla="*/ 2382 h 2542"/>
                  <a:gd name="T30" fmla="*/ 658 w 836"/>
                  <a:gd name="T31" fmla="*/ 2115 h 2542"/>
                  <a:gd name="T32" fmla="*/ 783 w 836"/>
                  <a:gd name="T33" fmla="*/ 1902 h 2542"/>
                  <a:gd name="T34" fmla="*/ 836 w 836"/>
                  <a:gd name="T35" fmla="*/ 1262 h 2542"/>
                  <a:gd name="T36" fmla="*/ 800 w 836"/>
                  <a:gd name="T37" fmla="*/ 906 h 2542"/>
                  <a:gd name="T38" fmla="*/ 712 w 836"/>
                  <a:gd name="T39" fmla="*/ 568 h 2542"/>
                  <a:gd name="T40" fmla="*/ 605 w 836"/>
                  <a:gd name="T41" fmla="*/ 0 h 2542"/>
                  <a:gd name="T42" fmla="*/ 409 w 836"/>
                  <a:gd name="T43" fmla="*/ 35 h 2542"/>
                  <a:gd name="T44" fmla="*/ 392 w 836"/>
                  <a:gd name="T45" fmla="*/ 88 h 2542"/>
                  <a:gd name="T46" fmla="*/ 356 w 836"/>
                  <a:gd name="T47" fmla="*/ 142 h 2542"/>
                  <a:gd name="T48" fmla="*/ 338 w 836"/>
                  <a:gd name="T49" fmla="*/ 195 h 25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542"/>
                  <a:gd name="T77" fmla="*/ 836 w 836"/>
                  <a:gd name="T78" fmla="*/ 2542 h 25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542">
                    <a:moveTo>
                      <a:pt x="338" y="195"/>
                    </a:moveTo>
                    <a:cubicBezTo>
                      <a:pt x="314" y="265"/>
                      <a:pt x="294" y="296"/>
                      <a:pt x="232" y="337"/>
                    </a:cubicBezTo>
                    <a:cubicBezTo>
                      <a:pt x="220" y="355"/>
                      <a:pt x="211" y="376"/>
                      <a:pt x="196" y="391"/>
                    </a:cubicBezTo>
                    <a:cubicBezTo>
                      <a:pt x="181" y="406"/>
                      <a:pt x="157" y="410"/>
                      <a:pt x="143" y="426"/>
                    </a:cubicBezTo>
                    <a:cubicBezTo>
                      <a:pt x="115" y="458"/>
                      <a:pt x="72" y="533"/>
                      <a:pt x="72" y="533"/>
                    </a:cubicBezTo>
                    <a:cubicBezTo>
                      <a:pt x="48" y="628"/>
                      <a:pt x="20" y="720"/>
                      <a:pt x="0" y="817"/>
                    </a:cubicBezTo>
                    <a:cubicBezTo>
                      <a:pt x="6" y="888"/>
                      <a:pt x="6" y="960"/>
                      <a:pt x="18" y="1031"/>
                    </a:cubicBezTo>
                    <a:cubicBezTo>
                      <a:pt x="45" y="1189"/>
                      <a:pt x="43" y="1087"/>
                      <a:pt x="89" y="1191"/>
                    </a:cubicBezTo>
                    <a:cubicBezTo>
                      <a:pt x="105" y="1228"/>
                      <a:pt x="134" y="1321"/>
                      <a:pt x="143" y="1368"/>
                    </a:cubicBezTo>
                    <a:cubicBezTo>
                      <a:pt x="164" y="1477"/>
                      <a:pt x="170" y="1578"/>
                      <a:pt x="232" y="1671"/>
                    </a:cubicBezTo>
                    <a:cubicBezTo>
                      <a:pt x="270" y="1787"/>
                      <a:pt x="299" y="1911"/>
                      <a:pt x="338" y="2026"/>
                    </a:cubicBezTo>
                    <a:cubicBezTo>
                      <a:pt x="363" y="2102"/>
                      <a:pt x="377" y="2132"/>
                      <a:pt x="392" y="2204"/>
                    </a:cubicBezTo>
                    <a:cubicBezTo>
                      <a:pt x="422" y="2344"/>
                      <a:pt x="409" y="2459"/>
                      <a:pt x="534" y="2542"/>
                    </a:cubicBezTo>
                    <a:cubicBezTo>
                      <a:pt x="552" y="2536"/>
                      <a:pt x="574" y="2537"/>
                      <a:pt x="587" y="2524"/>
                    </a:cubicBezTo>
                    <a:cubicBezTo>
                      <a:pt x="601" y="2510"/>
                      <a:pt x="621" y="2394"/>
                      <a:pt x="623" y="2382"/>
                    </a:cubicBezTo>
                    <a:cubicBezTo>
                      <a:pt x="623" y="2377"/>
                      <a:pt x="631" y="2169"/>
                      <a:pt x="658" y="2115"/>
                    </a:cubicBezTo>
                    <a:cubicBezTo>
                      <a:pt x="698" y="2034"/>
                      <a:pt x="755" y="1985"/>
                      <a:pt x="783" y="1902"/>
                    </a:cubicBezTo>
                    <a:cubicBezTo>
                      <a:pt x="797" y="1502"/>
                      <a:pt x="784" y="1517"/>
                      <a:pt x="836" y="1262"/>
                    </a:cubicBezTo>
                    <a:cubicBezTo>
                      <a:pt x="826" y="1127"/>
                      <a:pt x="827" y="1030"/>
                      <a:pt x="800" y="906"/>
                    </a:cubicBezTo>
                    <a:cubicBezTo>
                      <a:pt x="775" y="792"/>
                      <a:pt x="734" y="683"/>
                      <a:pt x="712" y="568"/>
                    </a:cubicBezTo>
                    <a:cubicBezTo>
                      <a:pt x="698" y="198"/>
                      <a:pt x="782" y="177"/>
                      <a:pt x="605" y="0"/>
                    </a:cubicBezTo>
                    <a:cubicBezTo>
                      <a:pt x="604" y="0"/>
                      <a:pt x="432" y="12"/>
                      <a:pt x="409" y="35"/>
                    </a:cubicBezTo>
                    <a:cubicBezTo>
                      <a:pt x="396" y="48"/>
                      <a:pt x="400" y="71"/>
                      <a:pt x="392" y="88"/>
                    </a:cubicBezTo>
                    <a:cubicBezTo>
                      <a:pt x="382" y="107"/>
                      <a:pt x="366" y="123"/>
                      <a:pt x="356" y="142"/>
                    </a:cubicBezTo>
                    <a:cubicBezTo>
                      <a:pt x="348" y="159"/>
                      <a:pt x="338" y="195"/>
                      <a:pt x="338" y="195"/>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2" name="Freeform 70">
                <a:extLst>
                  <a:ext uri="{FF2B5EF4-FFF2-40B4-BE49-F238E27FC236}">
                    <a16:creationId xmlns:a16="http://schemas.microsoft.com/office/drawing/2014/main" id="{8D82480E-37C8-3C68-3FD9-6EE896A08AD4}"/>
                  </a:ext>
                </a:extLst>
              </p:cNvPr>
              <p:cNvSpPr>
                <a:spLocks/>
              </p:cNvSpPr>
              <p:nvPr/>
            </p:nvSpPr>
            <p:spPr bwMode="auto">
              <a:xfrm>
                <a:off x="1831" y="4853"/>
                <a:ext cx="1316" cy="3165"/>
              </a:xfrm>
              <a:custGeom>
                <a:avLst/>
                <a:gdLst>
                  <a:gd name="T0" fmla="*/ 178 w 1316"/>
                  <a:gd name="T1" fmla="*/ 569 h 3165"/>
                  <a:gd name="T2" fmla="*/ 0 w 1316"/>
                  <a:gd name="T3" fmla="*/ 1263 h 3165"/>
                  <a:gd name="T4" fmla="*/ 18 w 1316"/>
                  <a:gd name="T5" fmla="*/ 1565 h 3165"/>
                  <a:gd name="T6" fmla="*/ 107 w 1316"/>
                  <a:gd name="T7" fmla="*/ 1885 h 3165"/>
                  <a:gd name="T8" fmla="*/ 249 w 1316"/>
                  <a:gd name="T9" fmla="*/ 2240 h 3165"/>
                  <a:gd name="T10" fmla="*/ 338 w 1316"/>
                  <a:gd name="T11" fmla="*/ 2489 h 3165"/>
                  <a:gd name="T12" fmla="*/ 445 w 1316"/>
                  <a:gd name="T13" fmla="*/ 2703 h 3165"/>
                  <a:gd name="T14" fmla="*/ 551 w 1316"/>
                  <a:gd name="T15" fmla="*/ 2987 h 3165"/>
                  <a:gd name="T16" fmla="*/ 569 w 1316"/>
                  <a:gd name="T17" fmla="*/ 3040 h 3165"/>
                  <a:gd name="T18" fmla="*/ 676 w 1316"/>
                  <a:gd name="T19" fmla="*/ 3129 h 3165"/>
                  <a:gd name="T20" fmla="*/ 782 w 1316"/>
                  <a:gd name="T21" fmla="*/ 3165 h 3165"/>
                  <a:gd name="T22" fmla="*/ 889 w 1316"/>
                  <a:gd name="T23" fmla="*/ 3147 h 3165"/>
                  <a:gd name="T24" fmla="*/ 960 w 1316"/>
                  <a:gd name="T25" fmla="*/ 3040 h 3165"/>
                  <a:gd name="T26" fmla="*/ 1102 w 1316"/>
                  <a:gd name="T27" fmla="*/ 2809 h 3165"/>
                  <a:gd name="T28" fmla="*/ 1191 w 1316"/>
                  <a:gd name="T29" fmla="*/ 2080 h 3165"/>
                  <a:gd name="T30" fmla="*/ 1245 w 1316"/>
                  <a:gd name="T31" fmla="*/ 1956 h 3165"/>
                  <a:gd name="T32" fmla="*/ 1316 w 1316"/>
                  <a:gd name="T33" fmla="*/ 1778 h 3165"/>
                  <a:gd name="T34" fmla="*/ 1298 w 1316"/>
                  <a:gd name="T35" fmla="*/ 1440 h 3165"/>
                  <a:gd name="T36" fmla="*/ 1262 w 1316"/>
                  <a:gd name="T37" fmla="*/ 1298 h 3165"/>
                  <a:gd name="T38" fmla="*/ 1191 w 1316"/>
                  <a:gd name="T39" fmla="*/ 889 h 3165"/>
                  <a:gd name="T40" fmla="*/ 1102 w 1316"/>
                  <a:gd name="T41" fmla="*/ 605 h 3165"/>
                  <a:gd name="T42" fmla="*/ 1067 w 1316"/>
                  <a:gd name="T43" fmla="*/ 534 h 3165"/>
                  <a:gd name="T44" fmla="*/ 1031 w 1316"/>
                  <a:gd name="T45" fmla="*/ 427 h 3165"/>
                  <a:gd name="T46" fmla="*/ 978 w 1316"/>
                  <a:gd name="T47" fmla="*/ 89 h 3165"/>
                  <a:gd name="T48" fmla="*/ 925 w 1316"/>
                  <a:gd name="T49" fmla="*/ 54 h 3165"/>
                  <a:gd name="T50" fmla="*/ 871 w 1316"/>
                  <a:gd name="T51" fmla="*/ 0 h 3165"/>
                  <a:gd name="T52" fmla="*/ 640 w 1316"/>
                  <a:gd name="T53" fmla="*/ 18 h 3165"/>
                  <a:gd name="T54" fmla="*/ 445 w 1316"/>
                  <a:gd name="T55" fmla="*/ 178 h 3165"/>
                  <a:gd name="T56" fmla="*/ 338 w 1316"/>
                  <a:gd name="T57" fmla="*/ 391 h 3165"/>
                  <a:gd name="T58" fmla="*/ 285 w 1316"/>
                  <a:gd name="T59" fmla="*/ 498 h 3165"/>
                  <a:gd name="T60" fmla="*/ 231 w 1316"/>
                  <a:gd name="T61" fmla="*/ 534 h 3165"/>
                  <a:gd name="T62" fmla="*/ 178 w 1316"/>
                  <a:gd name="T63" fmla="*/ 569 h 31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3165"/>
                  <a:gd name="T98" fmla="*/ 1316 w 1316"/>
                  <a:gd name="T99" fmla="*/ 3165 h 31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3165">
                    <a:moveTo>
                      <a:pt x="178" y="569"/>
                    </a:moveTo>
                    <a:cubicBezTo>
                      <a:pt x="130" y="804"/>
                      <a:pt x="76" y="1035"/>
                      <a:pt x="0" y="1263"/>
                    </a:cubicBezTo>
                    <a:cubicBezTo>
                      <a:pt x="6" y="1364"/>
                      <a:pt x="6" y="1465"/>
                      <a:pt x="18" y="1565"/>
                    </a:cubicBezTo>
                    <a:cubicBezTo>
                      <a:pt x="30" y="1669"/>
                      <a:pt x="73" y="1785"/>
                      <a:pt x="107" y="1885"/>
                    </a:cubicBezTo>
                    <a:cubicBezTo>
                      <a:pt x="160" y="2042"/>
                      <a:pt x="142" y="2097"/>
                      <a:pt x="249" y="2240"/>
                    </a:cubicBezTo>
                    <a:cubicBezTo>
                      <a:pt x="276" y="2320"/>
                      <a:pt x="300" y="2413"/>
                      <a:pt x="338" y="2489"/>
                    </a:cubicBezTo>
                    <a:cubicBezTo>
                      <a:pt x="374" y="2562"/>
                      <a:pt x="416" y="2625"/>
                      <a:pt x="445" y="2703"/>
                    </a:cubicBezTo>
                    <a:cubicBezTo>
                      <a:pt x="481" y="2799"/>
                      <a:pt x="511" y="2894"/>
                      <a:pt x="551" y="2987"/>
                    </a:cubicBezTo>
                    <a:cubicBezTo>
                      <a:pt x="558" y="3004"/>
                      <a:pt x="559" y="3024"/>
                      <a:pt x="569" y="3040"/>
                    </a:cubicBezTo>
                    <a:cubicBezTo>
                      <a:pt x="589" y="3070"/>
                      <a:pt x="642" y="3114"/>
                      <a:pt x="676" y="3129"/>
                    </a:cubicBezTo>
                    <a:cubicBezTo>
                      <a:pt x="710" y="3144"/>
                      <a:pt x="782" y="3165"/>
                      <a:pt x="782" y="3165"/>
                    </a:cubicBezTo>
                    <a:cubicBezTo>
                      <a:pt x="818" y="3159"/>
                      <a:pt x="856" y="3162"/>
                      <a:pt x="889" y="3147"/>
                    </a:cubicBezTo>
                    <a:cubicBezTo>
                      <a:pt x="958" y="3116"/>
                      <a:pt x="932" y="3091"/>
                      <a:pt x="960" y="3040"/>
                    </a:cubicBezTo>
                    <a:cubicBezTo>
                      <a:pt x="988" y="2990"/>
                      <a:pt x="1067" y="2856"/>
                      <a:pt x="1102" y="2809"/>
                    </a:cubicBezTo>
                    <a:cubicBezTo>
                      <a:pt x="1182" y="2573"/>
                      <a:pt x="1111" y="2317"/>
                      <a:pt x="1191" y="2080"/>
                    </a:cubicBezTo>
                    <a:cubicBezTo>
                      <a:pt x="1235" y="1949"/>
                      <a:pt x="1175" y="2119"/>
                      <a:pt x="1245" y="1956"/>
                    </a:cubicBezTo>
                    <a:cubicBezTo>
                      <a:pt x="1270" y="1897"/>
                      <a:pt x="1316" y="1778"/>
                      <a:pt x="1316" y="1778"/>
                    </a:cubicBezTo>
                    <a:cubicBezTo>
                      <a:pt x="1310" y="1665"/>
                      <a:pt x="1311" y="1552"/>
                      <a:pt x="1298" y="1440"/>
                    </a:cubicBezTo>
                    <a:cubicBezTo>
                      <a:pt x="1293" y="1391"/>
                      <a:pt x="1274" y="1345"/>
                      <a:pt x="1262" y="1298"/>
                    </a:cubicBezTo>
                    <a:cubicBezTo>
                      <a:pt x="1228" y="1164"/>
                      <a:pt x="1218" y="1024"/>
                      <a:pt x="1191" y="889"/>
                    </a:cubicBezTo>
                    <a:cubicBezTo>
                      <a:pt x="1172" y="797"/>
                      <a:pt x="1144" y="690"/>
                      <a:pt x="1102" y="605"/>
                    </a:cubicBezTo>
                    <a:cubicBezTo>
                      <a:pt x="1090" y="581"/>
                      <a:pt x="1077" y="559"/>
                      <a:pt x="1067" y="534"/>
                    </a:cubicBezTo>
                    <a:cubicBezTo>
                      <a:pt x="1053" y="499"/>
                      <a:pt x="1031" y="427"/>
                      <a:pt x="1031" y="427"/>
                    </a:cubicBezTo>
                    <a:cubicBezTo>
                      <a:pt x="1010" y="159"/>
                      <a:pt x="1037" y="269"/>
                      <a:pt x="978" y="89"/>
                    </a:cubicBezTo>
                    <a:cubicBezTo>
                      <a:pt x="971" y="69"/>
                      <a:pt x="941" y="68"/>
                      <a:pt x="925" y="54"/>
                    </a:cubicBezTo>
                    <a:cubicBezTo>
                      <a:pt x="905" y="38"/>
                      <a:pt x="889" y="18"/>
                      <a:pt x="871" y="0"/>
                    </a:cubicBezTo>
                    <a:cubicBezTo>
                      <a:pt x="794" y="6"/>
                      <a:pt x="717" y="8"/>
                      <a:pt x="640" y="18"/>
                    </a:cubicBezTo>
                    <a:cubicBezTo>
                      <a:pt x="551" y="29"/>
                      <a:pt x="519" y="129"/>
                      <a:pt x="445" y="178"/>
                    </a:cubicBezTo>
                    <a:cubicBezTo>
                      <a:pt x="419" y="255"/>
                      <a:pt x="374" y="319"/>
                      <a:pt x="338" y="391"/>
                    </a:cubicBezTo>
                    <a:cubicBezTo>
                      <a:pt x="310" y="447"/>
                      <a:pt x="334" y="449"/>
                      <a:pt x="285" y="498"/>
                    </a:cubicBezTo>
                    <a:cubicBezTo>
                      <a:pt x="270" y="513"/>
                      <a:pt x="248" y="520"/>
                      <a:pt x="231" y="534"/>
                    </a:cubicBezTo>
                    <a:cubicBezTo>
                      <a:pt x="174" y="582"/>
                      <a:pt x="178" y="614"/>
                      <a:pt x="178" y="569"/>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917" name="Line 71">
              <a:extLst>
                <a:ext uri="{FF2B5EF4-FFF2-40B4-BE49-F238E27FC236}">
                  <a16:creationId xmlns:a16="http://schemas.microsoft.com/office/drawing/2014/main" id="{DA0D7BF1-FDB8-F2D6-F462-8073FB0F45FA}"/>
                </a:ext>
              </a:extLst>
            </p:cNvPr>
            <p:cNvSpPr>
              <a:spLocks noChangeShapeType="1"/>
            </p:cNvSpPr>
            <p:nvPr/>
          </p:nvSpPr>
          <p:spPr bwMode="auto">
            <a:xfrm flipH="1" flipV="1">
              <a:off x="1158" y="839"/>
              <a:ext cx="1039" cy="2488"/>
            </a:xfrm>
            <a:prstGeom prst="line">
              <a:avLst/>
            </a:prstGeom>
            <a:noFill/>
            <a:ln w="28575">
              <a:solidFill>
                <a:srgbClr val="00CC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Rectangle 72">
              <a:extLst>
                <a:ext uri="{FF2B5EF4-FFF2-40B4-BE49-F238E27FC236}">
                  <a16:creationId xmlns:a16="http://schemas.microsoft.com/office/drawing/2014/main" id="{686A1ABE-89D6-CA49-BABC-5B5F46806172}"/>
                </a:ext>
              </a:extLst>
            </p:cNvPr>
            <p:cNvSpPr>
              <a:spLocks noChangeArrowheads="1"/>
            </p:cNvSpPr>
            <p:nvPr/>
          </p:nvSpPr>
          <p:spPr bwMode="auto">
            <a:xfrm>
              <a:off x="2165" y="1245"/>
              <a:ext cx="389" cy="34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19" name="Rectangle 73">
              <a:extLst>
                <a:ext uri="{FF2B5EF4-FFF2-40B4-BE49-F238E27FC236}">
                  <a16:creationId xmlns:a16="http://schemas.microsoft.com/office/drawing/2014/main" id="{F7E7C3E2-3AA6-6F1D-FB60-43F22814B681}"/>
                </a:ext>
              </a:extLst>
            </p:cNvPr>
            <p:cNvSpPr>
              <a:spLocks noChangeArrowheads="1"/>
            </p:cNvSpPr>
            <p:nvPr/>
          </p:nvSpPr>
          <p:spPr bwMode="auto">
            <a:xfrm>
              <a:off x="640" y="1910"/>
              <a:ext cx="389" cy="34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20" name="AutoShape 74">
              <a:extLst>
                <a:ext uri="{FF2B5EF4-FFF2-40B4-BE49-F238E27FC236}">
                  <a16:creationId xmlns:a16="http://schemas.microsoft.com/office/drawing/2014/main" id="{A26CF74E-094A-F089-A817-645B4C501440}"/>
                </a:ext>
              </a:extLst>
            </p:cNvPr>
            <p:cNvSpPr>
              <a:spLocks noChangeArrowheads="1"/>
            </p:cNvSpPr>
            <p:nvPr/>
          </p:nvSpPr>
          <p:spPr bwMode="auto">
            <a:xfrm rot="-2298159">
              <a:off x="1256" y="1245"/>
              <a:ext cx="714" cy="60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4 w 21600"/>
                <a:gd name="T13" fmla="*/ 2918 h 21600"/>
                <a:gd name="T14" fmla="*/ 18242 w 21600"/>
                <a:gd name="T15" fmla="*/ 925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19050">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7921" name="Group 75">
              <a:extLst>
                <a:ext uri="{FF2B5EF4-FFF2-40B4-BE49-F238E27FC236}">
                  <a16:creationId xmlns:a16="http://schemas.microsoft.com/office/drawing/2014/main" id="{908B7FA9-57FE-26C7-F12E-DDB8D791C717}"/>
                </a:ext>
              </a:extLst>
            </p:cNvPr>
            <p:cNvGrpSpPr>
              <a:grpSpLocks/>
            </p:cNvGrpSpPr>
            <p:nvPr/>
          </p:nvGrpSpPr>
          <p:grpSpPr bwMode="auto">
            <a:xfrm>
              <a:off x="1678" y="1881"/>
              <a:ext cx="162" cy="145"/>
              <a:chOff x="1831" y="4853"/>
              <a:chExt cx="1316" cy="3165"/>
            </a:xfrm>
          </p:grpSpPr>
          <p:sp>
            <p:nvSpPr>
              <p:cNvPr id="37965" name="Freeform 76">
                <a:extLst>
                  <a:ext uri="{FF2B5EF4-FFF2-40B4-BE49-F238E27FC236}">
                    <a16:creationId xmlns:a16="http://schemas.microsoft.com/office/drawing/2014/main" id="{0F5C2F7C-FB62-8AC2-CF63-A4CFC8EBDD0F}"/>
                  </a:ext>
                </a:extLst>
              </p:cNvPr>
              <p:cNvSpPr>
                <a:spLocks/>
              </p:cNvSpPr>
              <p:nvPr/>
            </p:nvSpPr>
            <p:spPr bwMode="auto">
              <a:xfrm>
                <a:off x="2204" y="5350"/>
                <a:ext cx="516" cy="1236"/>
              </a:xfrm>
              <a:custGeom>
                <a:avLst/>
                <a:gdLst>
                  <a:gd name="T0" fmla="*/ 196 w 516"/>
                  <a:gd name="T1" fmla="*/ 108 h 1236"/>
                  <a:gd name="T2" fmla="*/ 178 w 516"/>
                  <a:gd name="T3" fmla="*/ 268 h 1236"/>
                  <a:gd name="T4" fmla="*/ 125 w 516"/>
                  <a:gd name="T5" fmla="*/ 321 h 1236"/>
                  <a:gd name="T6" fmla="*/ 72 w 516"/>
                  <a:gd name="T7" fmla="*/ 392 h 1236"/>
                  <a:gd name="T8" fmla="*/ 36 w 516"/>
                  <a:gd name="T9" fmla="*/ 446 h 1236"/>
                  <a:gd name="T10" fmla="*/ 0 w 516"/>
                  <a:gd name="T11" fmla="*/ 552 h 1236"/>
                  <a:gd name="T12" fmla="*/ 18 w 516"/>
                  <a:gd name="T13" fmla="*/ 783 h 1236"/>
                  <a:gd name="T14" fmla="*/ 214 w 516"/>
                  <a:gd name="T15" fmla="*/ 1103 h 1236"/>
                  <a:gd name="T16" fmla="*/ 303 w 516"/>
                  <a:gd name="T17" fmla="*/ 1174 h 1236"/>
                  <a:gd name="T18" fmla="*/ 409 w 516"/>
                  <a:gd name="T19" fmla="*/ 1228 h 1236"/>
                  <a:gd name="T20" fmla="*/ 516 w 516"/>
                  <a:gd name="T21" fmla="*/ 1068 h 1236"/>
                  <a:gd name="T22" fmla="*/ 480 w 516"/>
                  <a:gd name="T23" fmla="*/ 943 h 1236"/>
                  <a:gd name="T24" fmla="*/ 409 w 516"/>
                  <a:gd name="T25" fmla="*/ 837 h 1236"/>
                  <a:gd name="T26" fmla="*/ 409 w 516"/>
                  <a:gd name="T27" fmla="*/ 428 h 1236"/>
                  <a:gd name="T28" fmla="*/ 445 w 516"/>
                  <a:gd name="T29" fmla="*/ 214 h 1236"/>
                  <a:gd name="T30" fmla="*/ 356 w 516"/>
                  <a:gd name="T31" fmla="*/ 1 h 1236"/>
                  <a:gd name="T32" fmla="*/ 267 w 516"/>
                  <a:gd name="T33" fmla="*/ 19 h 1236"/>
                  <a:gd name="T34" fmla="*/ 196 w 516"/>
                  <a:gd name="T35" fmla="*/ 108 h 1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6"/>
                  <a:gd name="T55" fmla="*/ 0 h 1236"/>
                  <a:gd name="T56" fmla="*/ 516 w 516"/>
                  <a:gd name="T57" fmla="*/ 1236 h 1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6" h="1236">
                    <a:moveTo>
                      <a:pt x="196" y="108"/>
                    </a:moveTo>
                    <a:cubicBezTo>
                      <a:pt x="190" y="161"/>
                      <a:pt x="195" y="217"/>
                      <a:pt x="178" y="268"/>
                    </a:cubicBezTo>
                    <a:cubicBezTo>
                      <a:pt x="170" y="292"/>
                      <a:pt x="141" y="302"/>
                      <a:pt x="125" y="321"/>
                    </a:cubicBezTo>
                    <a:cubicBezTo>
                      <a:pt x="106" y="343"/>
                      <a:pt x="89" y="368"/>
                      <a:pt x="72" y="392"/>
                    </a:cubicBezTo>
                    <a:cubicBezTo>
                      <a:pt x="59" y="410"/>
                      <a:pt x="45" y="426"/>
                      <a:pt x="36" y="446"/>
                    </a:cubicBezTo>
                    <a:cubicBezTo>
                      <a:pt x="21" y="480"/>
                      <a:pt x="0" y="552"/>
                      <a:pt x="0" y="552"/>
                    </a:cubicBezTo>
                    <a:cubicBezTo>
                      <a:pt x="6" y="629"/>
                      <a:pt x="6" y="707"/>
                      <a:pt x="18" y="783"/>
                    </a:cubicBezTo>
                    <a:cubicBezTo>
                      <a:pt x="39" y="915"/>
                      <a:pt x="134" y="1007"/>
                      <a:pt x="214" y="1103"/>
                    </a:cubicBezTo>
                    <a:cubicBezTo>
                      <a:pt x="277" y="1178"/>
                      <a:pt x="213" y="1146"/>
                      <a:pt x="303" y="1174"/>
                    </a:cubicBezTo>
                    <a:cubicBezTo>
                      <a:pt x="316" y="1183"/>
                      <a:pt x="385" y="1236"/>
                      <a:pt x="409" y="1228"/>
                    </a:cubicBezTo>
                    <a:cubicBezTo>
                      <a:pt x="464" y="1209"/>
                      <a:pt x="500" y="1117"/>
                      <a:pt x="516" y="1068"/>
                    </a:cubicBezTo>
                    <a:cubicBezTo>
                      <a:pt x="512" y="1052"/>
                      <a:pt x="491" y="963"/>
                      <a:pt x="480" y="943"/>
                    </a:cubicBezTo>
                    <a:cubicBezTo>
                      <a:pt x="459" y="906"/>
                      <a:pt x="409" y="837"/>
                      <a:pt x="409" y="837"/>
                    </a:cubicBezTo>
                    <a:cubicBezTo>
                      <a:pt x="392" y="617"/>
                      <a:pt x="381" y="640"/>
                      <a:pt x="409" y="428"/>
                    </a:cubicBezTo>
                    <a:cubicBezTo>
                      <a:pt x="418" y="356"/>
                      <a:pt x="445" y="214"/>
                      <a:pt x="445" y="214"/>
                    </a:cubicBezTo>
                    <a:cubicBezTo>
                      <a:pt x="428" y="97"/>
                      <a:pt x="448" y="63"/>
                      <a:pt x="356" y="1"/>
                    </a:cubicBezTo>
                    <a:cubicBezTo>
                      <a:pt x="326" y="7"/>
                      <a:pt x="291" y="0"/>
                      <a:pt x="267" y="19"/>
                    </a:cubicBezTo>
                    <a:cubicBezTo>
                      <a:pt x="193" y="77"/>
                      <a:pt x="196" y="176"/>
                      <a:pt x="196" y="108"/>
                    </a:cubicBezTo>
                    <a:close/>
                  </a:path>
                </a:pathLst>
              </a:custGeom>
              <a:solidFill>
                <a:srgbClr val="FFFFFF"/>
              </a:solidFill>
              <a:ln w="19050" cmpd="sng">
                <a:solidFill>
                  <a:srgbClr val="996633"/>
                </a:solidFill>
                <a:round/>
                <a:headEnd/>
                <a:tailEnd/>
              </a:ln>
            </p:spPr>
            <p:txBody>
              <a:bodyPr/>
              <a:lstStyle/>
              <a:p>
                <a:endParaRPr lang="en-US"/>
              </a:p>
            </p:txBody>
          </p:sp>
          <p:sp>
            <p:nvSpPr>
              <p:cNvPr id="37966" name="Freeform 77">
                <a:extLst>
                  <a:ext uri="{FF2B5EF4-FFF2-40B4-BE49-F238E27FC236}">
                    <a16:creationId xmlns:a16="http://schemas.microsoft.com/office/drawing/2014/main" id="{86051FCA-2B9B-444D-21E9-59129206ABD1}"/>
                  </a:ext>
                </a:extLst>
              </p:cNvPr>
              <p:cNvSpPr>
                <a:spLocks/>
              </p:cNvSpPr>
              <p:nvPr/>
            </p:nvSpPr>
            <p:spPr bwMode="auto">
              <a:xfrm>
                <a:off x="2387" y="5689"/>
                <a:ext cx="215" cy="551"/>
              </a:xfrm>
              <a:custGeom>
                <a:avLst/>
                <a:gdLst>
                  <a:gd name="T0" fmla="*/ 66 w 215"/>
                  <a:gd name="T1" fmla="*/ 0 h 551"/>
                  <a:gd name="T2" fmla="*/ 49 w 215"/>
                  <a:gd name="T3" fmla="*/ 142 h 551"/>
                  <a:gd name="T4" fmla="*/ 13 w 215"/>
                  <a:gd name="T5" fmla="*/ 195 h 551"/>
                  <a:gd name="T6" fmla="*/ 102 w 215"/>
                  <a:gd name="T7" fmla="*/ 551 h 551"/>
                  <a:gd name="T8" fmla="*/ 155 w 215"/>
                  <a:gd name="T9" fmla="*/ 533 h 551"/>
                  <a:gd name="T10" fmla="*/ 102 w 215"/>
                  <a:gd name="T11" fmla="*/ 320 h 551"/>
                  <a:gd name="T12" fmla="*/ 66 w 215"/>
                  <a:gd name="T13" fmla="*/ 0 h 551"/>
                  <a:gd name="T14" fmla="*/ 0 60000 65536"/>
                  <a:gd name="T15" fmla="*/ 0 60000 65536"/>
                  <a:gd name="T16" fmla="*/ 0 60000 65536"/>
                  <a:gd name="T17" fmla="*/ 0 60000 65536"/>
                  <a:gd name="T18" fmla="*/ 0 60000 65536"/>
                  <a:gd name="T19" fmla="*/ 0 60000 65536"/>
                  <a:gd name="T20" fmla="*/ 0 60000 65536"/>
                  <a:gd name="T21" fmla="*/ 0 w 215"/>
                  <a:gd name="T22" fmla="*/ 0 h 551"/>
                  <a:gd name="T23" fmla="*/ 215 w 215"/>
                  <a:gd name="T24" fmla="*/ 551 h 5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551">
                    <a:moveTo>
                      <a:pt x="66" y="0"/>
                    </a:moveTo>
                    <a:cubicBezTo>
                      <a:pt x="60" y="47"/>
                      <a:pt x="62" y="96"/>
                      <a:pt x="49" y="142"/>
                    </a:cubicBezTo>
                    <a:cubicBezTo>
                      <a:pt x="43" y="163"/>
                      <a:pt x="15" y="174"/>
                      <a:pt x="13" y="195"/>
                    </a:cubicBezTo>
                    <a:cubicBezTo>
                      <a:pt x="0" y="372"/>
                      <a:pt x="55" y="412"/>
                      <a:pt x="102" y="551"/>
                    </a:cubicBezTo>
                    <a:cubicBezTo>
                      <a:pt x="120" y="545"/>
                      <a:pt x="142" y="546"/>
                      <a:pt x="155" y="533"/>
                    </a:cubicBezTo>
                    <a:cubicBezTo>
                      <a:pt x="215" y="473"/>
                      <a:pt x="137" y="373"/>
                      <a:pt x="102" y="320"/>
                    </a:cubicBezTo>
                    <a:cubicBezTo>
                      <a:pt x="83" y="22"/>
                      <a:pt x="128" y="120"/>
                      <a:pt x="66" y="0"/>
                    </a:cubicBezTo>
                    <a:close/>
                  </a:path>
                </a:pathLst>
              </a:custGeom>
              <a:solidFill>
                <a:srgbClr val="FFFFFF"/>
              </a:solidFill>
              <a:ln w="19050" cmpd="sng">
                <a:solidFill>
                  <a:srgbClr val="996633"/>
                </a:solidFill>
                <a:round/>
                <a:headEnd/>
                <a:tailEnd/>
              </a:ln>
            </p:spPr>
            <p:txBody>
              <a:bodyPr/>
              <a:lstStyle/>
              <a:p>
                <a:endParaRPr lang="en-US"/>
              </a:p>
            </p:txBody>
          </p:sp>
          <p:sp>
            <p:nvSpPr>
              <p:cNvPr id="37967" name="Freeform 78">
                <a:extLst>
                  <a:ext uri="{FF2B5EF4-FFF2-40B4-BE49-F238E27FC236}">
                    <a16:creationId xmlns:a16="http://schemas.microsoft.com/office/drawing/2014/main" id="{A117B848-BDC6-D824-339F-8556BAFC0E83}"/>
                  </a:ext>
                </a:extLst>
              </p:cNvPr>
              <p:cNvSpPr>
                <a:spLocks/>
              </p:cNvSpPr>
              <p:nvPr/>
            </p:nvSpPr>
            <p:spPr bwMode="auto">
              <a:xfrm>
                <a:off x="2044" y="4996"/>
                <a:ext cx="836" cy="2542"/>
              </a:xfrm>
              <a:custGeom>
                <a:avLst/>
                <a:gdLst>
                  <a:gd name="T0" fmla="*/ 338 w 836"/>
                  <a:gd name="T1" fmla="*/ 195 h 2542"/>
                  <a:gd name="T2" fmla="*/ 232 w 836"/>
                  <a:gd name="T3" fmla="*/ 337 h 2542"/>
                  <a:gd name="T4" fmla="*/ 196 w 836"/>
                  <a:gd name="T5" fmla="*/ 391 h 2542"/>
                  <a:gd name="T6" fmla="*/ 143 w 836"/>
                  <a:gd name="T7" fmla="*/ 426 h 2542"/>
                  <a:gd name="T8" fmla="*/ 72 w 836"/>
                  <a:gd name="T9" fmla="*/ 533 h 2542"/>
                  <a:gd name="T10" fmla="*/ 0 w 836"/>
                  <a:gd name="T11" fmla="*/ 817 h 2542"/>
                  <a:gd name="T12" fmla="*/ 18 w 836"/>
                  <a:gd name="T13" fmla="*/ 1031 h 2542"/>
                  <a:gd name="T14" fmla="*/ 89 w 836"/>
                  <a:gd name="T15" fmla="*/ 1191 h 2542"/>
                  <a:gd name="T16" fmla="*/ 143 w 836"/>
                  <a:gd name="T17" fmla="*/ 1368 h 2542"/>
                  <a:gd name="T18" fmla="*/ 232 w 836"/>
                  <a:gd name="T19" fmla="*/ 1671 h 2542"/>
                  <a:gd name="T20" fmla="*/ 338 w 836"/>
                  <a:gd name="T21" fmla="*/ 2026 h 2542"/>
                  <a:gd name="T22" fmla="*/ 392 w 836"/>
                  <a:gd name="T23" fmla="*/ 2204 h 2542"/>
                  <a:gd name="T24" fmla="*/ 534 w 836"/>
                  <a:gd name="T25" fmla="*/ 2542 h 2542"/>
                  <a:gd name="T26" fmla="*/ 587 w 836"/>
                  <a:gd name="T27" fmla="*/ 2524 h 2542"/>
                  <a:gd name="T28" fmla="*/ 623 w 836"/>
                  <a:gd name="T29" fmla="*/ 2382 h 2542"/>
                  <a:gd name="T30" fmla="*/ 658 w 836"/>
                  <a:gd name="T31" fmla="*/ 2115 h 2542"/>
                  <a:gd name="T32" fmla="*/ 783 w 836"/>
                  <a:gd name="T33" fmla="*/ 1902 h 2542"/>
                  <a:gd name="T34" fmla="*/ 836 w 836"/>
                  <a:gd name="T35" fmla="*/ 1262 h 2542"/>
                  <a:gd name="T36" fmla="*/ 800 w 836"/>
                  <a:gd name="T37" fmla="*/ 906 h 2542"/>
                  <a:gd name="T38" fmla="*/ 712 w 836"/>
                  <a:gd name="T39" fmla="*/ 568 h 2542"/>
                  <a:gd name="T40" fmla="*/ 605 w 836"/>
                  <a:gd name="T41" fmla="*/ 0 h 2542"/>
                  <a:gd name="T42" fmla="*/ 409 w 836"/>
                  <a:gd name="T43" fmla="*/ 35 h 2542"/>
                  <a:gd name="T44" fmla="*/ 392 w 836"/>
                  <a:gd name="T45" fmla="*/ 88 h 2542"/>
                  <a:gd name="T46" fmla="*/ 356 w 836"/>
                  <a:gd name="T47" fmla="*/ 142 h 2542"/>
                  <a:gd name="T48" fmla="*/ 338 w 836"/>
                  <a:gd name="T49" fmla="*/ 195 h 25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542"/>
                  <a:gd name="T77" fmla="*/ 836 w 836"/>
                  <a:gd name="T78" fmla="*/ 2542 h 25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542">
                    <a:moveTo>
                      <a:pt x="338" y="195"/>
                    </a:moveTo>
                    <a:cubicBezTo>
                      <a:pt x="314" y="265"/>
                      <a:pt x="294" y="296"/>
                      <a:pt x="232" y="337"/>
                    </a:cubicBezTo>
                    <a:cubicBezTo>
                      <a:pt x="220" y="355"/>
                      <a:pt x="211" y="376"/>
                      <a:pt x="196" y="391"/>
                    </a:cubicBezTo>
                    <a:cubicBezTo>
                      <a:pt x="181" y="406"/>
                      <a:pt x="157" y="410"/>
                      <a:pt x="143" y="426"/>
                    </a:cubicBezTo>
                    <a:cubicBezTo>
                      <a:pt x="115" y="458"/>
                      <a:pt x="72" y="533"/>
                      <a:pt x="72" y="533"/>
                    </a:cubicBezTo>
                    <a:cubicBezTo>
                      <a:pt x="48" y="628"/>
                      <a:pt x="20" y="720"/>
                      <a:pt x="0" y="817"/>
                    </a:cubicBezTo>
                    <a:cubicBezTo>
                      <a:pt x="6" y="888"/>
                      <a:pt x="6" y="960"/>
                      <a:pt x="18" y="1031"/>
                    </a:cubicBezTo>
                    <a:cubicBezTo>
                      <a:pt x="45" y="1189"/>
                      <a:pt x="43" y="1087"/>
                      <a:pt x="89" y="1191"/>
                    </a:cubicBezTo>
                    <a:cubicBezTo>
                      <a:pt x="105" y="1228"/>
                      <a:pt x="134" y="1321"/>
                      <a:pt x="143" y="1368"/>
                    </a:cubicBezTo>
                    <a:cubicBezTo>
                      <a:pt x="164" y="1477"/>
                      <a:pt x="170" y="1578"/>
                      <a:pt x="232" y="1671"/>
                    </a:cubicBezTo>
                    <a:cubicBezTo>
                      <a:pt x="270" y="1787"/>
                      <a:pt x="299" y="1911"/>
                      <a:pt x="338" y="2026"/>
                    </a:cubicBezTo>
                    <a:cubicBezTo>
                      <a:pt x="363" y="2102"/>
                      <a:pt x="377" y="2132"/>
                      <a:pt x="392" y="2204"/>
                    </a:cubicBezTo>
                    <a:cubicBezTo>
                      <a:pt x="422" y="2344"/>
                      <a:pt x="409" y="2459"/>
                      <a:pt x="534" y="2542"/>
                    </a:cubicBezTo>
                    <a:cubicBezTo>
                      <a:pt x="552" y="2536"/>
                      <a:pt x="574" y="2537"/>
                      <a:pt x="587" y="2524"/>
                    </a:cubicBezTo>
                    <a:cubicBezTo>
                      <a:pt x="601" y="2510"/>
                      <a:pt x="621" y="2394"/>
                      <a:pt x="623" y="2382"/>
                    </a:cubicBezTo>
                    <a:cubicBezTo>
                      <a:pt x="623" y="2377"/>
                      <a:pt x="631" y="2169"/>
                      <a:pt x="658" y="2115"/>
                    </a:cubicBezTo>
                    <a:cubicBezTo>
                      <a:pt x="698" y="2034"/>
                      <a:pt x="755" y="1985"/>
                      <a:pt x="783" y="1902"/>
                    </a:cubicBezTo>
                    <a:cubicBezTo>
                      <a:pt x="797" y="1502"/>
                      <a:pt x="784" y="1517"/>
                      <a:pt x="836" y="1262"/>
                    </a:cubicBezTo>
                    <a:cubicBezTo>
                      <a:pt x="826" y="1127"/>
                      <a:pt x="827" y="1030"/>
                      <a:pt x="800" y="906"/>
                    </a:cubicBezTo>
                    <a:cubicBezTo>
                      <a:pt x="775" y="792"/>
                      <a:pt x="734" y="683"/>
                      <a:pt x="712" y="568"/>
                    </a:cubicBezTo>
                    <a:cubicBezTo>
                      <a:pt x="698" y="198"/>
                      <a:pt x="782" y="177"/>
                      <a:pt x="605" y="0"/>
                    </a:cubicBezTo>
                    <a:cubicBezTo>
                      <a:pt x="604" y="0"/>
                      <a:pt x="432" y="12"/>
                      <a:pt x="409" y="35"/>
                    </a:cubicBezTo>
                    <a:cubicBezTo>
                      <a:pt x="396" y="48"/>
                      <a:pt x="400" y="71"/>
                      <a:pt x="392" y="88"/>
                    </a:cubicBezTo>
                    <a:cubicBezTo>
                      <a:pt x="382" y="107"/>
                      <a:pt x="366" y="123"/>
                      <a:pt x="356" y="142"/>
                    </a:cubicBezTo>
                    <a:cubicBezTo>
                      <a:pt x="348" y="159"/>
                      <a:pt x="338" y="195"/>
                      <a:pt x="338" y="195"/>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8" name="Freeform 79">
                <a:extLst>
                  <a:ext uri="{FF2B5EF4-FFF2-40B4-BE49-F238E27FC236}">
                    <a16:creationId xmlns:a16="http://schemas.microsoft.com/office/drawing/2014/main" id="{26A30B54-D68B-7252-E6A4-776418976A85}"/>
                  </a:ext>
                </a:extLst>
              </p:cNvPr>
              <p:cNvSpPr>
                <a:spLocks/>
              </p:cNvSpPr>
              <p:nvPr/>
            </p:nvSpPr>
            <p:spPr bwMode="auto">
              <a:xfrm>
                <a:off x="1831" y="4853"/>
                <a:ext cx="1316" cy="3165"/>
              </a:xfrm>
              <a:custGeom>
                <a:avLst/>
                <a:gdLst>
                  <a:gd name="T0" fmla="*/ 178 w 1316"/>
                  <a:gd name="T1" fmla="*/ 569 h 3165"/>
                  <a:gd name="T2" fmla="*/ 0 w 1316"/>
                  <a:gd name="T3" fmla="*/ 1263 h 3165"/>
                  <a:gd name="T4" fmla="*/ 18 w 1316"/>
                  <a:gd name="T5" fmla="*/ 1565 h 3165"/>
                  <a:gd name="T6" fmla="*/ 107 w 1316"/>
                  <a:gd name="T7" fmla="*/ 1885 h 3165"/>
                  <a:gd name="T8" fmla="*/ 249 w 1316"/>
                  <a:gd name="T9" fmla="*/ 2240 h 3165"/>
                  <a:gd name="T10" fmla="*/ 338 w 1316"/>
                  <a:gd name="T11" fmla="*/ 2489 h 3165"/>
                  <a:gd name="T12" fmla="*/ 445 w 1316"/>
                  <a:gd name="T13" fmla="*/ 2703 h 3165"/>
                  <a:gd name="T14" fmla="*/ 551 w 1316"/>
                  <a:gd name="T15" fmla="*/ 2987 h 3165"/>
                  <a:gd name="T16" fmla="*/ 569 w 1316"/>
                  <a:gd name="T17" fmla="*/ 3040 h 3165"/>
                  <a:gd name="T18" fmla="*/ 676 w 1316"/>
                  <a:gd name="T19" fmla="*/ 3129 h 3165"/>
                  <a:gd name="T20" fmla="*/ 782 w 1316"/>
                  <a:gd name="T21" fmla="*/ 3165 h 3165"/>
                  <a:gd name="T22" fmla="*/ 889 w 1316"/>
                  <a:gd name="T23" fmla="*/ 3147 h 3165"/>
                  <a:gd name="T24" fmla="*/ 960 w 1316"/>
                  <a:gd name="T25" fmla="*/ 3040 h 3165"/>
                  <a:gd name="T26" fmla="*/ 1102 w 1316"/>
                  <a:gd name="T27" fmla="*/ 2809 h 3165"/>
                  <a:gd name="T28" fmla="*/ 1191 w 1316"/>
                  <a:gd name="T29" fmla="*/ 2080 h 3165"/>
                  <a:gd name="T30" fmla="*/ 1245 w 1316"/>
                  <a:gd name="T31" fmla="*/ 1956 h 3165"/>
                  <a:gd name="T32" fmla="*/ 1316 w 1316"/>
                  <a:gd name="T33" fmla="*/ 1778 h 3165"/>
                  <a:gd name="T34" fmla="*/ 1298 w 1316"/>
                  <a:gd name="T35" fmla="*/ 1440 h 3165"/>
                  <a:gd name="T36" fmla="*/ 1262 w 1316"/>
                  <a:gd name="T37" fmla="*/ 1298 h 3165"/>
                  <a:gd name="T38" fmla="*/ 1191 w 1316"/>
                  <a:gd name="T39" fmla="*/ 889 h 3165"/>
                  <a:gd name="T40" fmla="*/ 1102 w 1316"/>
                  <a:gd name="T41" fmla="*/ 605 h 3165"/>
                  <a:gd name="T42" fmla="*/ 1067 w 1316"/>
                  <a:gd name="T43" fmla="*/ 534 h 3165"/>
                  <a:gd name="T44" fmla="*/ 1031 w 1316"/>
                  <a:gd name="T45" fmla="*/ 427 h 3165"/>
                  <a:gd name="T46" fmla="*/ 978 w 1316"/>
                  <a:gd name="T47" fmla="*/ 89 h 3165"/>
                  <a:gd name="T48" fmla="*/ 925 w 1316"/>
                  <a:gd name="T49" fmla="*/ 54 h 3165"/>
                  <a:gd name="T50" fmla="*/ 871 w 1316"/>
                  <a:gd name="T51" fmla="*/ 0 h 3165"/>
                  <a:gd name="T52" fmla="*/ 640 w 1316"/>
                  <a:gd name="T53" fmla="*/ 18 h 3165"/>
                  <a:gd name="T54" fmla="*/ 445 w 1316"/>
                  <a:gd name="T55" fmla="*/ 178 h 3165"/>
                  <a:gd name="T56" fmla="*/ 338 w 1316"/>
                  <a:gd name="T57" fmla="*/ 391 h 3165"/>
                  <a:gd name="T58" fmla="*/ 285 w 1316"/>
                  <a:gd name="T59" fmla="*/ 498 h 3165"/>
                  <a:gd name="T60" fmla="*/ 231 w 1316"/>
                  <a:gd name="T61" fmla="*/ 534 h 3165"/>
                  <a:gd name="T62" fmla="*/ 178 w 1316"/>
                  <a:gd name="T63" fmla="*/ 569 h 31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3165"/>
                  <a:gd name="T98" fmla="*/ 1316 w 1316"/>
                  <a:gd name="T99" fmla="*/ 3165 h 31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3165">
                    <a:moveTo>
                      <a:pt x="178" y="569"/>
                    </a:moveTo>
                    <a:cubicBezTo>
                      <a:pt x="130" y="804"/>
                      <a:pt x="76" y="1035"/>
                      <a:pt x="0" y="1263"/>
                    </a:cubicBezTo>
                    <a:cubicBezTo>
                      <a:pt x="6" y="1364"/>
                      <a:pt x="6" y="1465"/>
                      <a:pt x="18" y="1565"/>
                    </a:cubicBezTo>
                    <a:cubicBezTo>
                      <a:pt x="30" y="1669"/>
                      <a:pt x="73" y="1785"/>
                      <a:pt x="107" y="1885"/>
                    </a:cubicBezTo>
                    <a:cubicBezTo>
                      <a:pt x="160" y="2042"/>
                      <a:pt x="142" y="2097"/>
                      <a:pt x="249" y="2240"/>
                    </a:cubicBezTo>
                    <a:cubicBezTo>
                      <a:pt x="276" y="2320"/>
                      <a:pt x="300" y="2413"/>
                      <a:pt x="338" y="2489"/>
                    </a:cubicBezTo>
                    <a:cubicBezTo>
                      <a:pt x="374" y="2562"/>
                      <a:pt x="416" y="2625"/>
                      <a:pt x="445" y="2703"/>
                    </a:cubicBezTo>
                    <a:cubicBezTo>
                      <a:pt x="481" y="2799"/>
                      <a:pt x="511" y="2894"/>
                      <a:pt x="551" y="2987"/>
                    </a:cubicBezTo>
                    <a:cubicBezTo>
                      <a:pt x="558" y="3004"/>
                      <a:pt x="559" y="3024"/>
                      <a:pt x="569" y="3040"/>
                    </a:cubicBezTo>
                    <a:cubicBezTo>
                      <a:pt x="589" y="3070"/>
                      <a:pt x="642" y="3114"/>
                      <a:pt x="676" y="3129"/>
                    </a:cubicBezTo>
                    <a:cubicBezTo>
                      <a:pt x="710" y="3144"/>
                      <a:pt x="782" y="3165"/>
                      <a:pt x="782" y="3165"/>
                    </a:cubicBezTo>
                    <a:cubicBezTo>
                      <a:pt x="818" y="3159"/>
                      <a:pt x="856" y="3162"/>
                      <a:pt x="889" y="3147"/>
                    </a:cubicBezTo>
                    <a:cubicBezTo>
                      <a:pt x="958" y="3116"/>
                      <a:pt x="932" y="3091"/>
                      <a:pt x="960" y="3040"/>
                    </a:cubicBezTo>
                    <a:cubicBezTo>
                      <a:pt x="988" y="2990"/>
                      <a:pt x="1067" y="2856"/>
                      <a:pt x="1102" y="2809"/>
                    </a:cubicBezTo>
                    <a:cubicBezTo>
                      <a:pt x="1182" y="2573"/>
                      <a:pt x="1111" y="2317"/>
                      <a:pt x="1191" y="2080"/>
                    </a:cubicBezTo>
                    <a:cubicBezTo>
                      <a:pt x="1235" y="1949"/>
                      <a:pt x="1175" y="2119"/>
                      <a:pt x="1245" y="1956"/>
                    </a:cubicBezTo>
                    <a:cubicBezTo>
                      <a:pt x="1270" y="1897"/>
                      <a:pt x="1316" y="1778"/>
                      <a:pt x="1316" y="1778"/>
                    </a:cubicBezTo>
                    <a:cubicBezTo>
                      <a:pt x="1310" y="1665"/>
                      <a:pt x="1311" y="1552"/>
                      <a:pt x="1298" y="1440"/>
                    </a:cubicBezTo>
                    <a:cubicBezTo>
                      <a:pt x="1293" y="1391"/>
                      <a:pt x="1274" y="1345"/>
                      <a:pt x="1262" y="1298"/>
                    </a:cubicBezTo>
                    <a:cubicBezTo>
                      <a:pt x="1228" y="1164"/>
                      <a:pt x="1218" y="1024"/>
                      <a:pt x="1191" y="889"/>
                    </a:cubicBezTo>
                    <a:cubicBezTo>
                      <a:pt x="1172" y="797"/>
                      <a:pt x="1144" y="690"/>
                      <a:pt x="1102" y="605"/>
                    </a:cubicBezTo>
                    <a:cubicBezTo>
                      <a:pt x="1090" y="581"/>
                      <a:pt x="1077" y="559"/>
                      <a:pt x="1067" y="534"/>
                    </a:cubicBezTo>
                    <a:cubicBezTo>
                      <a:pt x="1053" y="499"/>
                      <a:pt x="1031" y="427"/>
                      <a:pt x="1031" y="427"/>
                    </a:cubicBezTo>
                    <a:cubicBezTo>
                      <a:pt x="1010" y="159"/>
                      <a:pt x="1037" y="269"/>
                      <a:pt x="978" y="89"/>
                    </a:cubicBezTo>
                    <a:cubicBezTo>
                      <a:pt x="971" y="69"/>
                      <a:pt x="941" y="68"/>
                      <a:pt x="925" y="54"/>
                    </a:cubicBezTo>
                    <a:cubicBezTo>
                      <a:pt x="905" y="38"/>
                      <a:pt x="889" y="18"/>
                      <a:pt x="871" y="0"/>
                    </a:cubicBezTo>
                    <a:cubicBezTo>
                      <a:pt x="794" y="6"/>
                      <a:pt x="717" y="8"/>
                      <a:pt x="640" y="18"/>
                    </a:cubicBezTo>
                    <a:cubicBezTo>
                      <a:pt x="551" y="29"/>
                      <a:pt x="519" y="129"/>
                      <a:pt x="445" y="178"/>
                    </a:cubicBezTo>
                    <a:cubicBezTo>
                      <a:pt x="419" y="255"/>
                      <a:pt x="374" y="319"/>
                      <a:pt x="338" y="391"/>
                    </a:cubicBezTo>
                    <a:cubicBezTo>
                      <a:pt x="310" y="447"/>
                      <a:pt x="334" y="449"/>
                      <a:pt x="285" y="498"/>
                    </a:cubicBezTo>
                    <a:cubicBezTo>
                      <a:pt x="270" y="513"/>
                      <a:pt x="248" y="520"/>
                      <a:pt x="231" y="534"/>
                    </a:cubicBezTo>
                    <a:cubicBezTo>
                      <a:pt x="174" y="582"/>
                      <a:pt x="178" y="614"/>
                      <a:pt x="178" y="569"/>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7922" name="Group 80">
              <a:extLst>
                <a:ext uri="{FF2B5EF4-FFF2-40B4-BE49-F238E27FC236}">
                  <a16:creationId xmlns:a16="http://schemas.microsoft.com/office/drawing/2014/main" id="{7D4EDA3C-43B7-89E3-BC5A-DF54085EF641}"/>
                </a:ext>
              </a:extLst>
            </p:cNvPr>
            <p:cNvGrpSpPr>
              <a:grpSpLocks/>
            </p:cNvGrpSpPr>
            <p:nvPr/>
          </p:nvGrpSpPr>
          <p:grpSpPr bwMode="auto">
            <a:xfrm>
              <a:off x="1613" y="2691"/>
              <a:ext cx="1006" cy="492"/>
              <a:chOff x="1831" y="4853"/>
              <a:chExt cx="1316" cy="3165"/>
            </a:xfrm>
          </p:grpSpPr>
          <p:sp>
            <p:nvSpPr>
              <p:cNvPr id="37961" name="Freeform 81">
                <a:extLst>
                  <a:ext uri="{FF2B5EF4-FFF2-40B4-BE49-F238E27FC236}">
                    <a16:creationId xmlns:a16="http://schemas.microsoft.com/office/drawing/2014/main" id="{DF8717DC-B07E-59C6-2A48-439C67BF1EF6}"/>
                  </a:ext>
                </a:extLst>
              </p:cNvPr>
              <p:cNvSpPr>
                <a:spLocks/>
              </p:cNvSpPr>
              <p:nvPr/>
            </p:nvSpPr>
            <p:spPr bwMode="auto">
              <a:xfrm>
                <a:off x="2204" y="5350"/>
                <a:ext cx="516" cy="1236"/>
              </a:xfrm>
              <a:custGeom>
                <a:avLst/>
                <a:gdLst>
                  <a:gd name="T0" fmla="*/ 196 w 516"/>
                  <a:gd name="T1" fmla="*/ 108 h 1236"/>
                  <a:gd name="T2" fmla="*/ 178 w 516"/>
                  <a:gd name="T3" fmla="*/ 268 h 1236"/>
                  <a:gd name="T4" fmla="*/ 125 w 516"/>
                  <a:gd name="T5" fmla="*/ 321 h 1236"/>
                  <a:gd name="T6" fmla="*/ 72 w 516"/>
                  <a:gd name="T7" fmla="*/ 392 h 1236"/>
                  <a:gd name="T8" fmla="*/ 36 w 516"/>
                  <a:gd name="T9" fmla="*/ 446 h 1236"/>
                  <a:gd name="T10" fmla="*/ 0 w 516"/>
                  <a:gd name="T11" fmla="*/ 552 h 1236"/>
                  <a:gd name="T12" fmla="*/ 18 w 516"/>
                  <a:gd name="T13" fmla="*/ 783 h 1236"/>
                  <a:gd name="T14" fmla="*/ 214 w 516"/>
                  <a:gd name="T15" fmla="*/ 1103 h 1236"/>
                  <a:gd name="T16" fmla="*/ 303 w 516"/>
                  <a:gd name="T17" fmla="*/ 1174 h 1236"/>
                  <a:gd name="T18" fmla="*/ 409 w 516"/>
                  <a:gd name="T19" fmla="*/ 1228 h 1236"/>
                  <a:gd name="T20" fmla="*/ 516 w 516"/>
                  <a:gd name="T21" fmla="*/ 1068 h 1236"/>
                  <a:gd name="T22" fmla="*/ 480 w 516"/>
                  <a:gd name="T23" fmla="*/ 943 h 1236"/>
                  <a:gd name="T24" fmla="*/ 409 w 516"/>
                  <a:gd name="T25" fmla="*/ 837 h 1236"/>
                  <a:gd name="T26" fmla="*/ 409 w 516"/>
                  <a:gd name="T27" fmla="*/ 428 h 1236"/>
                  <a:gd name="T28" fmla="*/ 445 w 516"/>
                  <a:gd name="T29" fmla="*/ 214 h 1236"/>
                  <a:gd name="T30" fmla="*/ 356 w 516"/>
                  <a:gd name="T31" fmla="*/ 1 h 1236"/>
                  <a:gd name="T32" fmla="*/ 267 w 516"/>
                  <a:gd name="T33" fmla="*/ 19 h 1236"/>
                  <a:gd name="T34" fmla="*/ 196 w 516"/>
                  <a:gd name="T35" fmla="*/ 108 h 1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6"/>
                  <a:gd name="T55" fmla="*/ 0 h 1236"/>
                  <a:gd name="T56" fmla="*/ 516 w 516"/>
                  <a:gd name="T57" fmla="*/ 1236 h 1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6" h="1236">
                    <a:moveTo>
                      <a:pt x="196" y="108"/>
                    </a:moveTo>
                    <a:cubicBezTo>
                      <a:pt x="190" y="161"/>
                      <a:pt x="195" y="217"/>
                      <a:pt x="178" y="268"/>
                    </a:cubicBezTo>
                    <a:cubicBezTo>
                      <a:pt x="170" y="292"/>
                      <a:pt x="141" y="302"/>
                      <a:pt x="125" y="321"/>
                    </a:cubicBezTo>
                    <a:cubicBezTo>
                      <a:pt x="106" y="343"/>
                      <a:pt x="89" y="368"/>
                      <a:pt x="72" y="392"/>
                    </a:cubicBezTo>
                    <a:cubicBezTo>
                      <a:pt x="59" y="410"/>
                      <a:pt x="45" y="426"/>
                      <a:pt x="36" y="446"/>
                    </a:cubicBezTo>
                    <a:cubicBezTo>
                      <a:pt x="21" y="480"/>
                      <a:pt x="0" y="552"/>
                      <a:pt x="0" y="552"/>
                    </a:cubicBezTo>
                    <a:cubicBezTo>
                      <a:pt x="6" y="629"/>
                      <a:pt x="6" y="707"/>
                      <a:pt x="18" y="783"/>
                    </a:cubicBezTo>
                    <a:cubicBezTo>
                      <a:pt x="39" y="915"/>
                      <a:pt x="134" y="1007"/>
                      <a:pt x="214" y="1103"/>
                    </a:cubicBezTo>
                    <a:cubicBezTo>
                      <a:pt x="277" y="1178"/>
                      <a:pt x="213" y="1146"/>
                      <a:pt x="303" y="1174"/>
                    </a:cubicBezTo>
                    <a:cubicBezTo>
                      <a:pt x="316" y="1183"/>
                      <a:pt x="385" y="1236"/>
                      <a:pt x="409" y="1228"/>
                    </a:cubicBezTo>
                    <a:cubicBezTo>
                      <a:pt x="464" y="1209"/>
                      <a:pt x="500" y="1117"/>
                      <a:pt x="516" y="1068"/>
                    </a:cubicBezTo>
                    <a:cubicBezTo>
                      <a:pt x="512" y="1052"/>
                      <a:pt x="491" y="963"/>
                      <a:pt x="480" y="943"/>
                    </a:cubicBezTo>
                    <a:cubicBezTo>
                      <a:pt x="459" y="906"/>
                      <a:pt x="409" y="837"/>
                      <a:pt x="409" y="837"/>
                    </a:cubicBezTo>
                    <a:cubicBezTo>
                      <a:pt x="392" y="617"/>
                      <a:pt x="381" y="640"/>
                      <a:pt x="409" y="428"/>
                    </a:cubicBezTo>
                    <a:cubicBezTo>
                      <a:pt x="418" y="356"/>
                      <a:pt x="445" y="214"/>
                      <a:pt x="445" y="214"/>
                    </a:cubicBezTo>
                    <a:cubicBezTo>
                      <a:pt x="428" y="97"/>
                      <a:pt x="448" y="63"/>
                      <a:pt x="356" y="1"/>
                    </a:cubicBezTo>
                    <a:cubicBezTo>
                      <a:pt x="326" y="7"/>
                      <a:pt x="291" y="0"/>
                      <a:pt x="267" y="19"/>
                    </a:cubicBezTo>
                    <a:cubicBezTo>
                      <a:pt x="193" y="77"/>
                      <a:pt x="196" y="176"/>
                      <a:pt x="196" y="108"/>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2" name="Freeform 82">
                <a:extLst>
                  <a:ext uri="{FF2B5EF4-FFF2-40B4-BE49-F238E27FC236}">
                    <a16:creationId xmlns:a16="http://schemas.microsoft.com/office/drawing/2014/main" id="{9EAAC033-374B-2DF5-41B9-B8C178DDB932}"/>
                  </a:ext>
                </a:extLst>
              </p:cNvPr>
              <p:cNvSpPr>
                <a:spLocks/>
              </p:cNvSpPr>
              <p:nvPr/>
            </p:nvSpPr>
            <p:spPr bwMode="auto">
              <a:xfrm>
                <a:off x="2387" y="5689"/>
                <a:ext cx="215" cy="551"/>
              </a:xfrm>
              <a:custGeom>
                <a:avLst/>
                <a:gdLst>
                  <a:gd name="T0" fmla="*/ 66 w 215"/>
                  <a:gd name="T1" fmla="*/ 0 h 551"/>
                  <a:gd name="T2" fmla="*/ 49 w 215"/>
                  <a:gd name="T3" fmla="*/ 142 h 551"/>
                  <a:gd name="T4" fmla="*/ 13 w 215"/>
                  <a:gd name="T5" fmla="*/ 195 h 551"/>
                  <a:gd name="T6" fmla="*/ 102 w 215"/>
                  <a:gd name="T7" fmla="*/ 551 h 551"/>
                  <a:gd name="T8" fmla="*/ 155 w 215"/>
                  <a:gd name="T9" fmla="*/ 533 h 551"/>
                  <a:gd name="T10" fmla="*/ 102 w 215"/>
                  <a:gd name="T11" fmla="*/ 320 h 551"/>
                  <a:gd name="T12" fmla="*/ 66 w 215"/>
                  <a:gd name="T13" fmla="*/ 0 h 551"/>
                  <a:gd name="T14" fmla="*/ 0 60000 65536"/>
                  <a:gd name="T15" fmla="*/ 0 60000 65536"/>
                  <a:gd name="T16" fmla="*/ 0 60000 65536"/>
                  <a:gd name="T17" fmla="*/ 0 60000 65536"/>
                  <a:gd name="T18" fmla="*/ 0 60000 65536"/>
                  <a:gd name="T19" fmla="*/ 0 60000 65536"/>
                  <a:gd name="T20" fmla="*/ 0 60000 65536"/>
                  <a:gd name="T21" fmla="*/ 0 w 215"/>
                  <a:gd name="T22" fmla="*/ 0 h 551"/>
                  <a:gd name="T23" fmla="*/ 215 w 215"/>
                  <a:gd name="T24" fmla="*/ 551 h 5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551">
                    <a:moveTo>
                      <a:pt x="66" y="0"/>
                    </a:moveTo>
                    <a:cubicBezTo>
                      <a:pt x="60" y="47"/>
                      <a:pt x="62" y="96"/>
                      <a:pt x="49" y="142"/>
                    </a:cubicBezTo>
                    <a:cubicBezTo>
                      <a:pt x="43" y="163"/>
                      <a:pt x="15" y="174"/>
                      <a:pt x="13" y="195"/>
                    </a:cubicBezTo>
                    <a:cubicBezTo>
                      <a:pt x="0" y="372"/>
                      <a:pt x="55" y="412"/>
                      <a:pt x="102" y="551"/>
                    </a:cubicBezTo>
                    <a:cubicBezTo>
                      <a:pt x="120" y="545"/>
                      <a:pt x="142" y="546"/>
                      <a:pt x="155" y="533"/>
                    </a:cubicBezTo>
                    <a:cubicBezTo>
                      <a:pt x="215" y="473"/>
                      <a:pt x="137" y="373"/>
                      <a:pt x="102" y="320"/>
                    </a:cubicBezTo>
                    <a:cubicBezTo>
                      <a:pt x="83" y="22"/>
                      <a:pt x="128" y="120"/>
                      <a:pt x="66" y="0"/>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3" name="Freeform 83">
                <a:extLst>
                  <a:ext uri="{FF2B5EF4-FFF2-40B4-BE49-F238E27FC236}">
                    <a16:creationId xmlns:a16="http://schemas.microsoft.com/office/drawing/2014/main" id="{59F02363-FF71-D649-D164-521F5F1464AC}"/>
                  </a:ext>
                </a:extLst>
              </p:cNvPr>
              <p:cNvSpPr>
                <a:spLocks/>
              </p:cNvSpPr>
              <p:nvPr/>
            </p:nvSpPr>
            <p:spPr bwMode="auto">
              <a:xfrm>
                <a:off x="2044" y="4996"/>
                <a:ext cx="836" cy="2542"/>
              </a:xfrm>
              <a:custGeom>
                <a:avLst/>
                <a:gdLst>
                  <a:gd name="T0" fmla="*/ 338 w 836"/>
                  <a:gd name="T1" fmla="*/ 195 h 2542"/>
                  <a:gd name="T2" fmla="*/ 232 w 836"/>
                  <a:gd name="T3" fmla="*/ 337 h 2542"/>
                  <a:gd name="T4" fmla="*/ 196 w 836"/>
                  <a:gd name="T5" fmla="*/ 391 h 2542"/>
                  <a:gd name="T6" fmla="*/ 143 w 836"/>
                  <a:gd name="T7" fmla="*/ 426 h 2542"/>
                  <a:gd name="T8" fmla="*/ 72 w 836"/>
                  <a:gd name="T9" fmla="*/ 533 h 2542"/>
                  <a:gd name="T10" fmla="*/ 0 w 836"/>
                  <a:gd name="T11" fmla="*/ 817 h 2542"/>
                  <a:gd name="T12" fmla="*/ 18 w 836"/>
                  <a:gd name="T13" fmla="*/ 1031 h 2542"/>
                  <a:gd name="T14" fmla="*/ 89 w 836"/>
                  <a:gd name="T15" fmla="*/ 1191 h 2542"/>
                  <a:gd name="T16" fmla="*/ 143 w 836"/>
                  <a:gd name="T17" fmla="*/ 1368 h 2542"/>
                  <a:gd name="T18" fmla="*/ 232 w 836"/>
                  <a:gd name="T19" fmla="*/ 1671 h 2542"/>
                  <a:gd name="T20" fmla="*/ 338 w 836"/>
                  <a:gd name="T21" fmla="*/ 2026 h 2542"/>
                  <a:gd name="T22" fmla="*/ 392 w 836"/>
                  <a:gd name="T23" fmla="*/ 2204 h 2542"/>
                  <a:gd name="T24" fmla="*/ 534 w 836"/>
                  <a:gd name="T25" fmla="*/ 2542 h 2542"/>
                  <a:gd name="T26" fmla="*/ 587 w 836"/>
                  <a:gd name="T27" fmla="*/ 2524 h 2542"/>
                  <a:gd name="T28" fmla="*/ 623 w 836"/>
                  <a:gd name="T29" fmla="*/ 2382 h 2542"/>
                  <a:gd name="T30" fmla="*/ 658 w 836"/>
                  <a:gd name="T31" fmla="*/ 2115 h 2542"/>
                  <a:gd name="T32" fmla="*/ 783 w 836"/>
                  <a:gd name="T33" fmla="*/ 1902 h 2542"/>
                  <a:gd name="T34" fmla="*/ 836 w 836"/>
                  <a:gd name="T35" fmla="*/ 1262 h 2542"/>
                  <a:gd name="T36" fmla="*/ 800 w 836"/>
                  <a:gd name="T37" fmla="*/ 906 h 2542"/>
                  <a:gd name="T38" fmla="*/ 712 w 836"/>
                  <a:gd name="T39" fmla="*/ 568 h 2542"/>
                  <a:gd name="T40" fmla="*/ 605 w 836"/>
                  <a:gd name="T41" fmla="*/ 0 h 2542"/>
                  <a:gd name="T42" fmla="*/ 409 w 836"/>
                  <a:gd name="T43" fmla="*/ 35 h 2542"/>
                  <a:gd name="T44" fmla="*/ 392 w 836"/>
                  <a:gd name="T45" fmla="*/ 88 h 2542"/>
                  <a:gd name="T46" fmla="*/ 356 w 836"/>
                  <a:gd name="T47" fmla="*/ 142 h 2542"/>
                  <a:gd name="T48" fmla="*/ 338 w 836"/>
                  <a:gd name="T49" fmla="*/ 195 h 25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542"/>
                  <a:gd name="T77" fmla="*/ 836 w 836"/>
                  <a:gd name="T78" fmla="*/ 2542 h 25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542">
                    <a:moveTo>
                      <a:pt x="338" y="195"/>
                    </a:moveTo>
                    <a:cubicBezTo>
                      <a:pt x="314" y="265"/>
                      <a:pt x="294" y="296"/>
                      <a:pt x="232" y="337"/>
                    </a:cubicBezTo>
                    <a:cubicBezTo>
                      <a:pt x="220" y="355"/>
                      <a:pt x="211" y="376"/>
                      <a:pt x="196" y="391"/>
                    </a:cubicBezTo>
                    <a:cubicBezTo>
                      <a:pt x="181" y="406"/>
                      <a:pt x="157" y="410"/>
                      <a:pt x="143" y="426"/>
                    </a:cubicBezTo>
                    <a:cubicBezTo>
                      <a:pt x="115" y="458"/>
                      <a:pt x="72" y="533"/>
                      <a:pt x="72" y="533"/>
                    </a:cubicBezTo>
                    <a:cubicBezTo>
                      <a:pt x="48" y="628"/>
                      <a:pt x="20" y="720"/>
                      <a:pt x="0" y="817"/>
                    </a:cubicBezTo>
                    <a:cubicBezTo>
                      <a:pt x="6" y="888"/>
                      <a:pt x="6" y="960"/>
                      <a:pt x="18" y="1031"/>
                    </a:cubicBezTo>
                    <a:cubicBezTo>
                      <a:pt x="45" y="1189"/>
                      <a:pt x="43" y="1087"/>
                      <a:pt x="89" y="1191"/>
                    </a:cubicBezTo>
                    <a:cubicBezTo>
                      <a:pt x="105" y="1228"/>
                      <a:pt x="134" y="1321"/>
                      <a:pt x="143" y="1368"/>
                    </a:cubicBezTo>
                    <a:cubicBezTo>
                      <a:pt x="164" y="1477"/>
                      <a:pt x="170" y="1578"/>
                      <a:pt x="232" y="1671"/>
                    </a:cubicBezTo>
                    <a:cubicBezTo>
                      <a:pt x="270" y="1787"/>
                      <a:pt x="299" y="1911"/>
                      <a:pt x="338" y="2026"/>
                    </a:cubicBezTo>
                    <a:cubicBezTo>
                      <a:pt x="363" y="2102"/>
                      <a:pt x="377" y="2132"/>
                      <a:pt x="392" y="2204"/>
                    </a:cubicBezTo>
                    <a:cubicBezTo>
                      <a:pt x="422" y="2344"/>
                      <a:pt x="409" y="2459"/>
                      <a:pt x="534" y="2542"/>
                    </a:cubicBezTo>
                    <a:cubicBezTo>
                      <a:pt x="552" y="2536"/>
                      <a:pt x="574" y="2537"/>
                      <a:pt x="587" y="2524"/>
                    </a:cubicBezTo>
                    <a:cubicBezTo>
                      <a:pt x="601" y="2510"/>
                      <a:pt x="621" y="2394"/>
                      <a:pt x="623" y="2382"/>
                    </a:cubicBezTo>
                    <a:cubicBezTo>
                      <a:pt x="623" y="2377"/>
                      <a:pt x="631" y="2169"/>
                      <a:pt x="658" y="2115"/>
                    </a:cubicBezTo>
                    <a:cubicBezTo>
                      <a:pt x="698" y="2034"/>
                      <a:pt x="755" y="1985"/>
                      <a:pt x="783" y="1902"/>
                    </a:cubicBezTo>
                    <a:cubicBezTo>
                      <a:pt x="797" y="1502"/>
                      <a:pt x="784" y="1517"/>
                      <a:pt x="836" y="1262"/>
                    </a:cubicBezTo>
                    <a:cubicBezTo>
                      <a:pt x="826" y="1127"/>
                      <a:pt x="827" y="1030"/>
                      <a:pt x="800" y="906"/>
                    </a:cubicBezTo>
                    <a:cubicBezTo>
                      <a:pt x="775" y="792"/>
                      <a:pt x="734" y="683"/>
                      <a:pt x="712" y="568"/>
                    </a:cubicBezTo>
                    <a:cubicBezTo>
                      <a:pt x="698" y="198"/>
                      <a:pt x="782" y="177"/>
                      <a:pt x="605" y="0"/>
                    </a:cubicBezTo>
                    <a:cubicBezTo>
                      <a:pt x="604" y="0"/>
                      <a:pt x="432" y="12"/>
                      <a:pt x="409" y="35"/>
                    </a:cubicBezTo>
                    <a:cubicBezTo>
                      <a:pt x="396" y="48"/>
                      <a:pt x="400" y="71"/>
                      <a:pt x="392" y="88"/>
                    </a:cubicBezTo>
                    <a:cubicBezTo>
                      <a:pt x="382" y="107"/>
                      <a:pt x="366" y="123"/>
                      <a:pt x="356" y="142"/>
                    </a:cubicBezTo>
                    <a:cubicBezTo>
                      <a:pt x="348" y="159"/>
                      <a:pt x="338" y="195"/>
                      <a:pt x="338" y="195"/>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4" name="Freeform 84">
                <a:extLst>
                  <a:ext uri="{FF2B5EF4-FFF2-40B4-BE49-F238E27FC236}">
                    <a16:creationId xmlns:a16="http://schemas.microsoft.com/office/drawing/2014/main" id="{8DED71F0-A444-008C-0F8F-5596D83C9EDE}"/>
                  </a:ext>
                </a:extLst>
              </p:cNvPr>
              <p:cNvSpPr>
                <a:spLocks/>
              </p:cNvSpPr>
              <p:nvPr/>
            </p:nvSpPr>
            <p:spPr bwMode="auto">
              <a:xfrm>
                <a:off x="1831" y="4853"/>
                <a:ext cx="1316" cy="3165"/>
              </a:xfrm>
              <a:custGeom>
                <a:avLst/>
                <a:gdLst>
                  <a:gd name="T0" fmla="*/ 178 w 1316"/>
                  <a:gd name="T1" fmla="*/ 569 h 3165"/>
                  <a:gd name="T2" fmla="*/ 0 w 1316"/>
                  <a:gd name="T3" fmla="*/ 1263 h 3165"/>
                  <a:gd name="T4" fmla="*/ 18 w 1316"/>
                  <a:gd name="T5" fmla="*/ 1565 h 3165"/>
                  <a:gd name="T6" fmla="*/ 107 w 1316"/>
                  <a:gd name="T7" fmla="*/ 1885 h 3165"/>
                  <a:gd name="T8" fmla="*/ 249 w 1316"/>
                  <a:gd name="T9" fmla="*/ 2240 h 3165"/>
                  <a:gd name="T10" fmla="*/ 338 w 1316"/>
                  <a:gd name="T11" fmla="*/ 2489 h 3165"/>
                  <a:gd name="T12" fmla="*/ 445 w 1316"/>
                  <a:gd name="T13" fmla="*/ 2703 h 3165"/>
                  <a:gd name="T14" fmla="*/ 551 w 1316"/>
                  <a:gd name="T15" fmla="*/ 2987 h 3165"/>
                  <a:gd name="T16" fmla="*/ 569 w 1316"/>
                  <a:gd name="T17" fmla="*/ 3040 h 3165"/>
                  <a:gd name="T18" fmla="*/ 676 w 1316"/>
                  <a:gd name="T19" fmla="*/ 3129 h 3165"/>
                  <a:gd name="T20" fmla="*/ 782 w 1316"/>
                  <a:gd name="T21" fmla="*/ 3165 h 3165"/>
                  <a:gd name="T22" fmla="*/ 889 w 1316"/>
                  <a:gd name="T23" fmla="*/ 3147 h 3165"/>
                  <a:gd name="T24" fmla="*/ 960 w 1316"/>
                  <a:gd name="T25" fmla="*/ 3040 h 3165"/>
                  <a:gd name="T26" fmla="*/ 1102 w 1316"/>
                  <a:gd name="T27" fmla="*/ 2809 h 3165"/>
                  <a:gd name="T28" fmla="*/ 1191 w 1316"/>
                  <a:gd name="T29" fmla="*/ 2080 h 3165"/>
                  <a:gd name="T30" fmla="*/ 1245 w 1316"/>
                  <a:gd name="T31" fmla="*/ 1956 h 3165"/>
                  <a:gd name="T32" fmla="*/ 1316 w 1316"/>
                  <a:gd name="T33" fmla="*/ 1778 h 3165"/>
                  <a:gd name="T34" fmla="*/ 1298 w 1316"/>
                  <a:gd name="T35" fmla="*/ 1440 h 3165"/>
                  <a:gd name="T36" fmla="*/ 1262 w 1316"/>
                  <a:gd name="T37" fmla="*/ 1298 h 3165"/>
                  <a:gd name="T38" fmla="*/ 1191 w 1316"/>
                  <a:gd name="T39" fmla="*/ 889 h 3165"/>
                  <a:gd name="T40" fmla="*/ 1102 w 1316"/>
                  <a:gd name="T41" fmla="*/ 605 h 3165"/>
                  <a:gd name="T42" fmla="*/ 1067 w 1316"/>
                  <a:gd name="T43" fmla="*/ 534 h 3165"/>
                  <a:gd name="T44" fmla="*/ 1031 w 1316"/>
                  <a:gd name="T45" fmla="*/ 427 h 3165"/>
                  <a:gd name="T46" fmla="*/ 978 w 1316"/>
                  <a:gd name="T47" fmla="*/ 89 h 3165"/>
                  <a:gd name="T48" fmla="*/ 925 w 1316"/>
                  <a:gd name="T49" fmla="*/ 54 h 3165"/>
                  <a:gd name="T50" fmla="*/ 871 w 1316"/>
                  <a:gd name="T51" fmla="*/ 0 h 3165"/>
                  <a:gd name="T52" fmla="*/ 640 w 1316"/>
                  <a:gd name="T53" fmla="*/ 18 h 3165"/>
                  <a:gd name="T54" fmla="*/ 445 w 1316"/>
                  <a:gd name="T55" fmla="*/ 178 h 3165"/>
                  <a:gd name="T56" fmla="*/ 338 w 1316"/>
                  <a:gd name="T57" fmla="*/ 391 h 3165"/>
                  <a:gd name="T58" fmla="*/ 285 w 1316"/>
                  <a:gd name="T59" fmla="*/ 498 h 3165"/>
                  <a:gd name="T60" fmla="*/ 231 w 1316"/>
                  <a:gd name="T61" fmla="*/ 534 h 3165"/>
                  <a:gd name="T62" fmla="*/ 178 w 1316"/>
                  <a:gd name="T63" fmla="*/ 569 h 31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3165"/>
                  <a:gd name="T98" fmla="*/ 1316 w 1316"/>
                  <a:gd name="T99" fmla="*/ 3165 h 31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3165">
                    <a:moveTo>
                      <a:pt x="178" y="569"/>
                    </a:moveTo>
                    <a:cubicBezTo>
                      <a:pt x="130" y="804"/>
                      <a:pt x="76" y="1035"/>
                      <a:pt x="0" y="1263"/>
                    </a:cubicBezTo>
                    <a:cubicBezTo>
                      <a:pt x="6" y="1364"/>
                      <a:pt x="6" y="1465"/>
                      <a:pt x="18" y="1565"/>
                    </a:cubicBezTo>
                    <a:cubicBezTo>
                      <a:pt x="30" y="1669"/>
                      <a:pt x="73" y="1785"/>
                      <a:pt x="107" y="1885"/>
                    </a:cubicBezTo>
                    <a:cubicBezTo>
                      <a:pt x="160" y="2042"/>
                      <a:pt x="142" y="2097"/>
                      <a:pt x="249" y="2240"/>
                    </a:cubicBezTo>
                    <a:cubicBezTo>
                      <a:pt x="276" y="2320"/>
                      <a:pt x="300" y="2413"/>
                      <a:pt x="338" y="2489"/>
                    </a:cubicBezTo>
                    <a:cubicBezTo>
                      <a:pt x="374" y="2562"/>
                      <a:pt x="416" y="2625"/>
                      <a:pt x="445" y="2703"/>
                    </a:cubicBezTo>
                    <a:cubicBezTo>
                      <a:pt x="481" y="2799"/>
                      <a:pt x="511" y="2894"/>
                      <a:pt x="551" y="2987"/>
                    </a:cubicBezTo>
                    <a:cubicBezTo>
                      <a:pt x="558" y="3004"/>
                      <a:pt x="559" y="3024"/>
                      <a:pt x="569" y="3040"/>
                    </a:cubicBezTo>
                    <a:cubicBezTo>
                      <a:pt x="589" y="3070"/>
                      <a:pt x="642" y="3114"/>
                      <a:pt x="676" y="3129"/>
                    </a:cubicBezTo>
                    <a:cubicBezTo>
                      <a:pt x="710" y="3144"/>
                      <a:pt x="782" y="3165"/>
                      <a:pt x="782" y="3165"/>
                    </a:cubicBezTo>
                    <a:cubicBezTo>
                      <a:pt x="818" y="3159"/>
                      <a:pt x="856" y="3162"/>
                      <a:pt x="889" y="3147"/>
                    </a:cubicBezTo>
                    <a:cubicBezTo>
                      <a:pt x="958" y="3116"/>
                      <a:pt x="932" y="3091"/>
                      <a:pt x="960" y="3040"/>
                    </a:cubicBezTo>
                    <a:cubicBezTo>
                      <a:pt x="988" y="2990"/>
                      <a:pt x="1067" y="2856"/>
                      <a:pt x="1102" y="2809"/>
                    </a:cubicBezTo>
                    <a:cubicBezTo>
                      <a:pt x="1182" y="2573"/>
                      <a:pt x="1111" y="2317"/>
                      <a:pt x="1191" y="2080"/>
                    </a:cubicBezTo>
                    <a:cubicBezTo>
                      <a:pt x="1235" y="1949"/>
                      <a:pt x="1175" y="2119"/>
                      <a:pt x="1245" y="1956"/>
                    </a:cubicBezTo>
                    <a:cubicBezTo>
                      <a:pt x="1270" y="1897"/>
                      <a:pt x="1316" y="1778"/>
                      <a:pt x="1316" y="1778"/>
                    </a:cubicBezTo>
                    <a:cubicBezTo>
                      <a:pt x="1310" y="1665"/>
                      <a:pt x="1311" y="1552"/>
                      <a:pt x="1298" y="1440"/>
                    </a:cubicBezTo>
                    <a:cubicBezTo>
                      <a:pt x="1293" y="1391"/>
                      <a:pt x="1274" y="1345"/>
                      <a:pt x="1262" y="1298"/>
                    </a:cubicBezTo>
                    <a:cubicBezTo>
                      <a:pt x="1228" y="1164"/>
                      <a:pt x="1218" y="1024"/>
                      <a:pt x="1191" y="889"/>
                    </a:cubicBezTo>
                    <a:cubicBezTo>
                      <a:pt x="1172" y="797"/>
                      <a:pt x="1144" y="690"/>
                      <a:pt x="1102" y="605"/>
                    </a:cubicBezTo>
                    <a:cubicBezTo>
                      <a:pt x="1090" y="581"/>
                      <a:pt x="1077" y="559"/>
                      <a:pt x="1067" y="534"/>
                    </a:cubicBezTo>
                    <a:cubicBezTo>
                      <a:pt x="1053" y="499"/>
                      <a:pt x="1031" y="427"/>
                      <a:pt x="1031" y="427"/>
                    </a:cubicBezTo>
                    <a:cubicBezTo>
                      <a:pt x="1010" y="159"/>
                      <a:pt x="1037" y="269"/>
                      <a:pt x="978" y="89"/>
                    </a:cubicBezTo>
                    <a:cubicBezTo>
                      <a:pt x="971" y="69"/>
                      <a:pt x="941" y="68"/>
                      <a:pt x="925" y="54"/>
                    </a:cubicBezTo>
                    <a:cubicBezTo>
                      <a:pt x="905" y="38"/>
                      <a:pt x="889" y="18"/>
                      <a:pt x="871" y="0"/>
                    </a:cubicBezTo>
                    <a:cubicBezTo>
                      <a:pt x="794" y="6"/>
                      <a:pt x="717" y="8"/>
                      <a:pt x="640" y="18"/>
                    </a:cubicBezTo>
                    <a:cubicBezTo>
                      <a:pt x="551" y="29"/>
                      <a:pt x="519" y="129"/>
                      <a:pt x="445" y="178"/>
                    </a:cubicBezTo>
                    <a:cubicBezTo>
                      <a:pt x="419" y="255"/>
                      <a:pt x="374" y="319"/>
                      <a:pt x="338" y="391"/>
                    </a:cubicBezTo>
                    <a:cubicBezTo>
                      <a:pt x="310" y="447"/>
                      <a:pt x="334" y="449"/>
                      <a:pt x="285" y="498"/>
                    </a:cubicBezTo>
                    <a:cubicBezTo>
                      <a:pt x="270" y="513"/>
                      <a:pt x="248" y="520"/>
                      <a:pt x="231" y="534"/>
                    </a:cubicBezTo>
                    <a:cubicBezTo>
                      <a:pt x="174" y="582"/>
                      <a:pt x="178" y="614"/>
                      <a:pt x="178" y="569"/>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7923" name="Group 85">
              <a:extLst>
                <a:ext uri="{FF2B5EF4-FFF2-40B4-BE49-F238E27FC236}">
                  <a16:creationId xmlns:a16="http://schemas.microsoft.com/office/drawing/2014/main" id="{B42CCADC-A480-4707-4B0E-EBAB5DCE98B4}"/>
                </a:ext>
              </a:extLst>
            </p:cNvPr>
            <p:cNvGrpSpPr>
              <a:grpSpLocks/>
            </p:cNvGrpSpPr>
            <p:nvPr/>
          </p:nvGrpSpPr>
          <p:grpSpPr bwMode="auto">
            <a:xfrm>
              <a:off x="187" y="3192"/>
              <a:ext cx="1163" cy="955"/>
              <a:chOff x="432" y="11808"/>
              <a:chExt cx="3888" cy="3634"/>
            </a:xfrm>
          </p:grpSpPr>
          <p:grpSp>
            <p:nvGrpSpPr>
              <p:cNvPr id="37954" name="Group 86">
                <a:extLst>
                  <a:ext uri="{FF2B5EF4-FFF2-40B4-BE49-F238E27FC236}">
                    <a16:creationId xmlns:a16="http://schemas.microsoft.com/office/drawing/2014/main" id="{A2B814E3-8FF6-AF27-DA86-1F101254A396}"/>
                  </a:ext>
                </a:extLst>
              </p:cNvPr>
              <p:cNvGrpSpPr>
                <a:grpSpLocks/>
              </p:cNvGrpSpPr>
              <p:nvPr/>
            </p:nvGrpSpPr>
            <p:grpSpPr bwMode="auto">
              <a:xfrm rot="-5400000">
                <a:off x="559" y="11681"/>
                <a:ext cx="3634" cy="3888"/>
                <a:chOff x="1831" y="4853"/>
                <a:chExt cx="1316" cy="3165"/>
              </a:xfrm>
            </p:grpSpPr>
            <p:sp>
              <p:nvSpPr>
                <p:cNvPr id="37957" name="Freeform 87">
                  <a:extLst>
                    <a:ext uri="{FF2B5EF4-FFF2-40B4-BE49-F238E27FC236}">
                      <a16:creationId xmlns:a16="http://schemas.microsoft.com/office/drawing/2014/main" id="{3B59552C-DC99-1682-9AC6-C2F8975B9E5D}"/>
                    </a:ext>
                  </a:extLst>
                </p:cNvPr>
                <p:cNvSpPr>
                  <a:spLocks/>
                </p:cNvSpPr>
                <p:nvPr/>
              </p:nvSpPr>
              <p:spPr bwMode="auto">
                <a:xfrm>
                  <a:off x="2204" y="5350"/>
                  <a:ext cx="516" cy="1236"/>
                </a:xfrm>
                <a:custGeom>
                  <a:avLst/>
                  <a:gdLst>
                    <a:gd name="T0" fmla="*/ 196 w 516"/>
                    <a:gd name="T1" fmla="*/ 108 h 1236"/>
                    <a:gd name="T2" fmla="*/ 178 w 516"/>
                    <a:gd name="T3" fmla="*/ 268 h 1236"/>
                    <a:gd name="T4" fmla="*/ 125 w 516"/>
                    <a:gd name="T5" fmla="*/ 321 h 1236"/>
                    <a:gd name="T6" fmla="*/ 72 w 516"/>
                    <a:gd name="T7" fmla="*/ 392 h 1236"/>
                    <a:gd name="T8" fmla="*/ 36 w 516"/>
                    <a:gd name="T9" fmla="*/ 446 h 1236"/>
                    <a:gd name="T10" fmla="*/ 0 w 516"/>
                    <a:gd name="T11" fmla="*/ 552 h 1236"/>
                    <a:gd name="T12" fmla="*/ 18 w 516"/>
                    <a:gd name="T13" fmla="*/ 783 h 1236"/>
                    <a:gd name="T14" fmla="*/ 214 w 516"/>
                    <a:gd name="T15" fmla="*/ 1103 h 1236"/>
                    <a:gd name="T16" fmla="*/ 303 w 516"/>
                    <a:gd name="T17" fmla="*/ 1174 h 1236"/>
                    <a:gd name="T18" fmla="*/ 409 w 516"/>
                    <a:gd name="T19" fmla="*/ 1228 h 1236"/>
                    <a:gd name="T20" fmla="*/ 516 w 516"/>
                    <a:gd name="T21" fmla="*/ 1068 h 1236"/>
                    <a:gd name="T22" fmla="*/ 480 w 516"/>
                    <a:gd name="T23" fmla="*/ 943 h 1236"/>
                    <a:gd name="T24" fmla="*/ 409 w 516"/>
                    <a:gd name="T25" fmla="*/ 837 h 1236"/>
                    <a:gd name="T26" fmla="*/ 409 w 516"/>
                    <a:gd name="T27" fmla="*/ 428 h 1236"/>
                    <a:gd name="T28" fmla="*/ 445 w 516"/>
                    <a:gd name="T29" fmla="*/ 214 h 1236"/>
                    <a:gd name="T30" fmla="*/ 356 w 516"/>
                    <a:gd name="T31" fmla="*/ 1 h 1236"/>
                    <a:gd name="T32" fmla="*/ 267 w 516"/>
                    <a:gd name="T33" fmla="*/ 19 h 1236"/>
                    <a:gd name="T34" fmla="*/ 196 w 516"/>
                    <a:gd name="T35" fmla="*/ 108 h 1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6"/>
                    <a:gd name="T55" fmla="*/ 0 h 1236"/>
                    <a:gd name="T56" fmla="*/ 516 w 516"/>
                    <a:gd name="T57" fmla="*/ 1236 h 1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6" h="1236">
                      <a:moveTo>
                        <a:pt x="196" y="108"/>
                      </a:moveTo>
                      <a:cubicBezTo>
                        <a:pt x="190" y="161"/>
                        <a:pt x="195" y="217"/>
                        <a:pt x="178" y="268"/>
                      </a:cubicBezTo>
                      <a:cubicBezTo>
                        <a:pt x="170" y="292"/>
                        <a:pt x="141" y="302"/>
                        <a:pt x="125" y="321"/>
                      </a:cubicBezTo>
                      <a:cubicBezTo>
                        <a:pt x="106" y="343"/>
                        <a:pt x="89" y="368"/>
                        <a:pt x="72" y="392"/>
                      </a:cubicBezTo>
                      <a:cubicBezTo>
                        <a:pt x="59" y="410"/>
                        <a:pt x="45" y="426"/>
                        <a:pt x="36" y="446"/>
                      </a:cubicBezTo>
                      <a:cubicBezTo>
                        <a:pt x="21" y="480"/>
                        <a:pt x="0" y="552"/>
                        <a:pt x="0" y="552"/>
                      </a:cubicBezTo>
                      <a:cubicBezTo>
                        <a:pt x="6" y="629"/>
                        <a:pt x="6" y="707"/>
                        <a:pt x="18" y="783"/>
                      </a:cubicBezTo>
                      <a:cubicBezTo>
                        <a:pt x="39" y="915"/>
                        <a:pt x="134" y="1007"/>
                        <a:pt x="214" y="1103"/>
                      </a:cubicBezTo>
                      <a:cubicBezTo>
                        <a:pt x="277" y="1178"/>
                        <a:pt x="213" y="1146"/>
                        <a:pt x="303" y="1174"/>
                      </a:cubicBezTo>
                      <a:cubicBezTo>
                        <a:pt x="316" y="1183"/>
                        <a:pt x="385" y="1236"/>
                        <a:pt x="409" y="1228"/>
                      </a:cubicBezTo>
                      <a:cubicBezTo>
                        <a:pt x="464" y="1209"/>
                        <a:pt x="500" y="1117"/>
                        <a:pt x="516" y="1068"/>
                      </a:cubicBezTo>
                      <a:cubicBezTo>
                        <a:pt x="512" y="1052"/>
                        <a:pt x="491" y="963"/>
                        <a:pt x="480" y="943"/>
                      </a:cubicBezTo>
                      <a:cubicBezTo>
                        <a:pt x="459" y="906"/>
                        <a:pt x="409" y="837"/>
                        <a:pt x="409" y="837"/>
                      </a:cubicBezTo>
                      <a:cubicBezTo>
                        <a:pt x="392" y="617"/>
                        <a:pt x="381" y="640"/>
                        <a:pt x="409" y="428"/>
                      </a:cubicBezTo>
                      <a:cubicBezTo>
                        <a:pt x="418" y="356"/>
                        <a:pt x="445" y="214"/>
                        <a:pt x="445" y="214"/>
                      </a:cubicBezTo>
                      <a:cubicBezTo>
                        <a:pt x="428" y="97"/>
                        <a:pt x="448" y="63"/>
                        <a:pt x="356" y="1"/>
                      </a:cubicBezTo>
                      <a:cubicBezTo>
                        <a:pt x="326" y="7"/>
                        <a:pt x="291" y="0"/>
                        <a:pt x="267" y="19"/>
                      </a:cubicBezTo>
                      <a:cubicBezTo>
                        <a:pt x="193" y="77"/>
                        <a:pt x="196" y="176"/>
                        <a:pt x="196" y="108"/>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58" name="Freeform 88">
                  <a:extLst>
                    <a:ext uri="{FF2B5EF4-FFF2-40B4-BE49-F238E27FC236}">
                      <a16:creationId xmlns:a16="http://schemas.microsoft.com/office/drawing/2014/main" id="{47443371-C27E-C24F-ADE4-EE7602C5EA4E}"/>
                    </a:ext>
                  </a:extLst>
                </p:cNvPr>
                <p:cNvSpPr>
                  <a:spLocks/>
                </p:cNvSpPr>
                <p:nvPr/>
              </p:nvSpPr>
              <p:spPr bwMode="auto">
                <a:xfrm>
                  <a:off x="2387" y="5689"/>
                  <a:ext cx="215" cy="551"/>
                </a:xfrm>
                <a:custGeom>
                  <a:avLst/>
                  <a:gdLst>
                    <a:gd name="T0" fmla="*/ 66 w 215"/>
                    <a:gd name="T1" fmla="*/ 0 h 551"/>
                    <a:gd name="T2" fmla="*/ 49 w 215"/>
                    <a:gd name="T3" fmla="*/ 142 h 551"/>
                    <a:gd name="T4" fmla="*/ 13 w 215"/>
                    <a:gd name="T5" fmla="*/ 195 h 551"/>
                    <a:gd name="T6" fmla="*/ 102 w 215"/>
                    <a:gd name="T7" fmla="*/ 551 h 551"/>
                    <a:gd name="T8" fmla="*/ 155 w 215"/>
                    <a:gd name="T9" fmla="*/ 533 h 551"/>
                    <a:gd name="T10" fmla="*/ 102 w 215"/>
                    <a:gd name="T11" fmla="*/ 320 h 551"/>
                    <a:gd name="T12" fmla="*/ 66 w 215"/>
                    <a:gd name="T13" fmla="*/ 0 h 551"/>
                    <a:gd name="T14" fmla="*/ 0 60000 65536"/>
                    <a:gd name="T15" fmla="*/ 0 60000 65536"/>
                    <a:gd name="T16" fmla="*/ 0 60000 65536"/>
                    <a:gd name="T17" fmla="*/ 0 60000 65536"/>
                    <a:gd name="T18" fmla="*/ 0 60000 65536"/>
                    <a:gd name="T19" fmla="*/ 0 60000 65536"/>
                    <a:gd name="T20" fmla="*/ 0 60000 65536"/>
                    <a:gd name="T21" fmla="*/ 0 w 215"/>
                    <a:gd name="T22" fmla="*/ 0 h 551"/>
                    <a:gd name="T23" fmla="*/ 215 w 215"/>
                    <a:gd name="T24" fmla="*/ 551 h 5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551">
                      <a:moveTo>
                        <a:pt x="66" y="0"/>
                      </a:moveTo>
                      <a:cubicBezTo>
                        <a:pt x="60" y="47"/>
                        <a:pt x="62" y="96"/>
                        <a:pt x="49" y="142"/>
                      </a:cubicBezTo>
                      <a:cubicBezTo>
                        <a:pt x="43" y="163"/>
                        <a:pt x="15" y="174"/>
                        <a:pt x="13" y="195"/>
                      </a:cubicBezTo>
                      <a:cubicBezTo>
                        <a:pt x="0" y="372"/>
                        <a:pt x="55" y="412"/>
                        <a:pt x="102" y="551"/>
                      </a:cubicBezTo>
                      <a:cubicBezTo>
                        <a:pt x="120" y="545"/>
                        <a:pt x="142" y="546"/>
                        <a:pt x="155" y="533"/>
                      </a:cubicBezTo>
                      <a:cubicBezTo>
                        <a:pt x="215" y="473"/>
                        <a:pt x="137" y="373"/>
                        <a:pt x="102" y="320"/>
                      </a:cubicBezTo>
                      <a:cubicBezTo>
                        <a:pt x="83" y="22"/>
                        <a:pt x="128" y="120"/>
                        <a:pt x="66" y="0"/>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59" name="Freeform 89">
                  <a:extLst>
                    <a:ext uri="{FF2B5EF4-FFF2-40B4-BE49-F238E27FC236}">
                      <a16:creationId xmlns:a16="http://schemas.microsoft.com/office/drawing/2014/main" id="{E00CAAC1-0D42-505F-748A-9D9556BF78F9}"/>
                    </a:ext>
                  </a:extLst>
                </p:cNvPr>
                <p:cNvSpPr>
                  <a:spLocks/>
                </p:cNvSpPr>
                <p:nvPr/>
              </p:nvSpPr>
              <p:spPr bwMode="auto">
                <a:xfrm>
                  <a:off x="2044" y="4996"/>
                  <a:ext cx="836" cy="2542"/>
                </a:xfrm>
                <a:custGeom>
                  <a:avLst/>
                  <a:gdLst>
                    <a:gd name="T0" fmla="*/ 338 w 836"/>
                    <a:gd name="T1" fmla="*/ 195 h 2542"/>
                    <a:gd name="T2" fmla="*/ 232 w 836"/>
                    <a:gd name="T3" fmla="*/ 337 h 2542"/>
                    <a:gd name="T4" fmla="*/ 196 w 836"/>
                    <a:gd name="T5" fmla="*/ 391 h 2542"/>
                    <a:gd name="T6" fmla="*/ 143 w 836"/>
                    <a:gd name="T7" fmla="*/ 426 h 2542"/>
                    <a:gd name="T8" fmla="*/ 72 w 836"/>
                    <a:gd name="T9" fmla="*/ 533 h 2542"/>
                    <a:gd name="T10" fmla="*/ 0 w 836"/>
                    <a:gd name="T11" fmla="*/ 817 h 2542"/>
                    <a:gd name="T12" fmla="*/ 18 w 836"/>
                    <a:gd name="T13" fmla="*/ 1031 h 2542"/>
                    <a:gd name="T14" fmla="*/ 89 w 836"/>
                    <a:gd name="T15" fmla="*/ 1191 h 2542"/>
                    <a:gd name="T16" fmla="*/ 143 w 836"/>
                    <a:gd name="T17" fmla="*/ 1368 h 2542"/>
                    <a:gd name="T18" fmla="*/ 232 w 836"/>
                    <a:gd name="T19" fmla="*/ 1671 h 2542"/>
                    <a:gd name="T20" fmla="*/ 338 w 836"/>
                    <a:gd name="T21" fmla="*/ 2026 h 2542"/>
                    <a:gd name="T22" fmla="*/ 392 w 836"/>
                    <a:gd name="T23" fmla="*/ 2204 h 2542"/>
                    <a:gd name="T24" fmla="*/ 534 w 836"/>
                    <a:gd name="T25" fmla="*/ 2542 h 2542"/>
                    <a:gd name="T26" fmla="*/ 587 w 836"/>
                    <a:gd name="T27" fmla="*/ 2524 h 2542"/>
                    <a:gd name="T28" fmla="*/ 623 w 836"/>
                    <a:gd name="T29" fmla="*/ 2382 h 2542"/>
                    <a:gd name="T30" fmla="*/ 658 w 836"/>
                    <a:gd name="T31" fmla="*/ 2115 h 2542"/>
                    <a:gd name="T32" fmla="*/ 783 w 836"/>
                    <a:gd name="T33" fmla="*/ 1902 h 2542"/>
                    <a:gd name="T34" fmla="*/ 836 w 836"/>
                    <a:gd name="T35" fmla="*/ 1262 h 2542"/>
                    <a:gd name="T36" fmla="*/ 800 w 836"/>
                    <a:gd name="T37" fmla="*/ 906 h 2542"/>
                    <a:gd name="T38" fmla="*/ 712 w 836"/>
                    <a:gd name="T39" fmla="*/ 568 h 2542"/>
                    <a:gd name="T40" fmla="*/ 605 w 836"/>
                    <a:gd name="T41" fmla="*/ 0 h 2542"/>
                    <a:gd name="T42" fmla="*/ 409 w 836"/>
                    <a:gd name="T43" fmla="*/ 35 h 2542"/>
                    <a:gd name="T44" fmla="*/ 392 w 836"/>
                    <a:gd name="T45" fmla="*/ 88 h 2542"/>
                    <a:gd name="T46" fmla="*/ 356 w 836"/>
                    <a:gd name="T47" fmla="*/ 142 h 2542"/>
                    <a:gd name="T48" fmla="*/ 338 w 836"/>
                    <a:gd name="T49" fmla="*/ 195 h 25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542"/>
                    <a:gd name="T77" fmla="*/ 836 w 836"/>
                    <a:gd name="T78" fmla="*/ 2542 h 25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542">
                      <a:moveTo>
                        <a:pt x="338" y="195"/>
                      </a:moveTo>
                      <a:cubicBezTo>
                        <a:pt x="314" y="265"/>
                        <a:pt x="294" y="296"/>
                        <a:pt x="232" y="337"/>
                      </a:cubicBezTo>
                      <a:cubicBezTo>
                        <a:pt x="220" y="355"/>
                        <a:pt x="211" y="376"/>
                        <a:pt x="196" y="391"/>
                      </a:cubicBezTo>
                      <a:cubicBezTo>
                        <a:pt x="181" y="406"/>
                        <a:pt x="157" y="410"/>
                        <a:pt x="143" y="426"/>
                      </a:cubicBezTo>
                      <a:cubicBezTo>
                        <a:pt x="115" y="458"/>
                        <a:pt x="72" y="533"/>
                        <a:pt x="72" y="533"/>
                      </a:cubicBezTo>
                      <a:cubicBezTo>
                        <a:pt x="48" y="628"/>
                        <a:pt x="20" y="720"/>
                        <a:pt x="0" y="817"/>
                      </a:cubicBezTo>
                      <a:cubicBezTo>
                        <a:pt x="6" y="888"/>
                        <a:pt x="6" y="960"/>
                        <a:pt x="18" y="1031"/>
                      </a:cubicBezTo>
                      <a:cubicBezTo>
                        <a:pt x="45" y="1189"/>
                        <a:pt x="43" y="1087"/>
                        <a:pt x="89" y="1191"/>
                      </a:cubicBezTo>
                      <a:cubicBezTo>
                        <a:pt x="105" y="1228"/>
                        <a:pt x="134" y="1321"/>
                        <a:pt x="143" y="1368"/>
                      </a:cubicBezTo>
                      <a:cubicBezTo>
                        <a:pt x="164" y="1477"/>
                        <a:pt x="170" y="1578"/>
                        <a:pt x="232" y="1671"/>
                      </a:cubicBezTo>
                      <a:cubicBezTo>
                        <a:pt x="270" y="1787"/>
                        <a:pt x="299" y="1911"/>
                        <a:pt x="338" y="2026"/>
                      </a:cubicBezTo>
                      <a:cubicBezTo>
                        <a:pt x="363" y="2102"/>
                        <a:pt x="377" y="2132"/>
                        <a:pt x="392" y="2204"/>
                      </a:cubicBezTo>
                      <a:cubicBezTo>
                        <a:pt x="422" y="2344"/>
                        <a:pt x="409" y="2459"/>
                        <a:pt x="534" y="2542"/>
                      </a:cubicBezTo>
                      <a:cubicBezTo>
                        <a:pt x="552" y="2536"/>
                        <a:pt x="574" y="2537"/>
                        <a:pt x="587" y="2524"/>
                      </a:cubicBezTo>
                      <a:cubicBezTo>
                        <a:pt x="601" y="2510"/>
                        <a:pt x="621" y="2394"/>
                        <a:pt x="623" y="2382"/>
                      </a:cubicBezTo>
                      <a:cubicBezTo>
                        <a:pt x="623" y="2377"/>
                        <a:pt x="631" y="2169"/>
                        <a:pt x="658" y="2115"/>
                      </a:cubicBezTo>
                      <a:cubicBezTo>
                        <a:pt x="698" y="2034"/>
                        <a:pt x="755" y="1985"/>
                        <a:pt x="783" y="1902"/>
                      </a:cubicBezTo>
                      <a:cubicBezTo>
                        <a:pt x="797" y="1502"/>
                        <a:pt x="784" y="1517"/>
                        <a:pt x="836" y="1262"/>
                      </a:cubicBezTo>
                      <a:cubicBezTo>
                        <a:pt x="826" y="1127"/>
                        <a:pt x="827" y="1030"/>
                        <a:pt x="800" y="906"/>
                      </a:cubicBezTo>
                      <a:cubicBezTo>
                        <a:pt x="775" y="792"/>
                        <a:pt x="734" y="683"/>
                        <a:pt x="712" y="568"/>
                      </a:cubicBezTo>
                      <a:cubicBezTo>
                        <a:pt x="698" y="198"/>
                        <a:pt x="782" y="177"/>
                        <a:pt x="605" y="0"/>
                      </a:cubicBezTo>
                      <a:cubicBezTo>
                        <a:pt x="604" y="0"/>
                        <a:pt x="432" y="12"/>
                        <a:pt x="409" y="35"/>
                      </a:cubicBezTo>
                      <a:cubicBezTo>
                        <a:pt x="396" y="48"/>
                        <a:pt x="400" y="71"/>
                        <a:pt x="392" y="88"/>
                      </a:cubicBezTo>
                      <a:cubicBezTo>
                        <a:pt x="382" y="107"/>
                        <a:pt x="366" y="123"/>
                        <a:pt x="356" y="142"/>
                      </a:cubicBezTo>
                      <a:cubicBezTo>
                        <a:pt x="348" y="159"/>
                        <a:pt x="338" y="195"/>
                        <a:pt x="338" y="195"/>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0" name="Freeform 90">
                  <a:extLst>
                    <a:ext uri="{FF2B5EF4-FFF2-40B4-BE49-F238E27FC236}">
                      <a16:creationId xmlns:a16="http://schemas.microsoft.com/office/drawing/2014/main" id="{6AA2F3B5-709F-6629-C51A-52B78A9BE5AC}"/>
                    </a:ext>
                  </a:extLst>
                </p:cNvPr>
                <p:cNvSpPr>
                  <a:spLocks/>
                </p:cNvSpPr>
                <p:nvPr/>
              </p:nvSpPr>
              <p:spPr bwMode="auto">
                <a:xfrm>
                  <a:off x="1831" y="4853"/>
                  <a:ext cx="1316" cy="3165"/>
                </a:xfrm>
                <a:custGeom>
                  <a:avLst/>
                  <a:gdLst>
                    <a:gd name="T0" fmla="*/ 178 w 1316"/>
                    <a:gd name="T1" fmla="*/ 569 h 3165"/>
                    <a:gd name="T2" fmla="*/ 0 w 1316"/>
                    <a:gd name="T3" fmla="*/ 1263 h 3165"/>
                    <a:gd name="T4" fmla="*/ 18 w 1316"/>
                    <a:gd name="T5" fmla="*/ 1565 h 3165"/>
                    <a:gd name="T6" fmla="*/ 107 w 1316"/>
                    <a:gd name="T7" fmla="*/ 1885 h 3165"/>
                    <a:gd name="T8" fmla="*/ 249 w 1316"/>
                    <a:gd name="T9" fmla="*/ 2240 h 3165"/>
                    <a:gd name="T10" fmla="*/ 338 w 1316"/>
                    <a:gd name="T11" fmla="*/ 2489 h 3165"/>
                    <a:gd name="T12" fmla="*/ 445 w 1316"/>
                    <a:gd name="T13" fmla="*/ 2703 h 3165"/>
                    <a:gd name="T14" fmla="*/ 551 w 1316"/>
                    <a:gd name="T15" fmla="*/ 2987 h 3165"/>
                    <a:gd name="T16" fmla="*/ 569 w 1316"/>
                    <a:gd name="T17" fmla="*/ 3040 h 3165"/>
                    <a:gd name="T18" fmla="*/ 676 w 1316"/>
                    <a:gd name="T19" fmla="*/ 3129 h 3165"/>
                    <a:gd name="T20" fmla="*/ 782 w 1316"/>
                    <a:gd name="T21" fmla="*/ 3165 h 3165"/>
                    <a:gd name="T22" fmla="*/ 889 w 1316"/>
                    <a:gd name="T23" fmla="*/ 3147 h 3165"/>
                    <a:gd name="T24" fmla="*/ 960 w 1316"/>
                    <a:gd name="T25" fmla="*/ 3040 h 3165"/>
                    <a:gd name="T26" fmla="*/ 1102 w 1316"/>
                    <a:gd name="T27" fmla="*/ 2809 h 3165"/>
                    <a:gd name="T28" fmla="*/ 1191 w 1316"/>
                    <a:gd name="T29" fmla="*/ 2080 h 3165"/>
                    <a:gd name="T30" fmla="*/ 1245 w 1316"/>
                    <a:gd name="T31" fmla="*/ 1956 h 3165"/>
                    <a:gd name="T32" fmla="*/ 1316 w 1316"/>
                    <a:gd name="T33" fmla="*/ 1778 h 3165"/>
                    <a:gd name="T34" fmla="*/ 1298 w 1316"/>
                    <a:gd name="T35" fmla="*/ 1440 h 3165"/>
                    <a:gd name="T36" fmla="*/ 1262 w 1316"/>
                    <a:gd name="T37" fmla="*/ 1298 h 3165"/>
                    <a:gd name="T38" fmla="*/ 1191 w 1316"/>
                    <a:gd name="T39" fmla="*/ 889 h 3165"/>
                    <a:gd name="T40" fmla="*/ 1102 w 1316"/>
                    <a:gd name="T41" fmla="*/ 605 h 3165"/>
                    <a:gd name="T42" fmla="*/ 1067 w 1316"/>
                    <a:gd name="T43" fmla="*/ 534 h 3165"/>
                    <a:gd name="T44" fmla="*/ 1031 w 1316"/>
                    <a:gd name="T45" fmla="*/ 427 h 3165"/>
                    <a:gd name="T46" fmla="*/ 978 w 1316"/>
                    <a:gd name="T47" fmla="*/ 89 h 3165"/>
                    <a:gd name="T48" fmla="*/ 925 w 1316"/>
                    <a:gd name="T49" fmla="*/ 54 h 3165"/>
                    <a:gd name="T50" fmla="*/ 871 w 1316"/>
                    <a:gd name="T51" fmla="*/ 0 h 3165"/>
                    <a:gd name="T52" fmla="*/ 640 w 1316"/>
                    <a:gd name="T53" fmla="*/ 18 h 3165"/>
                    <a:gd name="T54" fmla="*/ 445 w 1316"/>
                    <a:gd name="T55" fmla="*/ 178 h 3165"/>
                    <a:gd name="T56" fmla="*/ 338 w 1316"/>
                    <a:gd name="T57" fmla="*/ 391 h 3165"/>
                    <a:gd name="T58" fmla="*/ 285 w 1316"/>
                    <a:gd name="T59" fmla="*/ 498 h 3165"/>
                    <a:gd name="T60" fmla="*/ 231 w 1316"/>
                    <a:gd name="T61" fmla="*/ 534 h 3165"/>
                    <a:gd name="T62" fmla="*/ 178 w 1316"/>
                    <a:gd name="T63" fmla="*/ 569 h 31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3165"/>
                    <a:gd name="T98" fmla="*/ 1316 w 1316"/>
                    <a:gd name="T99" fmla="*/ 3165 h 31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3165">
                      <a:moveTo>
                        <a:pt x="178" y="569"/>
                      </a:moveTo>
                      <a:cubicBezTo>
                        <a:pt x="130" y="804"/>
                        <a:pt x="76" y="1035"/>
                        <a:pt x="0" y="1263"/>
                      </a:cubicBezTo>
                      <a:cubicBezTo>
                        <a:pt x="6" y="1364"/>
                        <a:pt x="6" y="1465"/>
                        <a:pt x="18" y="1565"/>
                      </a:cubicBezTo>
                      <a:cubicBezTo>
                        <a:pt x="30" y="1669"/>
                        <a:pt x="73" y="1785"/>
                        <a:pt x="107" y="1885"/>
                      </a:cubicBezTo>
                      <a:cubicBezTo>
                        <a:pt x="160" y="2042"/>
                        <a:pt x="142" y="2097"/>
                        <a:pt x="249" y="2240"/>
                      </a:cubicBezTo>
                      <a:cubicBezTo>
                        <a:pt x="276" y="2320"/>
                        <a:pt x="300" y="2413"/>
                        <a:pt x="338" y="2489"/>
                      </a:cubicBezTo>
                      <a:cubicBezTo>
                        <a:pt x="374" y="2562"/>
                        <a:pt x="416" y="2625"/>
                        <a:pt x="445" y="2703"/>
                      </a:cubicBezTo>
                      <a:cubicBezTo>
                        <a:pt x="481" y="2799"/>
                        <a:pt x="511" y="2894"/>
                        <a:pt x="551" y="2987"/>
                      </a:cubicBezTo>
                      <a:cubicBezTo>
                        <a:pt x="558" y="3004"/>
                        <a:pt x="559" y="3024"/>
                        <a:pt x="569" y="3040"/>
                      </a:cubicBezTo>
                      <a:cubicBezTo>
                        <a:pt x="589" y="3070"/>
                        <a:pt x="642" y="3114"/>
                        <a:pt x="676" y="3129"/>
                      </a:cubicBezTo>
                      <a:cubicBezTo>
                        <a:pt x="710" y="3144"/>
                        <a:pt x="782" y="3165"/>
                        <a:pt x="782" y="3165"/>
                      </a:cubicBezTo>
                      <a:cubicBezTo>
                        <a:pt x="818" y="3159"/>
                        <a:pt x="856" y="3162"/>
                        <a:pt x="889" y="3147"/>
                      </a:cubicBezTo>
                      <a:cubicBezTo>
                        <a:pt x="958" y="3116"/>
                        <a:pt x="932" y="3091"/>
                        <a:pt x="960" y="3040"/>
                      </a:cubicBezTo>
                      <a:cubicBezTo>
                        <a:pt x="988" y="2990"/>
                        <a:pt x="1067" y="2856"/>
                        <a:pt x="1102" y="2809"/>
                      </a:cubicBezTo>
                      <a:cubicBezTo>
                        <a:pt x="1182" y="2573"/>
                        <a:pt x="1111" y="2317"/>
                        <a:pt x="1191" y="2080"/>
                      </a:cubicBezTo>
                      <a:cubicBezTo>
                        <a:pt x="1235" y="1949"/>
                        <a:pt x="1175" y="2119"/>
                        <a:pt x="1245" y="1956"/>
                      </a:cubicBezTo>
                      <a:cubicBezTo>
                        <a:pt x="1270" y="1897"/>
                        <a:pt x="1316" y="1778"/>
                        <a:pt x="1316" y="1778"/>
                      </a:cubicBezTo>
                      <a:cubicBezTo>
                        <a:pt x="1310" y="1665"/>
                        <a:pt x="1311" y="1552"/>
                        <a:pt x="1298" y="1440"/>
                      </a:cubicBezTo>
                      <a:cubicBezTo>
                        <a:pt x="1293" y="1391"/>
                        <a:pt x="1274" y="1345"/>
                        <a:pt x="1262" y="1298"/>
                      </a:cubicBezTo>
                      <a:cubicBezTo>
                        <a:pt x="1228" y="1164"/>
                        <a:pt x="1218" y="1024"/>
                        <a:pt x="1191" y="889"/>
                      </a:cubicBezTo>
                      <a:cubicBezTo>
                        <a:pt x="1172" y="797"/>
                        <a:pt x="1144" y="690"/>
                        <a:pt x="1102" y="605"/>
                      </a:cubicBezTo>
                      <a:cubicBezTo>
                        <a:pt x="1090" y="581"/>
                        <a:pt x="1077" y="559"/>
                        <a:pt x="1067" y="534"/>
                      </a:cubicBezTo>
                      <a:cubicBezTo>
                        <a:pt x="1053" y="499"/>
                        <a:pt x="1031" y="427"/>
                        <a:pt x="1031" y="427"/>
                      </a:cubicBezTo>
                      <a:cubicBezTo>
                        <a:pt x="1010" y="159"/>
                        <a:pt x="1037" y="269"/>
                        <a:pt x="978" y="89"/>
                      </a:cubicBezTo>
                      <a:cubicBezTo>
                        <a:pt x="971" y="69"/>
                        <a:pt x="941" y="68"/>
                        <a:pt x="925" y="54"/>
                      </a:cubicBezTo>
                      <a:cubicBezTo>
                        <a:pt x="905" y="38"/>
                        <a:pt x="889" y="18"/>
                        <a:pt x="871" y="0"/>
                      </a:cubicBezTo>
                      <a:cubicBezTo>
                        <a:pt x="794" y="6"/>
                        <a:pt x="717" y="8"/>
                        <a:pt x="640" y="18"/>
                      </a:cubicBezTo>
                      <a:cubicBezTo>
                        <a:pt x="551" y="29"/>
                        <a:pt x="519" y="129"/>
                        <a:pt x="445" y="178"/>
                      </a:cubicBezTo>
                      <a:cubicBezTo>
                        <a:pt x="419" y="255"/>
                        <a:pt x="374" y="319"/>
                        <a:pt x="338" y="391"/>
                      </a:cubicBezTo>
                      <a:cubicBezTo>
                        <a:pt x="310" y="447"/>
                        <a:pt x="334" y="449"/>
                        <a:pt x="285" y="498"/>
                      </a:cubicBezTo>
                      <a:cubicBezTo>
                        <a:pt x="270" y="513"/>
                        <a:pt x="248" y="520"/>
                        <a:pt x="231" y="534"/>
                      </a:cubicBezTo>
                      <a:cubicBezTo>
                        <a:pt x="174" y="582"/>
                        <a:pt x="178" y="614"/>
                        <a:pt x="178" y="569"/>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955" name="Freeform 91">
                <a:extLst>
                  <a:ext uri="{FF2B5EF4-FFF2-40B4-BE49-F238E27FC236}">
                    <a16:creationId xmlns:a16="http://schemas.microsoft.com/office/drawing/2014/main" id="{C861931A-7630-79B3-0D96-BCE185B46C4D}"/>
                  </a:ext>
                </a:extLst>
              </p:cNvPr>
              <p:cNvSpPr>
                <a:spLocks/>
              </p:cNvSpPr>
              <p:nvPr/>
            </p:nvSpPr>
            <p:spPr bwMode="auto">
              <a:xfrm>
                <a:off x="883" y="12907"/>
                <a:ext cx="2224" cy="1706"/>
              </a:xfrm>
              <a:custGeom>
                <a:avLst/>
                <a:gdLst>
                  <a:gd name="T0" fmla="*/ 77 w 2224"/>
                  <a:gd name="T1" fmla="*/ 266 h 1706"/>
                  <a:gd name="T2" fmla="*/ 24 w 2224"/>
                  <a:gd name="T3" fmla="*/ 622 h 1706"/>
                  <a:gd name="T4" fmla="*/ 113 w 2224"/>
                  <a:gd name="T5" fmla="*/ 924 h 1706"/>
                  <a:gd name="T6" fmla="*/ 201 w 2224"/>
                  <a:gd name="T7" fmla="*/ 1084 h 1706"/>
                  <a:gd name="T8" fmla="*/ 326 w 2224"/>
                  <a:gd name="T9" fmla="*/ 1226 h 1706"/>
                  <a:gd name="T10" fmla="*/ 361 w 2224"/>
                  <a:gd name="T11" fmla="*/ 1280 h 1706"/>
                  <a:gd name="T12" fmla="*/ 468 w 2224"/>
                  <a:gd name="T13" fmla="*/ 1386 h 1706"/>
                  <a:gd name="T14" fmla="*/ 539 w 2224"/>
                  <a:gd name="T15" fmla="*/ 1475 h 1706"/>
                  <a:gd name="T16" fmla="*/ 664 w 2224"/>
                  <a:gd name="T17" fmla="*/ 1582 h 1706"/>
                  <a:gd name="T18" fmla="*/ 930 w 2224"/>
                  <a:gd name="T19" fmla="*/ 1706 h 1706"/>
                  <a:gd name="T20" fmla="*/ 1286 w 2224"/>
                  <a:gd name="T21" fmla="*/ 1635 h 1706"/>
                  <a:gd name="T22" fmla="*/ 1428 w 2224"/>
                  <a:gd name="T23" fmla="*/ 1457 h 1706"/>
                  <a:gd name="T24" fmla="*/ 1446 w 2224"/>
                  <a:gd name="T25" fmla="*/ 1404 h 1706"/>
                  <a:gd name="T26" fmla="*/ 1499 w 2224"/>
                  <a:gd name="T27" fmla="*/ 1351 h 1706"/>
                  <a:gd name="T28" fmla="*/ 1535 w 2224"/>
                  <a:gd name="T29" fmla="*/ 1297 h 1706"/>
                  <a:gd name="T30" fmla="*/ 1588 w 2224"/>
                  <a:gd name="T31" fmla="*/ 1262 h 1706"/>
                  <a:gd name="T32" fmla="*/ 1641 w 2224"/>
                  <a:gd name="T33" fmla="*/ 1209 h 1706"/>
                  <a:gd name="T34" fmla="*/ 1748 w 2224"/>
                  <a:gd name="T35" fmla="*/ 1137 h 1706"/>
                  <a:gd name="T36" fmla="*/ 1837 w 2224"/>
                  <a:gd name="T37" fmla="*/ 1066 h 1706"/>
                  <a:gd name="T38" fmla="*/ 1890 w 2224"/>
                  <a:gd name="T39" fmla="*/ 1013 h 1706"/>
                  <a:gd name="T40" fmla="*/ 1997 w 2224"/>
                  <a:gd name="T41" fmla="*/ 942 h 1706"/>
                  <a:gd name="T42" fmla="*/ 2068 w 2224"/>
                  <a:gd name="T43" fmla="*/ 835 h 1706"/>
                  <a:gd name="T44" fmla="*/ 2104 w 2224"/>
                  <a:gd name="T45" fmla="*/ 782 h 1706"/>
                  <a:gd name="T46" fmla="*/ 2175 w 2224"/>
                  <a:gd name="T47" fmla="*/ 622 h 1706"/>
                  <a:gd name="T48" fmla="*/ 2157 w 2224"/>
                  <a:gd name="T49" fmla="*/ 231 h 1706"/>
                  <a:gd name="T50" fmla="*/ 2050 w 2224"/>
                  <a:gd name="T51" fmla="*/ 142 h 1706"/>
                  <a:gd name="T52" fmla="*/ 1570 w 2224"/>
                  <a:gd name="T53" fmla="*/ 17 h 1706"/>
                  <a:gd name="T54" fmla="*/ 1250 w 2224"/>
                  <a:gd name="T55" fmla="*/ 0 h 1706"/>
                  <a:gd name="T56" fmla="*/ 1019 w 2224"/>
                  <a:gd name="T57" fmla="*/ 17 h 1706"/>
                  <a:gd name="T58" fmla="*/ 717 w 2224"/>
                  <a:gd name="T59" fmla="*/ 89 h 1706"/>
                  <a:gd name="T60" fmla="*/ 113 w 2224"/>
                  <a:gd name="T61" fmla="*/ 106 h 1706"/>
                  <a:gd name="T62" fmla="*/ 59 w 2224"/>
                  <a:gd name="T63" fmla="*/ 213 h 1706"/>
                  <a:gd name="T64" fmla="*/ 77 w 2224"/>
                  <a:gd name="T65" fmla="*/ 266 h 17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24"/>
                  <a:gd name="T100" fmla="*/ 0 h 1706"/>
                  <a:gd name="T101" fmla="*/ 2224 w 2224"/>
                  <a:gd name="T102" fmla="*/ 1706 h 17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24" h="1706">
                    <a:moveTo>
                      <a:pt x="77" y="266"/>
                    </a:moveTo>
                    <a:cubicBezTo>
                      <a:pt x="47" y="383"/>
                      <a:pt x="47" y="503"/>
                      <a:pt x="24" y="622"/>
                    </a:cubicBezTo>
                    <a:cubicBezTo>
                      <a:pt x="63" y="991"/>
                      <a:pt x="0" y="579"/>
                      <a:pt x="113" y="924"/>
                    </a:cubicBezTo>
                    <a:cubicBezTo>
                      <a:pt x="156" y="1055"/>
                      <a:pt x="121" y="1004"/>
                      <a:pt x="201" y="1084"/>
                    </a:cubicBezTo>
                    <a:cubicBezTo>
                      <a:pt x="232" y="1174"/>
                      <a:pt x="267" y="1154"/>
                      <a:pt x="326" y="1226"/>
                    </a:cubicBezTo>
                    <a:cubicBezTo>
                      <a:pt x="340" y="1243"/>
                      <a:pt x="347" y="1264"/>
                      <a:pt x="361" y="1280"/>
                    </a:cubicBezTo>
                    <a:cubicBezTo>
                      <a:pt x="394" y="1318"/>
                      <a:pt x="468" y="1386"/>
                      <a:pt x="468" y="1386"/>
                    </a:cubicBezTo>
                    <a:cubicBezTo>
                      <a:pt x="503" y="1492"/>
                      <a:pt x="458" y="1394"/>
                      <a:pt x="539" y="1475"/>
                    </a:cubicBezTo>
                    <a:cubicBezTo>
                      <a:pt x="653" y="1589"/>
                      <a:pt x="558" y="1547"/>
                      <a:pt x="664" y="1582"/>
                    </a:cubicBezTo>
                    <a:cubicBezTo>
                      <a:pt x="738" y="1695"/>
                      <a:pt x="800" y="1688"/>
                      <a:pt x="930" y="1706"/>
                    </a:cubicBezTo>
                    <a:cubicBezTo>
                      <a:pt x="1048" y="1669"/>
                      <a:pt x="1163" y="1649"/>
                      <a:pt x="1286" y="1635"/>
                    </a:cubicBezTo>
                    <a:cubicBezTo>
                      <a:pt x="1387" y="1534"/>
                      <a:pt x="1338" y="1592"/>
                      <a:pt x="1428" y="1457"/>
                    </a:cubicBezTo>
                    <a:cubicBezTo>
                      <a:pt x="1438" y="1441"/>
                      <a:pt x="1436" y="1420"/>
                      <a:pt x="1446" y="1404"/>
                    </a:cubicBezTo>
                    <a:cubicBezTo>
                      <a:pt x="1460" y="1383"/>
                      <a:pt x="1483" y="1370"/>
                      <a:pt x="1499" y="1351"/>
                    </a:cubicBezTo>
                    <a:cubicBezTo>
                      <a:pt x="1513" y="1334"/>
                      <a:pt x="1520" y="1312"/>
                      <a:pt x="1535" y="1297"/>
                    </a:cubicBezTo>
                    <a:cubicBezTo>
                      <a:pt x="1550" y="1282"/>
                      <a:pt x="1572" y="1276"/>
                      <a:pt x="1588" y="1262"/>
                    </a:cubicBezTo>
                    <a:cubicBezTo>
                      <a:pt x="1607" y="1246"/>
                      <a:pt x="1621" y="1224"/>
                      <a:pt x="1641" y="1209"/>
                    </a:cubicBezTo>
                    <a:cubicBezTo>
                      <a:pt x="1675" y="1183"/>
                      <a:pt x="1748" y="1137"/>
                      <a:pt x="1748" y="1137"/>
                    </a:cubicBezTo>
                    <a:cubicBezTo>
                      <a:pt x="1829" y="1018"/>
                      <a:pt x="1734" y="1135"/>
                      <a:pt x="1837" y="1066"/>
                    </a:cubicBezTo>
                    <a:cubicBezTo>
                      <a:pt x="1858" y="1052"/>
                      <a:pt x="1870" y="1028"/>
                      <a:pt x="1890" y="1013"/>
                    </a:cubicBezTo>
                    <a:cubicBezTo>
                      <a:pt x="1924" y="987"/>
                      <a:pt x="1997" y="942"/>
                      <a:pt x="1997" y="942"/>
                    </a:cubicBezTo>
                    <a:cubicBezTo>
                      <a:pt x="2021" y="906"/>
                      <a:pt x="2044" y="871"/>
                      <a:pt x="2068" y="835"/>
                    </a:cubicBezTo>
                    <a:cubicBezTo>
                      <a:pt x="2080" y="817"/>
                      <a:pt x="2104" y="782"/>
                      <a:pt x="2104" y="782"/>
                    </a:cubicBezTo>
                    <a:cubicBezTo>
                      <a:pt x="2123" y="724"/>
                      <a:pt x="2155" y="680"/>
                      <a:pt x="2175" y="622"/>
                    </a:cubicBezTo>
                    <a:cubicBezTo>
                      <a:pt x="2184" y="519"/>
                      <a:pt x="2224" y="332"/>
                      <a:pt x="2157" y="231"/>
                    </a:cubicBezTo>
                    <a:cubicBezTo>
                      <a:pt x="2124" y="182"/>
                      <a:pt x="2095" y="174"/>
                      <a:pt x="2050" y="142"/>
                    </a:cubicBezTo>
                    <a:cubicBezTo>
                      <a:pt x="1902" y="38"/>
                      <a:pt x="1748" y="29"/>
                      <a:pt x="1570" y="17"/>
                    </a:cubicBezTo>
                    <a:cubicBezTo>
                      <a:pt x="1463" y="10"/>
                      <a:pt x="1357" y="6"/>
                      <a:pt x="1250" y="0"/>
                    </a:cubicBezTo>
                    <a:cubicBezTo>
                      <a:pt x="1173" y="6"/>
                      <a:pt x="1095" y="5"/>
                      <a:pt x="1019" y="17"/>
                    </a:cubicBezTo>
                    <a:cubicBezTo>
                      <a:pt x="895" y="36"/>
                      <a:pt x="848" y="83"/>
                      <a:pt x="717" y="89"/>
                    </a:cubicBezTo>
                    <a:cubicBezTo>
                      <a:pt x="516" y="98"/>
                      <a:pt x="314" y="100"/>
                      <a:pt x="113" y="106"/>
                    </a:cubicBezTo>
                    <a:cubicBezTo>
                      <a:pt x="96" y="132"/>
                      <a:pt x="59" y="177"/>
                      <a:pt x="59" y="213"/>
                    </a:cubicBezTo>
                    <a:cubicBezTo>
                      <a:pt x="59" y="232"/>
                      <a:pt x="77" y="266"/>
                      <a:pt x="77" y="266"/>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56" name="Freeform 92">
                <a:extLst>
                  <a:ext uri="{FF2B5EF4-FFF2-40B4-BE49-F238E27FC236}">
                    <a16:creationId xmlns:a16="http://schemas.microsoft.com/office/drawing/2014/main" id="{B8D17C6E-6A2D-4CEF-7CBA-86194CFEE512}"/>
                  </a:ext>
                </a:extLst>
              </p:cNvPr>
              <p:cNvSpPr>
                <a:spLocks/>
              </p:cNvSpPr>
              <p:nvPr/>
            </p:nvSpPr>
            <p:spPr bwMode="auto">
              <a:xfrm>
                <a:off x="1325" y="13351"/>
                <a:ext cx="1007" cy="782"/>
              </a:xfrm>
              <a:custGeom>
                <a:avLst/>
                <a:gdLst>
                  <a:gd name="T0" fmla="*/ 8 w 1007"/>
                  <a:gd name="T1" fmla="*/ 178 h 782"/>
                  <a:gd name="T2" fmla="*/ 97 w 1007"/>
                  <a:gd name="T3" fmla="*/ 356 h 782"/>
                  <a:gd name="T4" fmla="*/ 115 w 1007"/>
                  <a:gd name="T5" fmla="*/ 409 h 782"/>
                  <a:gd name="T6" fmla="*/ 151 w 1007"/>
                  <a:gd name="T7" fmla="*/ 462 h 782"/>
                  <a:gd name="T8" fmla="*/ 364 w 1007"/>
                  <a:gd name="T9" fmla="*/ 729 h 782"/>
                  <a:gd name="T10" fmla="*/ 417 w 1007"/>
                  <a:gd name="T11" fmla="*/ 782 h 782"/>
                  <a:gd name="T12" fmla="*/ 595 w 1007"/>
                  <a:gd name="T13" fmla="*/ 765 h 782"/>
                  <a:gd name="T14" fmla="*/ 719 w 1007"/>
                  <a:gd name="T15" fmla="*/ 622 h 782"/>
                  <a:gd name="T16" fmla="*/ 719 w 1007"/>
                  <a:gd name="T17" fmla="*/ 622 h 782"/>
                  <a:gd name="T18" fmla="*/ 773 w 1007"/>
                  <a:gd name="T19" fmla="*/ 605 h 782"/>
                  <a:gd name="T20" fmla="*/ 808 w 1007"/>
                  <a:gd name="T21" fmla="*/ 551 h 782"/>
                  <a:gd name="T22" fmla="*/ 862 w 1007"/>
                  <a:gd name="T23" fmla="*/ 516 h 782"/>
                  <a:gd name="T24" fmla="*/ 879 w 1007"/>
                  <a:gd name="T25" fmla="*/ 462 h 782"/>
                  <a:gd name="T26" fmla="*/ 933 w 1007"/>
                  <a:gd name="T27" fmla="*/ 409 h 782"/>
                  <a:gd name="T28" fmla="*/ 951 w 1007"/>
                  <a:gd name="T29" fmla="*/ 36 h 782"/>
                  <a:gd name="T30" fmla="*/ 897 w 1007"/>
                  <a:gd name="T31" fmla="*/ 0 h 782"/>
                  <a:gd name="T32" fmla="*/ 613 w 1007"/>
                  <a:gd name="T33" fmla="*/ 18 h 782"/>
                  <a:gd name="T34" fmla="*/ 382 w 1007"/>
                  <a:gd name="T35" fmla="*/ 142 h 782"/>
                  <a:gd name="T36" fmla="*/ 8 w 1007"/>
                  <a:gd name="T37" fmla="*/ 178 h 7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7"/>
                  <a:gd name="T58" fmla="*/ 0 h 782"/>
                  <a:gd name="T59" fmla="*/ 1007 w 1007"/>
                  <a:gd name="T60" fmla="*/ 782 h 7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7" h="782">
                    <a:moveTo>
                      <a:pt x="8" y="178"/>
                    </a:moveTo>
                    <a:cubicBezTo>
                      <a:pt x="37" y="290"/>
                      <a:pt x="13" y="229"/>
                      <a:pt x="97" y="356"/>
                    </a:cubicBezTo>
                    <a:cubicBezTo>
                      <a:pt x="107" y="372"/>
                      <a:pt x="107" y="392"/>
                      <a:pt x="115" y="409"/>
                    </a:cubicBezTo>
                    <a:cubicBezTo>
                      <a:pt x="125" y="428"/>
                      <a:pt x="139" y="444"/>
                      <a:pt x="151" y="462"/>
                    </a:cubicBezTo>
                    <a:cubicBezTo>
                      <a:pt x="181" y="557"/>
                      <a:pt x="296" y="661"/>
                      <a:pt x="364" y="729"/>
                    </a:cubicBezTo>
                    <a:cubicBezTo>
                      <a:pt x="382" y="747"/>
                      <a:pt x="417" y="782"/>
                      <a:pt x="417" y="782"/>
                    </a:cubicBezTo>
                    <a:cubicBezTo>
                      <a:pt x="476" y="776"/>
                      <a:pt x="537" y="778"/>
                      <a:pt x="595" y="765"/>
                    </a:cubicBezTo>
                    <a:lnTo>
                      <a:pt x="719" y="622"/>
                    </a:lnTo>
                    <a:cubicBezTo>
                      <a:pt x="719" y="622"/>
                      <a:pt x="719" y="622"/>
                      <a:pt x="719" y="622"/>
                    </a:cubicBezTo>
                    <a:cubicBezTo>
                      <a:pt x="737" y="616"/>
                      <a:pt x="755" y="611"/>
                      <a:pt x="773" y="605"/>
                    </a:cubicBezTo>
                    <a:cubicBezTo>
                      <a:pt x="785" y="587"/>
                      <a:pt x="793" y="566"/>
                      <a:pt x="808" y="551"/>
                    </a:cubicBezTo>
                    <a:cubicBezTo>
                      <a:pt x="823" y="536"/>
                      <a:pt x="849" y="533"/>
                      <a:pt x="862" y="516"/>
                    </a:cubicBezTo>
                    <a:cubicBezTo>
                      <a:pt x="874" y="501"/>
                      <a:pt x="869" y="478"/>
                      <a:pt x="879" y="462"/>
                    </a:cubicBezTo>
                    <a:cubicBezTo>
                      <a:pt x="893" y="441"/>
                      <a:pt x="915" y="427"/>
                      <a:pt x="933" y="409"/>
                    </a:cubicBezTo>
                    <a:cubicBezTo>
                      <a:pt x="950" y="309"/>
                      <a:pt x="1007" y="121"/>
                      <a:pt x="951" y="36"/>
                    </a:cubicBezTo>
                    <a:cubicBezTo>
                      <a:pt x="939" y="18"/>
                      <a:pt x="915" y="12"/>
                      <a:pt x="897" y="0"/>
                    </a:cubicBezTo>
                    <a:cubicBezTo>
                      <a:pt x="802" y="6"/>
                      <a:pt x="707" y="3"/>
                      <a:pt x="613" y="18"/>
                    </a:cubicBezTo>
                    <a:cubicBezTo>
                      <a:pt x="552" y="28"/>
                      <a:pt x="457" y="135"/>
                      <a:pt x="382" y="142"/>
                    </a:cubicBezTo>
                    <a:cubicBezTo>
                      <a:pt x="0" y="176"/>
                      <a:pt x="149" y="108"/>
                      <a:pt x="8" y="178"/>
                    </a:cubicBezTo>
                    <a:close/>
                  </a:path>
                </a:pathLst>
              </a:custGeom>
              <a:noFill/>
              <a:ln w="190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924" name="Oval 93">
              <a:extLst>
                <a:ext uri="{FF2B5EF4-FFF2-40B4-BE49-F238E27FC236}">
                  <a16:creationId xmlns:a16="http://schemas.microsoft.com/office/drawing/2014/main" id="{361A5FE2-D5BC-216E-FEEE-C8CD93CBCC81}"/>
                </a:ext>
              </a:extLst>
            </p:cNvPr>
            <p:cNvSpPr>
              <a:spLocks noChangeArrowheads="1"/>
            </p:cNvSpPr>
            <p:nvPr/>
          </p:nvSpPr>
          <p:spPr bwMode="auto">
            <a:xfrm>
              <a:off x="528" y="3600"/>
              <a:ext cx="144" cy="136"/>
            </a:xfrm>
            <a:prstGeom prst="ellipse">
              <a:avLst/>
            </a:prstGeom>
            <a:solidFill>
              <a:srgbClr val="0000B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25" name="Oval 94">
              <a:extLst>
                <a:ext uri="{FF2B5EF4-FFF2-40B4-BE49-F238E27FC236}">
                  <a16:creationId xmlns:a16="http://schemas.microsoft.com/office/drawing/2014/main" id="{C76952A9-76B8-031A-C368-8E2829B23221}"/>
                </a:ext>
              </a:extLst>
            </p:cNvPr>
            <p:cNvSpPr>
              <a:spLocks noChangeArrowheads="1"/>
            </p:cNvSpPr>
            <p:nvPr/>
          </p:nvSpPr>
          <p:spPr bwMode="auto">
            <a:xfrm>
              <a:off x="3312" y="2835"/>
              <a:ext cx="149" cy="141"/>
            </a:xfrm>
            <a:prstGeom prst="ellipse">
              <a:avLst/>
            </a:prstGeom>
            <a:solidFill>
              <a:srgbClr val="0000B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26" name="Text Box 95">
              <a:extLst>
                <a:ext uri="{FF2B5EF4-FFF2-40B4-BE49-F238E27FC236}">
                  <a16:creationId xmlns:a16="http://schemas.microsoft.com/office/drawing/2014/main" id="{8C6517A8-53B7-7FD5-284C-4AAD986DDB47}"/>
                </a:ext>
              </a:extLst>
            </p:cNvPr>
            <p:cNvSpPr txBox="1">
              <a:spLocks noChangeArrowheads="1"/>
            </p:cNvSpPr>
            <p:nvPr/>
          </p:nvSpPr>
          <p:spPr bwMode="auto">
            <a:xfrm>
              <a:off x="624" y="3840"/>
              <a:ext cx="337" cy="185"/>
            </a:xfrm>
            <a:prstGeom prst="rect">
              <a:avLst/>
            </a:prstGeom>
            <a:solidFill>
              <a:srgbClr val="FFFFFF"/>
            </a:solidFill>
            <a:ln w="9525">
              <a:solidFill>
                <a:srgbClr val="000000"/>
              </a:solidFill>
              <a:miter lim="800000"/>
              <a:headEnd/>
              <a:tailEnd/>
            </a:ln>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gn="ctr">
                <a:lnSpc>
                  <a:spcPct val="100000"/>
                </a:lnSpc>
                <a:spcBef>
                  <a:spcPct val="0"/>
                </a:spcBef>
                <a:buFontTx/>
                <a:buNone/>
              </a:pPr>
              <a:r>
                <a:rPr lang="en-US" altLang="en-US" sz="1000" b="1">
                  <a:latin typeface="Times New Roman" panose="02020603050405020304" pitchFamily="18" charset="0"/>
                </a:rPr>
                <a:t>IP #1</a:t>
              </a:r>
            </a:p>
          </p:txBody>
        </p:sp>
        <p:sp>
          <p:nvSpPr>
            <p:cNvPr id="37927" name="Freeform 96">
              <a:extLst>
                <a:ext uri="{FF2B5EF4-FFF2-40B4-BE49-F238E27FC236}">
                  <a16:creationId xmlns:a16="http://schemas.microsoft.com/office/drawing/2014/main" id="{5844733D-F3A4-57C9-FA4A-F1B8CC084CAE}"/>
                </a:ext>
              </a:extLst>
            </p:cNvPr>
            <p:cNvSpPr>
              <a:spLocks/>
            </p:cNvSpPr>
            <p:nvPr/>
          </p:nvSpPr>
          <p:spPr bwMode="auto">
            <a:xfrm>
              <a:off x="532" y="768"/>
              <a:ext cx="2886" cy="2840"/>
            </a:xfrm>
            <a:custGeom>
              <a:avLst/>
              <a:gdLst>
                <a:gd name="T0" fmla="*/ 0 w 9456"/>
                <a:gd name="T1" fmla="*/ 0 h 11952"/>
                <a:gd name="T2" fmla="*/ 0 w 9456"/>
                <a:gd name="T3" fmla="*/ 0 h 11952"/>
                <a:gd name="T4" fmla="*/ 0 w 9456"/>
                <a:gd name="T5" fmla="*/ 0 h 11952"/>
                <a:gd name="T6" fmla="*/ 0 60000 65536"/>
                <a:gd name="T7" fmla="*/ 0 60000 65536"/>
                <a:gd name="T8" fmla="*/ 0 60000 65536"/>
                <a:gd name="T9" fmla="*/ 0 w 9456"/>
                <a:gd name="T10" fmla="*/ 0 h 11952"/>
                <a:gd name="T11" fmla="*/ 9456 w 9456"/>
                <a:gd name="T12" fmla="*/ 11952 h 11952"/>
              </a:gdLst>
              <a:ahLst/>
              <a:cxnLst>
                <a:cxn ang="T6">
                  <a:pos x="T0" y="T1"/>
                </a:cxn>
                <a:cxn ang="T7">
                  <a:pos x="T2" y="T3"/>
                </a:cxn>
                <a:cxn ang="T8">
                  <a:pos x="T4" y="T5"/>
                </a:cxn>
              </a:cxnLst>
              <a:rect l="T9" t="T10" r="T11" b="T12"/>
              <a:pathLst>
                <a:path w="9456" h="11952">
                  <a:moveTo>
                    <a:pt x="240" y="11952"/>
                  </a:moveTo>
                  <a:cubicBezTo>
                    <a:pt x="120" y="8988"/>
                    <a:pt x="0" y="6024"/>
                    <a:pt x="1536" y="4032"/>
                  </a:cubicBezTo>
                  <a:cubicBezTo>
                    <a:pt x="3072" y="2040"/>
                    <a:pt x="6264" y="1020"/>
                    <a:pt x="9456" y="0"/>
                  </a:cubicBezTo>
                </a:path>
              </a:pathLst>
            </a:custGeom>
            <a:noFill/>
            <a:ln w="57150" cmpd="sng">
              <a:solidFill>
                <a:srgbClr val="0000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8" name="Line 97">
              <a:extLst>
                <a:ext uri="{FF2B5EF4-FFF2-40B4-BE49-F238E27FC236}">
                  <a16:creationId xmlns:a16="http://schemas.microsoft.com/office/drawing/2014/main" id="{A90A5CB7-3F7E-6C43-A5EB-A087B65B4BE5}"/>
                </a:ext>
              </a:extLst>
            </p:cNvPr>
            <p:cNvSpPr>
              <a:spLocks noChangeShapeType="1"/>
            </p:cNvSpPr>
            <p:nvPr/>
          </p:nvSpPr>
          <p:spPr bwMode="auto">
            <a:xfrm flipV="1">
              <a:off x="1279" y="1198"/>
              <a:ext cx="646" cy="60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Line 98">
              <a:extLst>
                <a:ext uri="{FF2B5EF4-FFF2-40B4-BE49-F238E27FC236}">
                  <a16:creationId xmlns:a16="http://schemas.microsoft.com/office/drawing/2014/main" id="{B375DCF7-8CEE-890D-2B2C-47DE1FE24A7D}"/>
                </a:ext>
              </a:extLst>
            </p:cNvPr>
            <p:cNvSpPr>
              <a:spLocks noChangeShapeType="1"/>
            </p:cNvSpPr>
            <p:nvPr/>
          </p:nvSpPr>
          <p:spPr bwMode="auto">
            <a:xfrm flipV="1">
              <a:off x="1091" y="1198"/>
              <a:ext cx="834" cy="25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Text Box 99">
              <a:extLst>
                <a:ext uri="{FF2B5EF4-FFF2-40B4-BE49-F238E27FC236}">
                  <a16:creationId xmlns:a16="http://schemas.microsoft.com/office/drawing/2014/main" id="{C3A7E79E-01C8-235C-C2E1-10D6968B37FA}"/>
                </a:ext>
              </a:extLst>
            </p:cNvPr>
            <p:cNvSpPr txBox="1">
              <a:spLocks noChangeArrowheads="1"/>
            </p:cNvSpPr>
            <p:nvPr/>
          </p:nvSpPr>
          <p:spPr bwMode="auto">
            <a:xfrm>
              <a:off x="465" y="1323"/>
              <a:ext cx="591" cy="261"/>
            </a:xfrm>
            <a:prstGeom prst="rect">
              <a:avLst/>
            </a:prstGeom>
            <a:solidFill>
              <a:srgbClr val="FFFFFF"/>
            </a:solidFill>
            <a:ln w="9525">
              <a:solidFill>
                <a:srgbClr val="000000"/>
              </a:solidFill>
              <a:miter lim="800000"/>
              <a:headEnd/>
              <a:tailEnd/>
            </a:ln>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gn="ctr">
                <a:lnSpc>
                  <a:spcPct val="100000"/>
                </a:lnSpc>
                <a:spcBef>
                  <a:spcPct val="0"/>
                </a:spcBef>
                <a:buFontTx/>
                <a:buNone/>
              </a:pPr>
              <a:r>
                <a:rPr lang="en-US" altLang="en-US" sz="1000" b="1">
                  <a:latin typeface="Times New Roman" panose="02020603050405020304" pitchFamily="18" charset="0"/>
                </a:rPr>
                <a:t>Final Attack Cones</a:t>
              </a:r>
            </a:p>
          </p:txBody>
        </p:sp>
        <p:sp>
          <p:nvSpPr>
            <p:cNvPr id="37931" name="Line 100">
              <a:extLst>
                <a:ext uri="{FF2B5EF4-FFF2-40B4-BE49-F238E27FC236}">
                  <a16:creationId xmlns:a16="http://schemas.microsoft.com/office/drawing/2014/main" id="{D68EC5A6-A470-912B-EA44-225B4D6BD5CE}"/>
                </a:ext>
              </a:extLst>
            </p:cNvPr>
            <p:cNvSpPr>
              <a:spLocks noChangeShapeType="1"/>
            </p:cNvSpPr>
            <p:nvPr/>
          </p:nvSpPr>
          <p:spPr bwMode="auto">
            <a:xfrm>
              <a:off x="1925" y="1198"/>
              <a:ext cx="904" cy="2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2" name="Line 101">
              <a:extLst>
                <a:ext uri="{FF2B5EF4-FFF2-40B4-BE49-F238E27FC236}">
                  <a16:creationId xmlns:a16="http://schemas.microsoft.com/office/drawing/2014/main" id="{A13FCC07-66C0-CD8C-C3F5-0E8E8716FABA}"/>
                </a:ext>
              </a:extLst>
            </p:cNvPr>
            <p:cNvSpPr>
              <a:spLocks noChangeShapeType="1"/>
            </p:cNvSpPr>
            <p:nvPr/>
          </p:nvSpPr>
          <p:spPr bwMode="auto">
            <a:xfrm>
              <a:off x="1914" y="1178"/>
              <a:ext cx="657" cy="5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3" name="Text Box 102">
              <a:extLst>
                <a:ext uri="{FF2B5EF4-FFF2-40B4-BE49-F238E27FC236}">
                  <a16:creationId xmlns:a16="http://schemas.microsoft.com/office/drawing/2014/main" id="{79EF7522-56DB-3A94-85D8-335D600F92F2}"/>
                </a:ext>
              </a:extLst>
            </p:cNvPr>
            <p:cNvSpPr txBox="1">
              <a:spLocks noChangeArrowheads="1"/>
            </p:cNvSpPr>
            <p:nvPr/>
          </p:nvSpPr>
          <p:spPr bwMode="auto">
            <a:xfrm>
              <a:off x="2880" y="2889"/>
              <a:ext cx="335" cy="180"/>
            </a:xfrm>
            <a:prstGeom prst="rect">
              <a:avLst/>
            </a:prstGeom>
            <a:solidFill>
              <a:srgbClr val="FFFFFF"/>
            </a:solidFill>
            <a:ln w="9525">
              <a:solidFill>
                <a:srgbClr val="000000"/>
              </a:solidFill>
              <a:miter lim="800000"/>
              <a:headEnd/>
              <a:tailEnd/>
            </a:ln>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gn="ctr">
                <a:lnSpc>
                  <a:spcPct val="100000"/>
                </a:lnSpc>
                <a:spcBef>
                  <a:spcPct val="0"/>
                </a:spcBef>
                <a:buFontTx/>
                <a:buNone/>
              </a:pPr>
              <a:r>
                <a:rPr lang="en-US" altLang="en-US" sz="1000" b="1">
                  <a:latin typeface="Times New Roman" panose="02020603050405020304" pitchFamily="18" charset="0"/>
                </a:rPr>
                <a:t>IP #2</a:t>
              </a:r>
            </a:p>
          </p:txBody>
        </p:sp>
        <p:grpSp>
          <p:nvGrpSpPr>
            <p:cNvPr id="37934" name="Group 103">
              <a:extLst>
                <a:ext uri="{FF2B5EF4-FFF2-40B4-BE49-F238E27FC236}">
                  <a16:creationId xmlns:a16="http://schemas.microsoft.com/office/drawing/2014/main" id="{35E7BF77-48D6-3D31-3C1C-06249AFAC109}"/>
                </a:ext>
              </a:extLst>
            </p:cNvPr>
            <p:cNvGrpSpPr>
              <a:grpSpLocks/>
            </p:cNvGrpSpPr>
            <p:nvPr/>
          </p:nvGrpSpPr>
          <p:grpSpPr bwMode="auto">
            <a:xfrm>
              <a:off x="1867" y="1412"/>
              <a:ext cx="173" cy="152"/>
              <a:chOff x="9360" y="720"/>
              <a:chExt cx="2016" cy="1440"/>
            </a:xfrm>
          </p:grpSpPr>
          <p:sp>
            <p:nvSpPr>
              <p:cNvPr id="37949" name="Line 104">
                <a:extLst>
                  <a:ext uri="{FF2B5EF4-FFF2-40B4-BE49-F238E27FC236}">
                    <a16:creationId xmlns:a16="http://schemas.microsoft.com/office/drawing/2014/main" id="{90E7B66F-4B5A-A29A-B340-5FDB5E15E3E7}"/>
                  </a:ext>
                </a:extLst>
              </p:cNvPr>
              <p:cNvSpPr>
                <a:spLocks noChangeShapeType="1"/>
              </p:cNvSpPr>
              <p:nvPr/>
            </p:nvSpPr>
            <p:spPr bwMode="auto">
              <a:xfrm>
                <a:off x="9648" y="1584"/>
                <a:ext cx="1440" cy="0"/>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0" name="Line 105">
                <a:extLst>
                  <a:ext uri="{FF2B5EF4-FFF2-40B4-BE49-F238E27FC236}">
                    <a16:creationId xmlns:a16="http://schemas.microsoft.com/office/drawing/2014/main" id="{45728150-E1BC-D8F0-4C6E-21293AD458FA}"/>
                  </a:ext>
                </a:extLst>
              </p:cNvPr>
              <p:cNvSpPr>
                <a:spLocks noChangeShapeType="1"/>
              </p:cNvSpPr>
              <p:nvPr/>
            </p:nvSpPr>
            <p:spPr bwMode="auto">
              <a:xfrm flipH="1">
                <a:off x="9360" y="1584"/>
                <a:ext cx="288" cy="576"/>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1" name="Line 106">
                <a:extLst>
                  <a:ext uri="{FF2B5EF4-FFF2-40B4-BE49-F238E27FC236}">
                    <a16:creationId xmlns:a16="http://schemas.microsoft.com/office/drawing/2014/main" id="{54160CCE-6C42-D0FB-B5A0-E453B0A68E3E}"/>
                  </a:ext>
                </a:extLst>
              </p:cNvPr>
              <p:cNvSpPr>
                <a:spLocks noChangeShapeType="1"/>
              </p:cNvSpPr>
              <p:nvPr/>
            </p:nvSpPr>
            <p:spPr bwMode="auto">
              <a:xfrm>
                <a:off x="11088" y="1584"/>
                <a:ext cx="288" cy="576"/>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2" name="Line 107">
                <a:extLst>
                  <a:ext uri="{FF2B5EF4-FFF2-40B4-BE49-F238E27FC236}">
                    <a16:creationId xmlns:a16="http://schemas.microsoft.com/office/drawing/2014/main" id="{F5E6497C-7EFD-CE42-59A1-022D8687D2FE}"/>
                  </a:ext>
                </a:extLst>
              </p:cNvPr>
              <p:cNvSpPr>
                <a:spLocks noChangeShapeType="1"/>
              </p:cNvSpPr>
              <p:nvPr/>
            </p:nvSpPr>
            <p:spPr bwMode="auto">
              <a:xfrm flipV="1">
                <a:off x="9648" y="720"/>
                <a:ext cx="0" cy="864"/>
              </a:xfrm>
              <a:prstGeom prst="line">
                <a:avLst/>
              </a:prstGeom>
              <a:noFill/>
              <a:ln w="1905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53" name="Line 108">
                <a:extLst>
                  <a:ext uri="{FF2B5EF4-FFF2-40B4-BE49-F238E27FC236}">
                    <a16:creationId xmlns:a16="http://schemas.microsoft.com/office/drawing/2014/main" id="{4A4CA674-77FF-FFDC-A589-2D20D617F675}"/>
                  </a:ext>
                </a:extLst>
              </p:cNvPr>
              <p:cNvSpPr>
                <a:spLocks noChangeShapeType="1"/>
              </p:cNvSpPr>
              <p:nvPr/>
            </p:nvSpPr>
            <p:spPr bwMode="auto">
              <a:xfrm flipV="1">
                <a:off x="11088" y="720"/>
                <a:ext cx="0" cy="864"/>
              </a:xfrm>
              <a:prstGeom prst="line">
                <a:avLst/>
              </a:prstGeom>
              <a:noFill/>
              <a:ln w="1905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7935" name="Freeform 109">
              <a:extLst>
                <a:ext uri="{FF2B5EF4-FFF2-40B4-BE49-F238E27FC236}">
                  <a16:creationId xmlns:a16="http://schemas.microsoft.com/office/drawing/2014/main" id="{CBF0AE18-E96E-5A51-CD84-E0E8FFF86BBE}"/>
                </a:ext>
              </a:extLst>
            </p:cNvPr>
            <p:cNvSpPr>
              <a:spLocks/>
            </p:cNvSpPr>
            <p:nvPr/>
          </p:nvSpPr>
          <p:spPr bwMode="auto">
            <a:xfrm>
              <a:off x="830" y="1547"/>
              <a:ext cx="1939" cy="1362"/>
            </a:xfrm>
            <a:custGeom>
              <a:avLst/>
              <a:gdLst>
                <a:gd name="T0" fmla="*/ 0 w 8928"/>
                <a:gd name="T1" fmla="*/ 0 h 6048"/>
                <a:gd name="T2" fmla="*/ 0 w 8928"/>
                <a:gd name="T3" fmla="*/ 0 h 6048"/>
                <a:gd name="T4" fmla="*/ 0 w 8928"/>
                <a:gd name="T5" fmla="*/ 0 h 6048"/>
                <a:gd name="T6" fmla="*/ 0 w 8928"/>
                <a:gd name="T7" fmla="*/ 0 h 6048"/>
                <a:gd name="T8" fmla="*/ 0 60000 65536"/>
                <a:gd name="T9" fmla="*/ 0 60000 65536"/>
                <a:gd name="T10" fmla="*/ 0 60000 65536"/>
                <a:gd name="T11" fmla="*/ 0 60000 65536"/>
                <a:gd name="T12" fmla="*/ 0 w 8928"/>
                <a:gd name="T13" fmla="*/ 0 h 6048"/>
                <a:gd name="T14" fmla="*/ 8928 w 8928"/>
                <a:gd name="T15" fmla="*/ 6048 h 6048"/>
              </a:gdLst>
              <a:ahLst/>
              <a:cxnLst>
                <a:cxn ang="T8">
                  <a:pos x="T0" y="T1"/>
                </a:cxn>
                <a:cxn ang="T9">
                  <a:pos x="T2" y="T3"/>
                </a:cxn>
                <a:cxn ang="T10">
                  <a:pos x="T4" y="T5"/>
                </a:cxn>
                <a:cxn ang="T11">
                  <a:pos x="T6" y="T7"/>
                </a:cxn>
              </a:cxnLst>
              <a:rect l="T12" t="T13" r="T14" b="T15"/>
              <a:pathLst>
                <a:path w="8928" h="6048">
                  <a:moveTo>
                    <a:pt x="0" y="3312"/>
                  </a:moveTo>
                  <a:lnTo>
                    <a:pt x="1584" y="6048"/>
                  </a:lnTo>
                  <a:lnTo>
                    <a:pt x="8928" y="4176"/>
                  </a:lnTo>
                  <a:lnTo>
                    <a:pt x="7200" y="0"/>
                  </a:lnTo>
                </a:path>
              </a:pathLst>
            </a:custGeom>
            <a:noFill/>
            <a:ln w="571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6" name="Freeform 110">
              <a:extLst>
                <a:ext uri="{FF2B5EF4-FFF2-40B4-BE49-F238E27FC236}">
                  <a16:creationId xmlns:a16="http://schemas.microsoft.com/office/drawing/2014/main" id="{04634BCF-F0CA-70DA-8CDE-C6099EFE10A6}"/>
                </a:ext>
              </a:extLst>
            </p:cNvPr>
            <p:cNvSpPr>
              <a:spLocks/>
            </p:cNvSpPr>
            <p:nvPr/>
          </p:nvSpPr>
          <p:spPr bwMode="auto">
            <a:xfrm>
              <a:off x="830" y="1547"/>
              <a:ext cx="1982" cy="2309"/>
            </a:xfrm>
            <a:custGeom>
              <a:avLst/>
              <a:gdLst>
                <a:gd name="T0" fmla="*/ 0 w 9072"/>
                <a:gd name="T1" fmla="*/ 0 h 9504"/>
                <a:gd name="T2" fmla="*/ 0 w 9072"/>
                <a:gd name="T3" fmla="*/ 0 h 9504"/>
                <a:gd name="T4" fmla="*/ 0 w 9072"/>
                <a:gd name="T5" fmla="*/ 0 h 9504"/>
                <a:gd name="T6" fmla="*/ 0 w 9072"/>
                <a:gd name="T7" fmla="*/ 0 h 9504"/>
                <a:gd name="T8" fmla="*/ 0 60000 65536"/>
                <a:gd name="T9" fmla="*/ 0 60000 65536"/>
                <a:gd name="T10" fmla="*/ 0 60000 65536"/>
                <a:gd name="T11" fmla="*/ 0 60000 65536"/>
                <a:gd name="T12" fmla="*/ 0 w 9072"/>
                <a:gd name="T13" fmla="*/ 0 h 9504"/>
                <a:gd name="T14" fmla="*/ 9072 w 9072"/>
                <a:gd name="T15" fmla="*/ 9504 h 9504"/>
              </a:gdLst>
              <a:ahLst/>
              <a:cxnLst>
                <a:cxn ang="T8">
                  <a:pos x="T0" y="T1"/>
                </a:cxn>
                <a:cxn ang="T9">
                  <a:pos x="T2" y="T3"/>
                </a:cxn>
                <a:cxn ang="T10">
                  <a:pos x="T4" y="T5"/>
                </a:cxn>
                <a:cxn ang="T11">
                  <a:pos x="T6" y="T7"/>
                </a:cxn>
              </a:cxnLst>
              <a:rect l="T12" t="T13" r="T14" b="T15"/>
              <a:pathLst>
                <a:path w="9072" h="9504">
                  <a:moveTo>
                    <a:pt x="0" y="3168"/>
                  </a:moveTo>
                  <a:lnTo>
                    <a:pt x="2016" y="9504"/>
                  </a:lnTo>
                  <a:lnTo>
                    <a:pt x="9072" y="9504"/>
                  </a:lnTo>
                  <a:lnTo>
                    <a:pt x="6912" y="0"/>
                  </a:lnTo>
                </a:path>
              </a:pathLst>
            </a:custGeom>
            <a:noFill/>
            <a:ln w="571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7" name="Text Box 111">
              <a:extLst>
                <a:ext uri="{FF2B5EF4-FFF2-40B4-BE49-F238E27FC236}">
                  <a16:creationId xmlns:a16="http://schemas.microsoft.com/office/drawing/2014/main" id="{BFC80EB2-4C1F-0DFC-FB3C-7FBFFE5E92D6}"/>
                </a:ext>
              </a:extLst>
            </p:cNvPr>
            <p:cNvSpPr txBox="1">
              <a:spLocks noChangeArrowheads="1"/>
            </p:cNvSpPr>
            <p:nvPr/>
          </p:nvSpPr>
          <p:spPr bwMode="auto">
            <a:xfrm>
              <a:off x="1408" y="3669"/>
              <a:ext cx="506" cy="180"/>
            </a:xfrm>
            <a:prstGeom prst="rect">
              <a:avLst/>
            </a:prstGeom>
            <a:noFill/>
            <a:ln w="127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gn="ctr">
                <a:lnSpc>
                  <a:spcPct val="100000"/>
                </a:lnSpc>
                <a:buFontTx/>
                <a:buNone/>
              </a:pPr>
              <a:r>
                <a:rPr lang="en-US" altLang="en-US" sz="1000" b="1">
                  <a:latin typeface="Times New Roman" panose="02020603050405020304" pitchFamily="18" charset="0"/>
                </a:rPr>
                <a:t>Route # 2</a:t>
              </a:r>
            </a:p>
          </p:txBody>
        </p:sp>
        <p:sp>
          <p:nvSpPr>
            <p:cNvPr id="37938" name="Text Box 112">
              <a:extLst>
                <a:ext uri="{FF2B5EF4-FFF2-40B4-BE49-F238E27FC236}">
                  <a16:creationId xmlns:a16="http://schemas.microsoft.com/office/drawing/2014/main" id="{125483F2-FC4E-4DD9-9814-1498C72EA2D5}"/>
                </a:ext>
              </a:extLst>
            </p:cNvPr>
            <p:cNvSpPr txBox="1">
              <a:spLocks noChangeArrowheads="1"/>
            </p:cNvSpPr>
            <p:nvPr/>
          </p:nvSpPr>
          <p:spPr bwMode="auto">
            <a:xfrm>
              <a:off x="1200" y="2561"/>
              <a:ext cx="461" cy="286"/>
            </a:xfrm>
            <a:prstGeom prst="rect">
              <a:avLst/>
            </a:prstGeom>
            <a:noFill/>
            <a:ln w="127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gn="ctr">
                <a:lnSpc>
                  <a:spcPct val="100000"/>
                </a:lnSpc>
                <a:buFontTx/>
                <a:buNone/>
              </a:pPr>
              <a:r>
                <a:rPr lang="en-US" altLang="en-US" sz="1000" b="1">
                  <a:latin typeface="Times New Roman" panose="02020603050405020304" pitchFamily="18" charset="0"/>
                </a:rPr>
                <a:t>Route # 1</a:t>
              </a:r>
            </a:p>
          </p:txBody>
        </p:sp>
        <p:sp>
          <p:nvSpPr>
            <p:cNvPr id="37939" name="Text Box 113">
              <a:extLst>
                <a:ext uri="{FF2B5EF4-FFF2-40B4-BE49-F238E27FC236}">
                  <a16:creationId xmlns:a16="http://schemas.microsoft.com/office/drawing/2014/main" id="{73AC392D-2FE4-FBEF-944B-54BDEE2E9FCA}"/>
                </a:ext>
              </a:extLst>
            </p:cNvPr>
            <p:cNvSpPr txBox="1">
              <a:spLocks noChangeArrowheads="1"/>
            </p:cNvSpPr>
            <p:nvPr/>
          </p:nvSpPr>
          <p:spPr bwMode="auto">
            <a:xfrm>
              <a:off x="729" y="2053"/>
              <a:ext cx="37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buFontTx/>
                <a:buNone/>
              </a:pPr>
              <a:r>
                <a:rPr lang="en-US" altLang="en-US" sz="1000" b="1">
                  <a:latin typeface="Times New Roman" panose="02020603050405020304" pitchFamily="18" charset="0"/>
                </a:rPr>
                <a:t>PGMs</a:t>
              </a:r>
            </a:p>
          </p:txBody>
        </p:sp>
        <p:sp>
          <p:nvSpPr>
            <p:cNvPr id="37940" name="Text Box 114">
              <a:extLst>
                <a:ext uri="{FF2B5EF4-FFF2-40B4-BE49-F238E27FC236}">
                  <a16:creationId xmlns:a16="http://schemas.microsoft.com/office/drawing/2014/main" id="{0EABFF9C-8ADD-47C3-4DCC-CA5E8082D4D3}"/>
                </a:ext>
              </a:extLst>
            </p:cNvPr>
            <p:cNvSpPr txBox="1">
              <a:spLocks noChangeArrowheads="1"/>
            </p:cNvSpPr>
            <p:nvPr/>
          </p:nvSpPr>
          <p:spPr bwMode="auto">
            <a:xfrm>
              <a:off x="2208" y="1430"/>
              <a:ext cx="40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buFontTx/>
                <a:buNone/>
              </a:pPr>
              <a:r>
                <a:rPr lang="en-US" altLang="en-US" sz="1000" b="1">
                  <a:latin typeface="Times New Roman" panose="02020603050405020304" pitchFamily="18" charset="0"/>
                </a:rPr>
                <a:t>R&amp;Gs</a:t>
              </a:r>
            </a:p>
          </p:txBody>
        </p:sp>
        <p:grpSp>
          <p:nvGrpSpPr>
            <p:cNvPr id="37941" name="Group 115">
              <a:extLst>
                <a:ext uri="{FF2B5EF4-FFF2-40B4-BE49-F238E27FC236}">
                  <a16:creationId xmlns:a16="http://schemas.microsoft.com/office/drawing/2014/main" id="{EA975129-6585-0370-EB09-C6705C12DF45}"/>
                </a:ext>
              </a:extLst>
            </p:cNvPr>
            <p:cNvGrpSpPr>
              <a:grpSpLocks/>
            </p:cNvGrpSpPr>
            <p:nvPr/>
          </p:nvGrpSpPr>
          <p:grpSpPr bwMode="auto">
            <a:xfrm>
              <a:off x="1853" y="1163"/>
              <a:ext cx="118" cy="85"/>
              <a:chOff x="2880" y="1296"/>
              <a:chExt cx="348" cy="377"/>
            </a:xfrm>
          </p:grpSpPr>
          <p:sp>
            <p:nvSpPr>
              <p:cNvPr id="37942" name="AutoShape 116">
                <a:extLst>
                  <a:ext uri="{FF2B5EF4-FFF2-40B4-BE49-F238E27FC236}">
                    <a16:creationId xmlns:a16="http://schemas.microsoft.com/office/drawing/2014/main" id="{0456B8F9-AE90-7F94-D182-DD1F93CBB2B3}"/>
                  </a:ext>
                </a:extLst>
              </p:cNvPr>
              <p:cNvSpPr>
                <a:spLocks noChangeArrowheads="1"/>
              </p:cNvSpPr>
              <p:nvPr/>
            </p:nvSpPr>
            <p:spPr bwMode="auto">
              <a:xfrm>
                <a:off x="2880" y="1345"/>
                <a:ext cx="348" cy="328"/>
              </a:xfrm>
              <a:prstGeom prst="diamond">
                <a:avLst/>
              </a:prstGeom>
              <a:noFill/>
              <a:ln w="127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43" name="Line 117">
                <a:extLst>
                  <a:ext uri="{FF2B5EF4-FFF2-40B4-BE49-F238E27FC236}">
                    <a16:creationId xmlns:a16="http://schemas.microsoft.com/office/drawing/2014/main" id="{3579CF2C-2B9C-0F06-72AE-F8074013B2E9}"/>
                  </a:ext>
                </a:extLst>
              </p:cNvPr>
              <p:cNvSpPr>
                <a:spLocks noChangeShapeType="1"/>
              </p:cNvSpPr>
              <p:nvPr/>
            </p:nvSpPr>
            <p:spPr bwMode="auto">
              <a:xfrm rot="2289182">
                <a:off x="2949" y="1495"/>
                <a:ext cx="218" cy="1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4" name="Line 118">
                <a:extLst>
                  <a:ext uri="{FF2B5EF4-FFF2-40B4-BE49-F238E27FC236}">
                    <a16:creationId xmlns:a16="http://schemas.microsoft.com/office/drawing/2014/main" id="{5E8CDB2D-4E96-2DC9-61A0-CC3A9B0963C0}"/>
                  </a:ext>
                </a:extLst>
              </p:cNvPr>
              <p:cNvSpPr>
                <a:spLocks noChangeShapeType="1"/>
              </p:cNvSpPr>
              <p:nvPr/>
            </p:nvSpPr>
            <p:spPr bwMode="auto">
              <a:xfrm rot="3595650">
                <a:off x="3013" y="1388"/>
                <a:ext cx="56" cy="234"/>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5" name="Oval 119">
                <a:extLst>
                  <a:ext uri="{FF2B5EF4-FFF2-40B4-BE49-F238E27FC236}">
                    <a16:creationId xmlns:a16="http://schemas.microsoft.com/office/drawing/2014/main" id="{7FC10335-82CC-6864-4CE8-3B5737A62D40}"/>
                  </a:ext>
                </a:extLst>
              </p:cNvPr>
              <p:cNvSpPr>
                <a:spLocks noChangeArrowheads="1"/>
              </p:cNvSpPr>
              <p:nvPr/>
            </p:nvSpPr>
            <p:spPr bwMode="auto">
              <a:xfrm>
                <a:off x="2963" y="1468"/>
                <a:ext cx="189" cy="85"/>
              </a:xfrm>
              <a:prstGeom prst="ellipse">
                <a:avLst/>
              </a:prstGeom>
              <a:noFill/>
              <a:ln w="127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46" name="Oval 120">
                <a:extLst>
                  <a:ext uri="{FF2B5EF4-FFF2-40B4-BE49-F238E27FC236}">
                    <a16:creationId xmlns:a16="http://schemas.microsoft.com/office/drawing/2014/main" id="{545CC164-37DE-B471-E059-7CB03BCF1745}"/>
                  </a:ext>
                </a:extLst>
              </p:cNvPr>
              <p:cNvSpPr>
                <a:spLocks noChangeArrowheads="1"/>
              </p:cNvSpPr>
              <p:nvPr/>
            </p:nvSpPr>
            <p:spPr bwMode="auto">
              <a:xfrm>
                <a:off x="3090" y="1298"/>
                <a:ext cx="26" cy="23"/>
              </a:xfrm>
              <a:prstGeom prst="ellipse">
                <a:avLst/>
              </a:prstGeom>
              <a:noFill/>
              <a:ln w="127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47" name="Oval 121">
                <a:extLst>
                  <a:ext uri="{FF2B5EF4-FFF2-40B4-BE49-F238E27FC236}">
                    <a16:creationId xmlns:a16="http://schemas.microsoft.com/office/drawing/2014/main" id="{56B693B8-19D2-2FB8-8898-320436D2B8E4}"/>
                  </a:ext>
                </a:extLst>
              </p:cNvPr>
              <p:cNvSpPr>
                <a:spLocks noChangeArrowheads="1"/>
              </p:cNvSpPr>
              <p:nvPr/>
            </p:nvSpPr>
            <p:spPr bwMode="auto">
              <a:xfrm>
                <a:off x="2994" y="1296"/>
                <a:ext cx="26" cy="24"/>
              </a:xfrm>
              <a:prstGeom prst="ellipse">
                <a:avLst/>
              </a:prstGeom>
              <a:noFill/>
              <a:ln w="127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37948" name="Oval 122">
                <a:extLst>
                  <a:ext uri="{FF2B5EF4-FFF2-40B4-BE49-F238E27FC236}">
                    <a16:creationId xmlns:a16="http://schemas.microsoft.com/office/drawing/2014/main" id="{1FB7687F-3A5D-D842-4B6E-9407116A28EF}"/>
                  </a:ext>
                </a:extLst>
              </p:cNvPr>
              <p:cNvSpPr>
                <a:spLocks noChangeArrowheads="1"/>
              </p:cNvSpPr>
              <p:nvPr/>
            </p:nvSpPr>
            <p:spPr bwMode="auto">
              <a:xfrm>
                <a:off x="3041" y="1298"/>
                <a:ext cx="26" cy="23"/>
              </a:xfrm>
              <a:prstGeom prst="ellipse">
                <a:avLst/>
              </a:prstGeom>
              <a:noFill/>
              <a:ln w="127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grpSp>
      </p:grpSp>
      <p:sp>
        <p:nvSpPr>
          <p:cNvPr id="6" name="Footer Placeholder 3">
            <a:extLst>
              <a:ext uri="{FF2B5EF4-FFF2-40B4-BE49-F238E27FC236}">
                <a16:creationId xmlns:a16="http://schemas.microsoft.com/office/drawing/2014/main" id="{C32152B0-C964-5C66-C5C6-6ED998E5D703}"/>
              </a:ext>
            </a:extLst>
          </p:cNvPr>
          <p:cNvSpPr>
            <a:spLocks noGrp="1"/>
          </p:cNvSpPr>
          <p:nvPr>
            <p:ph type="ftr" sz="quarter" idx="11"/>
          </p:nvPr>
        </p:nvSpPr>
        <p:spPr/>
        <p:txBody>
          <a:bodyPr/>
          <a:lstStyle/>
          <a:p>
            <a:pPr>
              <a:defRPr/>
            </a:pPr>
            <a:r>
              <a:rPr lang="en-US"/>
              <a:t>Intelligent Tutoring Systems at Stottler Henke</a:t>
            </a:r>
          </a:p>
        </p:txBody>
      </p:sp>
      <p:sp>
        <p:nvSpPr>
          <p:cNvPr id="22533" name="Text Box 3">
            <a:extLst>
              <a:ext uri="{FF2B5EF4-FFF2-40B4-BE49-F238E27FC236}">
                <a16:creationId xmlns:a16="http://schemas.microsoft.com/office/drawing/2014/main" id="{EA99FD33-1860-A93F-8E27-5A59F3D9F640}"/>
              </a:ext>
            </a:extLst>
          </p:cNvPr>
          <p:cNvSpPr txBox="1">
            <a:spLocks noChangeArrowheads="1"/>
          </p:cNvSpPr>
          <p:nvPr/>
        </p:nvSpPr>
        <p:spPr bwMode="auto">
          <a:xfrm>
            <a:off x="222250" y="49213"/>
            <a:ext cx="8921750" cy="1016000"/>
          </a:xfrm>
          <a:prstGeom prst="rect">
            <a:avLst/>
          </a:prstGeom>
          <a:solidFill>
            <a:schemeClr val="bg1">
              <a:alpha val="90000"/>
            </a:scheme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defRPr/>
            </a:pPr>
            <a:r>
              <a:rPr lang="en-US" altLang="en-US" sz="3000" b="1" dirty="0">
                <a:solidFill>
                  <a:srgbClr val="003300"/>
                </a:solidFill>
              </a:rPr>
              <a:t>AAIRS: </a:t>
            </a:r>
            <a:r>
              <a:rPr lang="en-US" altLang="en-US" sz="3000" b="1" dirty="0">
                <a:solidFill>
                  <a:schemeClr val="tx1">
                    <a:lumMod val="50000"/>
                    <a:lumOff val="50000"/>
                  </a:schemeClr>
                </a:solidFill>
              </a:rPr>
              <a:t>After-Action Intelligent Review System for Combined Arms Team Training</a:t>
            </a:r>
          </a:p>
        </p:txBody>
      </p:sp>
      <p:sp>
        <p:nvSpPr>
          <p:cNvPr id="2" name="Text Box 5">
            <a:extLst>
              <a:ext uri="{FF2B5EF4-FFF2-40B4-BE49-F238E27FC236}">
                <a16:creationId xmlns:a16="http://schemas.microsoft.com/office/drawing/2014/main" id="{298F65EA-D658-06B8-24F3-A20B72BB8B05}"/>
              </a:ext>
            </a:extLst>
          </p:cNvPr>
          <p:cNvSpPr txBox="1">
            <a:spLocks noChangeArrowheads="1"/>
          </p:cNvSpPr>
          <p:nvPr/>
        </p:nvSpPr>
        <p:spPr bwMode="auto">
          <a:xfrm>
            <a:off x="0" y="4267200"/>
            <a:ext cx="9144000" cy="3046988"/>
          </a:xfrm>
          <a:prstGeom prst="rect">
            <a:avLst/>
          </a:prstGeom>
          <a:solidFill>
            <a:schemeClr val="tx1">
              <a:lumMod val="95000"/>
              <a:lumOff val="5000"/>
              <a:alpha val="90000"/>
            </a:scheme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ts val="1200"/>
              </a:spcBef>
              <a:buFontTx/>
              <a:buNone/>
              <a:defRPr/>
            </a:pPr>
            <a:endParaRPr lang="en-US" altLang="en-US" sz="200" dirty="0">
              <a:solidFill>
                <a:srgbClr val="FFC000"/>
              </a:solidFill>
            </a:endParaRPr>
          </a:p>
          <a:p>
            <a:pPr>
              <a:lnSpc>
                <a:spcPct val="100000"/>
              </a:lnSpc>
              <a:spcBef>
                <a:spcPts val="12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Helps US Marine Corps instructors assess and debrief teams of 100+ exercise force participants.</a:t>
            </a:r>
          </a:p>
          <a:p>
            <a:pPr>
              <a:lnSpc>
                <a:spcPct val="100000"/>
              </a:lnSpc>
              <a:spcBef>
                <a:spcPts val="12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Analyzes decisions, radio communications, and simulation events to detect, explain, and graphically present AAR debrief training points</a:t>
            </a:r>
          </a:p>
          <a:p>
            <a:pPr>
              <a:lnSpc>
                <a:spcPct val="100000"/>
              </a:lnSpc>
              <a:spcBef>
                <a:spcPts val="12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Provides playback using 2D, 3D, and timeline displays.</a:t>
            </a:r>
          </a:p>
          <a:p>
            <a:pPr>
              <a:lnSpc>
                <a:spcPct val="100000"/>
              </a:lnSpc>
              <a:spcBef>
                <a:spcPts val="12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A key part of CACCTUS system which received the Florida Governor’s Award.</a:t>
            </a:r>
          </a:p>
          <a:p>
            <a:pPr>
              <a:lnSpc>
                <a:spcPct val="100000"/>
              </a:lnSpc>
              <a:spcBef>
                <a:spcPts val="1200"/>
              </a:spcBef>
              <a:buFontTx/>
              <a:buNone/>
              <a:defRPr/>
            </a:pPr>
            <a:endParaRPr lang="en-US" altLang="en-US" sz="2000" dirty="0">
              <a:solidFill>
                <a:srgbClr val="FFFFA0"/>
              </a:solidFill>
            </a:endParaRPr>
          </a:p>
        </p:txBody>
      </p:sp>
    </p:spTree>
  </p:cSld>
  <p:clrMapOvr>
    <a:masterClrMapping/>
  </p:clrMapOvr>
  <p:transition spd="slow" advTm="2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BB20E84C-8DB1-1FB7-372A-9B67AB926008}"/>
              </a:ext>
            </a:extLst>
          </p:cNvPr>
          <p:cNvSpPr>
            <a:spLocks noGrp="1"/>
          </p:cNvSpPr>
          <p:nvPr>
            <p:ph type="ftr" sz="quarter" idx="11"/>
          </p:nvPr>
        </p:nvSpPr>
        <p:spPr/>
        <p:txBody>
          <a:bodyPr/>
          <a:lstStyle/>
          <a:p>
            <a:pPr>
              <a:defRPr/>
            </a:pPr>
            <a:r>
              <a:rPr lang="en-US" dirty="0"/>
              <a:t>Intelligent Tutoring Systems at </a:t>
            </a:r>
            <a:r>
              <a:rPr lang="en-US" dirty="0" err="1"/>
              <a:t>Stottler</a:t>
            </a:r>
            <a:r>
              <a:rPr lang="en-US" dirty="0"/>
              <a:t> Henke</a:t>
            </a:r>
          </a:p>
        </p:txBody>
      </p:sp>
      <p:pic>
        <p:nvPicPr>
          <p:cNvPr id="7" name="Picture 6">
            <a:extLst>
              <a:ext uri="{FF2B5EF4-FFF2-40B4-BE49-F238E27FC236}">
                <a16:creationId xmlns:a16="http://schemas.microsoft.com/office/drawing/2014/main" id="{4070F488-6588-3E96-C0A8-CB990F986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0" y="1"/>
            <a:ext cx="8731699" cy="6705600"/>
          </a:xfrm>
          <a:prstGeom prst="rect">
            <a:avLst/>
          </a:prstGeom>
        </p:spPr>
      </p:pic>
      <p:sp>
        <p:nvSpPr>
          <p:cNvPr id="2" name="Text Box 5">
            <a:extLst>
              <a:ext uri="{FF2B5EF4-FFF2-40B4-BE49-F238E27FC236}">
                <a16:creationId xmlns:a16="http://schemas.microsoft.com/office/drawing/2014/main" id="{D8E48C91-15D1-80E6-EC6C-79A4F94001DB}"/>
              </a:ext>
            </a:extLst>
          </p:cNvPr>
          <p:cNvSpPr txBox="1">
            <a:spLocks noChangeArrowheads="1"/>
          </p:cNvSpPr>
          <p:nvPr/>
        </p:nvSpPr>
        <p:spPr bwMode="auto">
          <a:xfrm>
            <a:off x="3713629" y="2680811"/>
            <a:ext cx="1409700" cy="738664"/>
          </a:xfrm>
          <a:prstGeom prst="rect">
            <a:avLst/>
          </a:prstGeom>
          <a:solidFill>
            <a:srgbClr val="FFFF00"/>
          </a:solidFill>
          <a:ln>
            <a:solidFill>
              <a:srgbClr val="002060"/>
            </a:solid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400" dirty="0">
                <a:solidFill>
                  <a:schemeClr val="accent4"/>
                </a:solidFill>
                <a:latin typeface="Calibri" panose="020F0502020204030204" pitchFamily="34" charset="0"/>
                <a:ea typeface="Calibri" panose="020F0502020204030204" pitchFamily="34" charset="0"/>
                <a:cs typeface="Calibri" panose="020F0502020204030204" pitchFamily="34" charset="0"/>
              </a:rPr>
              <a:t>Danger area - active artillery gun target line</a:t>
            </a:r>
          </a:p>
        </p:txBody>
      </p:sp>
      <p:sp>
        <p:nvSpPr>
          <p:cNvPr id="3" name="Text Box 5">
            <a:extLst>
              <a:ext uri="{FF2B5EF4-FFF2-40B4-BE49-F238E27FC236}">
                <a16:creationId xmlns:a16="http://schemas.microsoft.com/office/drawing/2014/main" id="{87E69EB4-9D86-A80F-77F5-012FD0B1B77D}"/>
              </a:ext>
            </a:extLst>
          </p:cNvPr>
          <p:cNvSpPr txBox="1">
            <a:spLocks noChangeArrowheads="1"/>
          </p:cNvSpPr>
          <p:nvPr/>
        </p:nvSpPr>
        <p:spPr bwMode="auto">
          <a:xfrm>
            <a:off x="3513604" y="4419600"/>
            <a:ext cx="1828800" cy="522288"/>
          </a:xfrm>
          <a:prstGeom prst="rect">
            <a:avLst/>
          </a:prstGeom>
          <a:solidFill>
            <a:srgbClr val="FFFF00"/>
          </a:solidFill>
          <a:ln>
            <a:solidFill>
              <a:srgbClr val="002060"/>
            </a:solid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400" dirty="0">
                <a:solidFill>
                  <a:schemeClr val="accent4"/>
                </a:solidFill>
                <a:latin typeface="Calibri" panose="020F0502020204030204" pitchFamily="34" charset="0"/>
                <a:ea typeface="Calibri" panose="020F0502020204030204" pitchFamily="34" charset="0"/>
                <a:cs typeface="Calibri" panose="020F0502020204030204" pitchFamily="34" charset="0"/>
              </a:rPr>
              <a:t>Timeline of events related to AAR topic</a:t>
            </a:r>
          </a:p>
        </p:txBody>
      </p:sp>
      <p:sp>
        <p:nvSpPr>
          <p:cNvPr id="4" name="Text Box 5">
            <a:extLst>
              <a:ext uri="{FF2B5EF4-FFF2-40B4-BE49-F238E27FC236}">
                <a16:creationId xmlns:a16="http://schemas.microsoft.com/office/drawing/2014/main" id="{FEAA649F-F6D7-0FC9-07B3-47B5F98A6C51}"/>
              </a:ext>
            </a:extLst>
          </p:cNvPr>
          <p:cNvSpPr txBox="1">
            <a:spLocks noChangeArrowheads="1"/>
          </p:cNvSpPr>
          <p:nvPr/>
        </p:nvSpPr>
        <p:spPr bwMode="auto">
          <a:xfrm>
            <a:off x="1999129" y="1535112"/>
            <a:ext cx="1524000" cy="738664"/>
          </a:xfrm>
          <a:prstGeom prst="rect">
            <a:avLst/>
          </a:prstGeom>
          <a:solidFill>
            <a:srgbClr val="FFFF00"/>
          </a:solidFill>
          <a:ln>
            <a:solidFill>
              <a:srgbClr val="002060"/>
            </a:solid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400" dirty="0">
                <a:solidFill>
                  <a:schemeClr val="accent4"/>
                </a:solidFill>
                <a:latin typeface="Calibri" panose="020F0502020204030204" pitchFamily="34" charset="0"/>
                <a:ea typeface="Calibri" panose="020F0502020204030204" pitchFamily="34" charset="0"/>
                <a:cs typeface="Calibri" panose="020F0502020204030204" pitchFamily="34" charset="0"/>
              </a:rPr>
              <a:t>Fixed wing strike route crossing gun target line</a:t>
            </a:r>
          </a:p>
        </p:txBody>
      </p:sp>
      <p:sp>
        <p:nvSpPr>
          <p:cNvPr id="24579" name="Rectangle 2">
            <a:extLst>
              <a:ext uri="{FF2B5EF4-FFF2-40B4-BE49-F238E27FC236}">
                <a16:creationId xmlns:a16="http://schemas.microsoft.com/office/drawing/2014/main" id="{5FD6D076-3084-E4B1-FA34-03AC3B4D906B}"/>
              </a:ext>
            </a:extLst>
          </p:cNvPr>
          <p:cNvSpPr>
            <a:spLocks noChangeArrowheads="1"/>
          </p:cNvSpPr>
          <p:nvPr/>
        </p:nvSpPr>
        <p:spPr bwMode="auto">
          <a:xfrm>
            <a:off x="403449" y="0"/>
            <a:ext cx="8534400" cy="685800"/>
          </a:xfrm>
          <a:prstGeom prst="rect">
            <a:avLst/>
          </a:prstGeom>
          <a:noFill/>
          <a:ln>
            <a:noFill/>
          </a:ln>
        </p:spPr>
        <p:txBody>
          <a:bodyPr anchor="b"/>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eaLnBrk="1" hangingPunct="1">
              <a:lnSpc>
                <a:spcPct val="100000"/>
              </a:lnSpc>
              <a:spcBef>
                <a:spcPct val="0"/>
              </a:spcBef>
              <a:buFontTx/>
              <a:buNone/>
              <a:defRPr/>
            </a:pPr>
            <a:r>
              <a:rPr lang="en-US" altLang="en-US" sz="3000" b="1" dirty="0">
                <a:solidFill>
                  <a:srgbClr val="E6FFE6"/>
                </a:solidFill>
              </a:rPr>
              <a:t>AAIRS</a:t>
            </a:r>
            <a:r>
              <a:rPr lang="en-US" altLang="en-US" sz="3000" b="1" dirty="0">
                <a:solidFill>
                  <a:srgbClr val="011D75"/>
                </a:solidFill>
              </a:rPr>
              <a:t> </a:t>
            </a:r>
            <a:r>
              <a:rPr lang="en-US" altLang="en-US" sz="3000" b="1" dirty="0">
                <a:solidFill>
                  <a:srgbClr val="203C20"/>
                </a:solidFill>
              </a:rPr>
              <a:t>Playback via 2D, 3D, Timeline Displays</a:t>
            </a:r>
          </a:p>
        </p:txBody>
      </p:sp>
    </p:spTree>
  </p:cSld>
  <p:clrMapOvr>
    <a:masterClrMapping/>
  </p:clrMapOvr>
  <p:transition advTm="1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0E3815D6-0F1A-9F5E-542E-0B21F79BC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
            <a:ext cx="1051083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a:extLst>
              <a:ext uri="{FF2B5EF4-FFF2-40B4-BE49-F238E27FC236}">
                <a16:creationId xmlns:a16="http://schemas.microsoft.com/office/drawing/2014/main" id="{195F747D-013C-D400-1843-13B817C035A4}"/>
              </a:ext>
            </a:extLst>
          </p:cNvPr>
          <p:cNvSpPr>
            <a:spLocks noGrp="1"/>
          </p:cNvSpPr>
          <p:nvPr>
            <p:ph type="dt" sz="quarter" idx="10"/>
          </p:nvPr>
        </p:nvSpPr>
        <p:spPr/>
        <p:txBody>
          <a:bodyPr/>
          <a:lstStyle/>
          <a:p>
            <a:pPr>
              <a:defRPr/>
            </a:pPr>
            <a:r>
              <a:rPr lang="en-US"/>
              <a:t>19 March 2008</a:t>
            </a:r>
          </a:p>
        </p:txBody>
      </p:sp>
      <p:sp>
        <p:nvSpPr>
          <p:cNvPr id="6" name="Footer Placeholder 3">
            <a:extLst>
              <a:ext uri="{FF2B5EF4-FFF2-40B4-BE49-F238E27FC236}">
                <a16:creationId xmlns:a16="http://schemas.microsoft.com/office/drawing/2014/main" id="{45E0F2AA-33EA-6921-F040-52D5535D55AD}"/>
              </a:ext>
            </a:extLst>
          </p:cNvPr>
          <p:cNvSpPr>
            <a:spLocks noGrp="1"/>
          </p:cNvSpPr>
          <p:nvPr>
            <p:ph type="ftr" sz="quarter" idx="11"/>
          </p:nvPr>
        </p:nvSpPr>
        <p:spPr/>
        <p:txBody>
          <a:bodyPr/>
          <a:lstStyle/>
          <a:p>
            <a:pPr>
              <a:defRPr/>
            </a:pPr>
            <a:r>
              <a:rPr lang="en-US"/>
              <a:t>Intelligent Tutoring Systems at Stottler Henke</a:t>
            </a:r>
          </a:p>
        </p:txBody>
      </p:sp>
      <p:sp>
        <p:nvSpPr>
          <p:cNvPr id="49157" name="Text Box 3">
            <a:extLst>
              <a:ext uri="{FF2B5EF4-FFF2-40B4-BE49-F238E27FC236}">
                <a16:creationId xmlns:a16="http://schemas.microsoft.com/office/drawing/2014/main" id="{A5A49434-FFF2-ACEC-29F3-38C0B9C0B39E}"/>
              </a:ext>
            </a:extLst>
          </p:cNvPr>
          <p:cNvSpPr txBox="1">
            <a:spLocks noChangeArrowheads="1"/>
          </p:cNvSpPr>
          <p:nvPr/>
        </p:nvSpPr>
        <p:spPr bwMode="auto">
          <a:xfrm>
            <a:off x="0" y="0"/>
            <a:ext cx="9126538" cy="1108075"/>
          </a:xfrm>
          <a:prstGeom prst="rect">
            <a:avLst/>
          </a:prstGeom>
          <a:solidFill>
            <a:srgbClr val="3C2626">
              <a:alpha val="69804"/>
            </a:srgbClr>
          </a:solidFill>
          <a:ln>
            <a:no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3600" b="1" dirty="0" err="1">
                <a:solidFill>
                  <a:srgbClr val="E1C820"/>
                </a:solidFill>
                <a:latin typeface="Arial" panose="020B0604020202020204" pitchFamily="34" charset="0"/>
              </a:rPr>
              <a:t>InGEAR</a:t>
            </a:r>
            <a:r>
              <a:rPr lang="en-US" altLang="en-US" sz="3600" b="1" dirty="0">
                <a:solidFill>
                  <a:srgbClr val="E1C820"/>
                </a:solidFill>
                <a:latin typeface="Arial" panose="020B0604020202020204" pitchFamily="34" charset="0"/>
              </a:rPr>
              <a:t>: </a:t>
            </a:r>
          </a:p>
          <a:p>
            <a:pPr>
              <a:defRPr/>
            </a:pPr>
            <a:r>
              <a:rPr lang="en-US" altLang="en-US" sz="3000" b="1" dirty="0">
                <a:solidFill>
                  <a:schemeClr val="bg1">
                    <a:lumMod val="85000"/>
                  </a:schemeClr>
                </a:solidFill>
                <a:latin typeface="Arial" panose="020B0604020202020204" pitchFamily="34" charset="0"/>
              </a:rPr>
              <a:t>Intelligent Game-based Evaluation and Review</a:t>
            </a:r>
          </a:p>
        </p:txBody>
      </p:sp>
      <p:sp>
        <p:nvSpPr>
          <p:cNvPr id="41990" name="Text Box 4">
            <a:extLst>
              <a:ext uri="{FF2B5EF4-FFF2-40B4-BE49-F238E27FC236}">
                <a16:creationId xmlns:a16="http://schemas.microsoft.com/office/drawing/2014/main" id="{51014030-75FE-9A2E-0163-6AB830C1156C}"/>
              </a:ext>
            </a:extLst>
          </p:cNvPr>
          <p:cNvSpPr txBox="1">
            <a:spLocks noChangeArrowheads="1"/>
          </p:cNvSpPr>
          <p:nvPr/>
        </p:nvSpPr>
        <p:spPr bwMode="auto">
          <a:xfrm>
            <a:off x="7162800" y="6400800"/>
            <a:ext cx="195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a:solidFill>
                  <a:srgbClr val="DDDDDD"/>
                </a:solidFill>
              </a:rPr>
              <a:t>Dept of Defense photo</a:t>
            </a:r>
          </a:p>
        </p:txBody>
      </p:sp>
      <p:sp>
        <p:nvSpPr>
          <p:cNvPr id="7" name="Text Box 4">
            <a:extLst>
              <a:ext uri="{FF2B5EF4-FFF2-40B4-BE49-F238E27FC236}">
                <a16:creationId xmlns:a16="http://schemas.microsoft.com/office/drawing/2014/main" id="{8BDAB4F9-D720-4B82-02FE-22448FECC4F0}"/>
              </a:ext>
            </a:extLst>
          </p:cNvPr>
          <p:cNvSpPr txBox="1">
            <a:spLocks noChangeArrowheads="1"/>
          </p:cNvSpPr>
          <p:nvPr/>
        </p:nvSpPr>
        <p:spPr bwMode="auto">
          <a:xfrm>
            <a:off x="-71438" y="6400800"/>
            <a:ext cx="1974851" cy="307975"/>
          </a:xfrm>
          <a:prstGeom prst="rect">
            <a:avLst/>
          </a:prstGeom>
          <a:solidFill>
            <a:schemeClr val="tx2">
              <a:lumMod val="65000"/>
              <a:lumOff val="35000"/>
              <a:alpha val="35000"/>
            </a:schemeClr>
          </a:solidFill>
          <a:ln w="9525" algn="ctr">
            <a:noFill/>
            <a:miter lim="800000"/>
            <a:headEnd/>
            <a:tailEnd/>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1400" dirty="0">
                <a:solidFill>
                  <a:srgbClr val="DDDDDD"/>
                </a:solidFill>
                <a:latin typeface="Arial" panose="020B0604020202020204" pitchFamily="34" charset="0"/>
              </a:rPr>
              <a:t>Dept of Defense photo</a:t>
            </a:r>
          </a:p>
        </p:txBody>
      </p:sp>
      <p:sp>
        <p:nvSpPr>
          <p:cNvPr id="2" name="Text Box 5">
            <a:extLst>
              <a:ext uri="{FF2B5EF4-FFF2-40B4-BE49-F238E27FC236}">
                <a16:creationId xmlns:a16="http://schemas.microsoft.com/office/drawing/2014/main" id="{28E5C28E-C06C-56DC-A0FD-75455C54BE5D}"/>
              </a:ext>
            </a:extLst>
          </p:cNvPr>
          <p:cNvSpPr txBox="1">
            <a:spLocks noChangeArrowheads="1"/>
          </p:cNvSpPr>
          <p:nvPr/>
        </p:nvSpPr>
        <p:spPr bwMode="auto">
          <a:xfrm>
            <a:off x="0" y="3532192"/>
            <a:ext cx="9191625" cy="3249608"/>
          </a:xfrm>
          <a:prstGeom prst="rect">
            <a:avLst/>
          </a:prstGeom>
          <a:solidFill>
            <a:schemeClr val="tx1">
              <a:lumMod val="85000"/>
              <a:lumOff val="15000"/>
              <a:alpha val="90000"/>
            </a:scheme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1085850" indent="-34290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ts val="16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The Follow Me training game, used at West Point, challenges students to rapidly assess dynamic situations, make sound decisions, and direct subordinate units effectively.</a:t>
            </a:r>
          </a:p>
          <a:p>
            <a:pPr>
              <a:lnSpc>
                <a:spcPct val="100000"/>
              </a:lnSpc>
              <a:spcBef>
                <a:spcPts val="1600"/>
              </a:spcBef>
              <a:buFontTx/>
              <a:buNone/>
              <a:defRPr/>
            </a:pPr>
            <a:r>
              <a:rPr lang="en-US" altLang="en-US" sz="2000" dirty="0" err="1">
                <a:solidFill>
                  <a:srgbClr val="E1C820"/>
                </a:solidFill>
                <a:latin typeface="Calibri" panose="020F0502020204030204" pitchFamily="34" charset="0"/>
                <a:ea typeface="Calibri" panose="020F0502020204030204" pitchFamily="34" charset="0"/>
                <a:cs typeface="Calibri" panose="020F0502020204030204" pitchFamily="34" charset="0"/>
              </a:rPr>
              <a:t>InGEAR</a:t>
            </a: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 is an ITS extension to Follow Me which:</a:t>
            </a:r>
          </a:p>
          <a:p>
            <a:pPr marL="342900" indent="-34290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Monitors trainee actions and decisions, </a:t>
            </a:r>
          </a:p>
          <a:p>
            <a:pPr marL="342900" indent="-34290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Identifies errors, and</a:t>
            </a:r>
          </a:p>
          <a:p>
            <a:pPr marL="342900" indent="-34290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Provides coaching and feedback during and after exercises.</a:t>
            </a:r>
          </a:p>
          <a:p>
            <a:pPr>
              <a:lnSpc>
                <a:spcPct val="100000"/>
              </a:lnSpc>
              <a:spcBef>
                <a:spcPts val="1600"/>
              </a:spcBef>
              <a:buFontTx/>
              <a:buNone/>
              <a:defRPr/>
            </a:pPr>
            <a:r>
              <a:rPr lang="en-US" altLang="en-US" sz="1800" dirty="0" err="1">
                <a:solidFill>
                  <a:srgbClr val="E1C820"/>
                </a:solidFill>
                <a:latin typeface="Calibri" panose="020F0502020204030204" pitchFamily="34" charset="0"/>
                <a:ea typeface="Calibri" panose="020F0502020204030204" pitchFamily="34" charset="0"/>
                <a:cs typeface="Calibri" panose="020F0502020204030204" pitchFamily="34" charset="0"/>
              </a:rPr>
              <a:t>InGEAR</a:t>
            </a:r>
            <a:r>
              <a:rPr lang="en-US" altLang="en-US" sz="1800" dirty="0">
                <a:solidFill>
                  <a:srgbClr val="E1C820"/>
                </a:solidFill>
                <a:latin typeface="Calibri" panose="020F0502020204030204" pitchFamily="34" charset="0"/>
                <a:ea typeface="Calibri" panose="020F0502020204030204" pitchFamily="34" charset="0"/>
                <a:cs typeface="Calibri" panose="020F0502020204030204" pitchFamily="34" charset="0"/>
              </a:rPr>
              <a:t> enables self-directed learning by providing students with automated, tailored exercise feedback without an instructor.</a:t>
            </a:r>
          </a:p>
        </p:txBody>
      </p:sp>
    </p:spTree>
  </p:cSld>
  <p:clrMapOvr>
    <a:masterClrMapping/>
  </p:clrMapOvr>
  <p:transition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90EE3DD4-0B2B-CFD0-C1AA-F4FB0498D11D}"/>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16387" name="Rectangle 6">
            <a:extLst>
              <a:ext uri="{FF2B5EF4-FFF2-40B4-BE49-F238E27FC236}">
                <a16:creationId xmlns:a16="http://schemas.microsoft.com/office/drawing/2014/main" id="{63F92AEF-1B0B-4C82-F353-93B83616394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610E9BA5-421B-4D84-BB67-E3A0DA5D3B2D}" type="slidenum">
              <a:rPr lang="en-US" altLang="en-US" sz="1000" smtClean="0"/>
              <a:pPr>
                <a:lnSpc>
                  <a:spcPct val="100000"/>
                </a:lnSpc>
                <a:spcBef>
                  <a:spcPct val="0"/>
                </a:spcBef>
                <a:buFontTx/>
                <a:buNone/>
              </a:pPr>
              <a:t>2</a:t>
            </a:fld>
            <a:endParaRPr lang="en-US" altLang="en-US" sz="1000"/>
          </a:p>
        </p:txBody>
      </p:sp>
      <p:sp>
        <p:nvSpPr>
          <p:cNvPr id="2" name="Rectangle 2">
            <a:extLst>
              <a:ext uri="{FF2B5EF4-FFF2-40B4-BE49-F238E27FC236}">
                <a16:creationId xmlns:a16="http://schemas.microsoft.com/office/drawing/2014/main" id="{343A6C84-85C1-6FE9-FD6D-16F94AAFD3A1}"/>
              </a:ext>
            </a:extLst>
          </p:cNvPr>
          <p:cNvSpPr txBox="1">
            <a:spLocks noChangeArrowheads="1"/>
          </p:cNvSpPr>
          <p:nvPr/>
        </p:nvSpPr>
        <p:spPr bwMode="auto">
          <a:xfrm>
            <a:off x="990600" y="2057400"/>
            <a:ext cx="7467600" cy="1962150"/>
          </a:xfrm>
          <a:prstGeom prst="rect">
            <a:avLst/>
          </a:prstGeom>
          <a:noFill/>
          <a:ln w="9525">
            <a:noFill/>
            <a:miter lim="800000"/>
            <a:headEnd/>
            <a:tailEnd/>
          </a:ln>
        </p:spPr>
        <p:txBody>
          <a:bodyPr anchor="b"/>
          <a:lstStyle/>
          <a:p>
            <a:pPr algn="ctr" eaLnBrk="1" hangingPunct="1">
              <a:defRPr/>
            </a:pPr>
            <a:r>
              <a:rPr lang="en-US" sz="3000" kern="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Stottler</a:t>
            </a:r>
            <a:r>
              <a:rPr lang="en-US" sz="3000" kern="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Henke’s intelligent training systems for complex skills encode expert knowledge to provide highly effective learning experiences with precise assessments and interventions.</a:t>
            </a:r>
          </a:p>
        </p:txBody>
      </p:sp>
    </p:spTree>
    <p:extLst>
      <p:ext uri="{BB962C8B-B14F-4D97-AF65-F5344CB8AC3E}">
        <p14:creationId xmlns:p14="http://schemas.microsoft.com/office/powerpoint/2010/main" val="3809138464"/>
      </p:ext>
    </p:extLst>
  </p:cSld>
  <p:clrMapOvr>
    <a:masterClrMapping/>
  </p:clrMapOvr>
  <p:transition spd="slow"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D1F60306-EB2A-8331-40B8-1D0EEE7B5BF3}"/>
              </a:ext>
            </a:extLst>
          </p:cNvPr>
          <p:cNvSpPr>
            <a:spLocks noGrp="1"/>
          </p:cNvSpPr>
          <p:nvPr>
            <p:ph type="dt" sz="quarter" idx="10"/>
          </p:nvPr>
        </p:nvSpPr>
        <p:spPr/>
        <p:txBody>
          <a:bodyPr/>
          <a:lstStyle/>
          <a:p>
            <a:pPr>
              <a:defRPr/>
            </a:pPr>
            <a:r>
              <a:rPr lang="en-US"/>
              <a:t>19 March 2008</a:t>
            </a:r>
          </a:p>
        </p:txBody>
      </p:sp>
      <p:sp>
        <p:nvSpPr>
          <p:cNvPr id="6" name="Footer Placeholder 3">
            <a:extLst>
              <a:ext uri="{FF2B5EF4-FFF2-40B4-BE49-F238E27FC236}">
                <a16:creationId xmlns:a16="http://schemas.microsoft.com/office/drawing/2014/main" id="{6D2F5ABE-0339-8959-08DF-69A02A907B50}"/>
              </a:ext>
            </a:extLst>
          </p:cNvPr>
          <p:cNvSpPr>
            <a:spLocks noGrp="1"/>
          </p:cNvSpPr>
          <p:nvPr>
            <p:ph type="ftr" sz="quarter" idx="11"/>
          </p:nvPr>
        </p:nvSpPr>
        <p:spPr/>
        <p:txBody>
          <a:bodyPr/>
          <a:lstStyle/>
          <a:p>
            <a:pPr>
              <a:defRPr/>
            </a:pPr>
            <a:r>
              <a:rPr lang="en-US"/>
              <a:t>Intelligent Tutoring Systems at Stottler Henke</a:t>
            </a:r>
          </a:p>
        </p:txBody>
      </p:sp>
      <p:sp>
        <p:nvSpPr>
          <p:cNvPr id="52228" name="Text Box 3">
            <a:extLst>
              <a:ext uri="{FF2B5EF4-FFF2-40B4-BE49-F238E27FC236}">
                <a16:creationId xmlns:a16="http://schemas.microsoft.com/office/drawing/2014/main" id="{0A902E30-64EB-2300-9D21-D03A30B9D3B0}"/>
              </a:ext>
            </a:extLst>
          </p:cNvPr>
          <p:cNvSpPr txBox="1">
            <a:spLocks noChangeArrowheads="1"/>
          </p:cNvSpPr>
          <p:nvPr/>
        </p:nvSpPr>
        <p:spPr bwMode="auto">
          <a:xfrm>
            <a:off x="304800" y="173038"/>
            <a:ext cx="8821738" cy="1046162"/>
          </a:xfrm>
          <a:prstGeom prst="rect">
            <a:avLst/>
          </a:prstGeom>
          <a:no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defRPr/>
            </a:pPr>
            <a:r>
              <a:rPr lang="en-US" altLang="en-US" sz="3200" b="1" dirty="0" err="1">
                <a:solidFill>
                  <a:srgbClr val="002060"/>
                </a:solidFill>
              </a:rPr>
              <a:t>InGEAR</a:t>
            </a:r>
            <a:r>
              <a:rPr lang="en-US" altLang="en-US" sz="3200" b="1" dirty="0">
                <a:solidFill>
                  <a:srgbClr val="002060"/>
                </a:solidFill>
              </a:rPr>
              <a:t>: </a:t>
            </a:r>
          </a:p>
          <a:p>
            <a:pPr>
              <a:lnSpc>
                <a:spcPct val="100000"/>
              </a:lnSpc>
              <a:spcBef>
                <a:spcPct val="0"/>
              </a:spcBef>
              <a:buFontTx/>
              <a:buNone/>
              <a:defRPr/>
            </a:pPr>
            <a:r>
              <a:rPr lang="en-US" altLang="en-US" sz="3000" b="1" dirty="0">
                <a:solidFill>
                  <a:schemeClr val="tx1">
                    <a:lumMod val="50000"/>
                    <a:lumOff val="50000"/>
                  </a:schemeClr>
                </a:solidFill>
              </a:rPr>
              <a:t>Intelligent Game-based Evaluation And Review</a:t>
            </a:r>
          </a:p>
        </p:txBody>
      </p:sp>
      <p:sp>
        <p:nvSpPr>
          <p:cNvPr id="44037" name="Text Box 4">
            <a:extLst>
              <a:ext uri="{FF2B5EF4-FFF2-40B4-BE49-F238E27FC236}">
                <a16:creationId xmlns:a16="http://schemas.microsoft.com/office/drawing/2014/main" id="{6EE322C4-0C86-C462-A5B9-B0A780648D68}"/>
              </a:ext>
            </a:extLst>
          </p:cNvPr>
          <p:cNvSpPr txBox="1">
            <a:spLocks noChangeArrowheads="1"/>
          </p:cNvSpPr>
          <p:nvPr/>
        </p:nvSpPr>
        <p:spPr bwMode="auto">
          <a:xfrm>
            <a:off x="7162800" y="6400800"/>
            <a:ext cx="195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a:solidFill>
                  <a:srgbClr val="DDDDDD"/>
                </a:solidFill>
              </a:rPr>
              <a:t>Dept of Defense photo</a:t>
            </a:r>
          </a:p>
        </p:txBody>
      </p:sp>
      <p:pic>
        <p:nvPicPr>
          <p:cNvPr id="44038" name="Picture 2">
            <a:extLst>
              <a:ext uri="{FF2B5EF4-FFF2-40B4-BE49-F238E27FC236}">
                <a16:creationId xmlns:a16="http://schemas.microsoft.com/office/drawing/2014/main" id="{C253FD09-8576-FCD7-9FC6-682CF3869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336675"/>
            <a:ext cx="91440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2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 Marine points to a spot on a map she's holding up against a military vehicle as two other Marines observe.">
            <a:extLst>
              <a:ext uri="{FF2B5EF4-FFF2-40B4-BE49-F238E27FC236}">
                <a16:creationId xmlns:a16="http://schemas.microsoft.com/office/drawing/2014/main" id="{868D235A-5DC8-00C9-425B-4C576EE07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0264775"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a16="http://schemas.microsoft.com/office/drawing/2014/main" id="{30772209-B9E2-C22C-DCEA-E7A1F9200A44}"/>
              </a:ext>
            </a:extLst>
          </p:cNvPr>
          <p:cNvSpPr>
            <a:spLocks noGrp="1"/>
          </p:cNvSpPr>
          <p:nvPr>
            <p:ph type="ftr" sz="quarter" idx="11"/>
          </p:nvPr>
        </p:nvSpPr>
        <p:spPr/>
        <p:txBody>
          <a:bodyPr/>
          <a:lstStyle/>
          <a:p>
            <a:pPr>
              <a:defRPr/>
            </a:pPr>
            <a:r>
              <a:rPr lang="en-US"/>
              <a:t>Intelligent Tutoring Systems at Stottler Henke</a:t>
            </a:r>
          </a:p>
        </p:txBody>
      </p:sp>
      <p:sp>
        <p:nvSpPr>
          <p:cNvPr id="46084" name="Text Box 3">
            <a:extLst>
              <a:ext uri="{FF2B5EF4-FFF2-40B4-BE49-F238E27FC236}">
                <a16:creationId xmlns:a16="http://schemas.microsoft.com/office/drawing/2014/main" id="{5C75280D-A46D-A802-3C2A-2E68A6A38179}"/>
              </a:ext>
            </a:extLst>
          </p:cNvPr>
          <p:cNvSpPr txBox="1">
            <a:spLocks noChangeArrowheads="1"/>
          </p:cNvSpPr>
          <p:nvPr/>
        </p:nvSpPr>
        <p:spPr bwMode="auto">
          <a:xfrm>
            <a:off x="0" y="0"/>
            <a:ext cx="9220200" cy="984250"/>
          </a:xfrm>
          <a:prstGeom prst="rect">
            <a:avLst/>
          </a:prstGeom>
          <a:solidFill>
            <a:srgbClr val="49644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ts val="1200"/>
              </a:spcBef>
              <a:buFontTx/>
              <a:buNone/>
            </a:pPr>
            <a:r>
              <a:rPr lang="en-US" altLang="en-US" sz="3000" b="1" dirty="0" err="1">
                <a:solidFill>
                  <a:srgbClr val="FFE120"/>
                </a:solidFill>
              </a:rPr>
              <a:t>ComMentor</a:t>
            </a:r>
            <a:r>
              <a:rPr lang="en-US" altLang="en-US" sz="3200" b="1" dirty="0">
                <a:solidFill>
                  <a:srgbClr val="FFFF50"/>
                </a:solidFill>
              </a:rPr>
              <a:t> </a:t>
            </a:r>
          </a:p>
          <a:p>
            <a:pPr>
              <a:lnSpc>
                <a:spcPct val="100000"/>
              </a:lnSpc>
              <a:spcBef>
                <a:spcPct val="0"/>
              </a:spcBef>
              <a:buFontTx/>
              <a:buNone/>
            </a:pPr>
            <a:r>
              <a:rPr lang="en-US" altLang="en-US" sz="2600" b="1" dirty="0">
                <a:solidFill>
                  <a:srgbClr val="E1E1C8"/>
                </a:solidFill>
              </a:rPr>
              <a:t>Socratic Tutor for Battlefield Command Reasoning Skills</a:t>
            </a:r>
          </a:p>
        </p:txBody>
      </p:sp>
      <p:sp>
        <p:nvSpPr>
          <p:cNvPr id="46085" name="Text Box 4">
            <a:extLst>
              <a:ext uri="{FF2B5EF4-FFF2-40B4-BE49-F238E27FC236}">
                <a16:creationId xmlns:a16="http://schemas.microsoft.com/office/drawing/2014/main" id="{EF7AA9C1-B20C-EB53-5FD0-D7EA84743F8E}"/>
              </a:ext>
            </a:extLst>
          </p:cNvPr>
          <p:cNvSpPr txBox="1">
            <a:spLocks noChangeArrowheads="1"/>
          </p:cNvSpPr>
          <p:nvPr/>
        </p:nvSpPr>
        <p:spPr bwMode="auto">
          <a:xfrm>
            <a:off x="7162800" y="6400800"/>
            <a:ext cx="195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a:solidFill>
                  <a:srgbClr val="DDDDDD"/>
                </a:solidFill>
              </a:rPr>
              <a:t>Dept of Defense photo</a:t>
            </a:r>
          </a:p>
        </p:txBody>
      </p:sp>
      <p:sp>
        <p:nvSpPr>
          <p:cNvPr id="2" name="Text Box 5">
            <a:extLst>
              <a:ext uri="{FF2B5EF4-FFF2-40B4-BE49-F238E27FC236}">
                <a16:creationId xmlns:a16="http://schemas.microsoft.com/office/drawing/2014/main" id="{A5C70BB5-741C-4E9F-18EB-BCF098BECDEE}"/>
              </a:ext>
            </a:extLst>
          </p:cNvPr>
          <p:cNvSpPr txBox="1">
            <a:spLocks noChangeArrowheads="1"/>
          </p:cNvSpPr>
          <p:nvPr/>
        </p:nvSpPr>
        <p:spPr bwMode="auto">
          <a:xfrm>
            <a:off x="0" y="4418871"/>
            <a:ext cx="9220200" cy="2439129"/>
          </a:xfrm>
          <a:prstGeom prst="rect">
            <a:avLst/>
          </a:prstGeom>
          <a:solidFill>
            <a:srgbClr val="3C503C">
              <a:alpha val="87843"/>
            </a:srgbClr>
          </a:solidFill>
          <a:ln>
            <a:noFill/>
          </a:ln>
        </p:spPr>
        <p:txBody>
          <a:bodyPr wrap="squar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ts val="16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Improves high-level battlefield command reasoning skills of Army and Marine officers by:</a:t>
            </a:r>
          </a:p>
          <a:p>
            <a:pPr marL="274320" indent="-274320">
              <a:lnSpc>
                <a:spcPct val="100000"/>
              </a:lnSpc>
              <a:spcBef>
                <a:spcPts val="12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Presenting tactical scenarios, </a:t>
            </a:r>
          </a:p>
          <a:p>
            <a:pPr marL="274320" indent="-27432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Evaluating the student’s plans, </a:t>
            </a:r>
          </a:p>
          <a:p>
            <a:pPr marL="274320" indent="-27432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Engaging students in a Socratic dialog to discuss the plan, and</a:t>
            </a:r>
          </a:p>
          <a:p>
            <a:pPr marL="274320" indent="-27432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Encouraging reflection using hints, questions, and feedback</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15A30C45-B184-B260-0EAB-46BE103A7C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1D125C6B-21A0-4226-863C-46B06913F515}" type="slidenum">
              <a:rPr lang="en-US" altLang="en-US" sz="1000" smtClean="0"/>
              <a:pPr>
                <a:lnSpc>
                  <a:spcPct val="100000"/>
                </a:lnSpc>
                <a:spcBef>
                  <a:spcPct val="0"/>
                </a:spcBef>
                <a:buFontTx/>
                <a:buNone/>
              </a:pPr>
              <a:t>22</a:t>
            </a:fld>
            <a:endParaRPr lang="en-US" altLang="en-US" sz="1000"/>
          </a:p>
        </p:txBody>
      </p:sp>
      <p:pic>
        <p:nvPicPr>
          <p:cNvPr id="48131" name="Picture 5" descr="EOTB-DragA">
            <a:extLst>
              <a:ext uri="{FF2B5EF4-FFF2-40B4-BE49-F238E27FC236}">
                <a16:creationId xmlns:a16="http://schemas.microsoft.com/office/drawing/2014/main" id="{E21A3CDC-0275-7C3D-AB22-94A9951165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44563" y="1066800"/>
            <a:ext cx="7056437" cy="5961063"/>
          </a:xfrm>
          <a:noFill/>
        </p:spPr>
      </p:pic>
      <p:sp>
        <p:nvSpPr>
          <p:cNvPr id="44036" name="Rectangle 2">
            <a:extLst>
              <a:ext uri="{FF2B5EF4-FFF2-40B4-BE49-F238E27FC236}">
                <a16:creationId xmlns:a16="http://schemas.microsoft.com/office/drawing/2014/main" id="{24B09016-8EFF-DA31-52A2-76B0D1F4F35E}"/>
              </a:ext>
            </a:extLst>
          </p:cNvPr>
          <p:cNvSpPr>
            <a:spLocks noGrp="1" noChangeArrowheads="1"/>
          </p:cNvSpPr>
          <p:nvPr>
            <p:ph type="title"/>
          </p:nvPr>
        </p:nvSpPr>
        <p:spPr/>
        <p:txBody>
          <a:bodyPr/>
          <a:lstStyle/>
          <a:p>
            <a:pPr>
              <a:defRPr/>
            </a:pPr>
            <a:r>
              <a:rPr lang="en-US" altLang="en-US" sz="3200" dirty="0" err="1"/>
              <a:t>ComMentor</a:t>
            </a:r>
            <a:r>
              <a:rPr lang="en-US" altLang="en-US" sz="3200" dirty="0"/>
              <a:t> </a:t>
            </a:r>
            <a:r>
              <a:rPr lang="en-US" altLang="en-US" sz="3200" dirty="0">
                <a:solidFill>
                  <a:schemeClr val="tx1">
                    <a:lumMod val="65000"/>
                    <a:lumOff val="35000"/>
                  </a:schemeClr>
                </a:solidFill>
              </a:rPr>
              <a:t>Student User Interface</a:t>
            </a:r>
          </a:p>
        </p:txBody>
      </p:sp>
      <p:sp>
        <p:nvSpPr>
          <p:cNvPr id="2" name="Text Box 5">
            <a:extLst>
              <a:ext uri="{FF2B5EF4-FFF2-40B4-BE49-F238E27FC236}">
                <a16:creationId xmlns:a16="http://schemas.microsoft.com/office/drawing/2014/main" id="{7EF6900D-0702-07A0-FB13-9966289C63F3}"/>
              </a:ext>
            </a:extLst>
          </p:cNvPr>
          <p:cNvSpPr txBox="1">
            <a:spLocks noChangeArrowheads="1"/>
          </p:cNvSpPr>
          <p:nvPr/>
        </p:nvSpPr>
        <p:spPr bwMode="auto">
          <a:xfrm>
            <a:off x="457200" y="1828800"/>
            <a:ext cx="1524000" cy="338138"/>
          </a:xfrm>
          <a:prstGeom prst="rect">
            <a:avLst/>
          </a:prstGeom>
          <a:solidFill>
            <a:srgbClr val="FFFF00"/>
          </a:solidFill>
          <a:ln>
            <a:solidFill>
              <a:srgbClr val="002060"/>
            </a:solid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Tutor prompt</a:t>
            </a:r>
          </a:p>
        </p:txBody>
      </p:sp>
      <p:sp>
        <p:nvSpPr>
          <p:cNvPr id="3" name="Text Box 5">
            <a:extLst>
              <a:ext uri="{FF2B5EF4-FFF2-40B4-BE49-F238E27FC236}">
                <a16:creationId xmlns:a16="http://schemas.microsoft.com/office/drawing/2014/main" id="{74AE9AB6-ADAC-ABD6-1B5A-6BBD0AD99F87}"/>
              </a:ext>
            </a:extLst>
          </p:cNvPr>
          <p:cNvSpPr txBox="1">
            <a:spLocks noChangeArrowheads="1"/>
          </p:cNvSpPr>
          <p:nvPr/>
        </p:nvSpPr>
        <p:spPr bwMode="auto">
          <a:xfrm>
            <a:off x="457200" y="2732088"/>
            <a:ext cx="1524000" cy="338137"/>
          </a:xfrm>
          <a:prstGeom prst="rect">
            <a:avLst/>
          </a:prstGeom>
          <a:solidFill>
            <a:srgbClr val="FFFF00"/>
          </a:solidFill>
          <a:ln>
            <a:solidFill>
              <a:srgbClr val="002060"/>
            </a:solid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Student input</a:t>
            </a:r>
          </a:p>
        </p:txBody>
      </p:sp>
      <p:sp>
        <p:nvSpPr>
          <p:cNvPr id="5" name="Text Box 5">
            <a:extLst>
              <a:ext uri="{FF2B5EF4-FFF2-40B4-BE49-F238E27FC236}">
                <a16:creationId xmlns:a16="http://schemas.microsoft.com/office/drawing/2014/main" id="{DB071344-01F1-140E-0481-FF08535F02DF}"/>
              </a:ext>
            </a:extLst>
          </p:cNvPr>
          <p:cNvSpPr txBox="1">
            <a:spLocks noChangeArrowheads="1"/>
          </p:cNvSpPr>
          <p:nvPr/>
        </p:nvSpPr>
        <p:spPr bwMode="auto">
          <a:xfrm>
            <a:off x="5257800" y="5986463"/>
            <a:ext cx="1866900" cy="338137"/>
          </a:xfrm>
          <a:prstGeom prst="rect">
            <a:avLst/>
          </a:prstGeom>
          <a:solidFill>
            <a:srgbClr val="FFFF00"/>
          </a:solidFill>
          <a:ln>
            <a:solidFill>
              <a:srgbClr val="002060"/>
            </a:solid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Scenario timeline</a:t>
            </a:r>
          </a:p>
        </p:txBody>
      </p:sp>
      <p:sp>
        <p:nvSpPr>
          <p:cNvPr id="4" name="Text Box 5">
            <a:extLst>
              <a:ext uri="{FF2B5EF4-FFF2-40B4-BE49-F238E27FC236}">
                <a16:creationId xmlns:a16="http://schemas.microsoft.com/office/drawing/2014/main" id="{DFE50E34-4AF9-B3BC-4351-9F36F27CFA26}"/>
              </a:ext>
            </a:extLst>
          </p:cNvPr>
          <p:cNvSpPr txBox="1">
            <a:spLocks noChangeArrowheads="1"/>
          </p:cNvSpPr>
          <p:nvPr/>
        </p:nvSpPr>
        <p:spPr bwMode="auto">
          <a:xfrm>
            <a:off x="5029200" y="1225550"/>
            <a:ext cx="1371600" cy="338138"/>
          </a:xfrm>
          <a:prstGeom prst="rect">
            <a:avLst/>
          </a:prstGeom>
          <a:solidFill>
            <a:srgbClr val="FFFF00"/>
          </a:solidFill>
          <a:ln>
            <a:solidFill>
              <a:srgbClr val="002060"/>
            </a:solid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Tactical map</a:t>
            </a:r>
          </a:p>
        </p:txBody>
      </p:sp>
    </p:spTree>
  </p:cSld>
  <p:clrMapOvr>
    <a:masterClrMapping/>
  </p:clrMapOvr>
  <p:transition advClick="0" advTm="12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150ED33C-9FCC-DDF6-A9C0-0D31B98F6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101679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a:extLst>
              <a:ext uri="{FF2B5EF4-FFF2-40B4-BE49-F238E27FC236}">
                <a16:creationId xmlns:a16="http://schemas.microsoft.com/office/drawing/2014/main" id="{6CF55478-7B4C-7763-93FE-9BB0A83C0B38}"/>
              </a:ext>
            </a:extLst>
          </p:cNvPr>
          <p:cNvSpPr>
            <a:spLocks noGrp="1"/>
          </p:cNvSpPr>
          <p:nvPr>
            <p:ph type="dt" sz="quarter" idx="10"/>
          </p:nvPr>
        </p:nvSpPr>
        <p:spPr/>
        <p:txBody>
          <a:bodyPr/>
          <a:lstStyle/>
          <a:p>
            <a:pPr>
              <a:defRPr/>
            </a:pPr>
            <a:r>
              <a:rPr lang="en-US"/>
              <a:t>19 March 2008</a:t>
            </a:r>
          </a:p>
        </p:txBody>
      </p:sp>
      <p:sp>
        <p:nvSpPr>
          <p:cNvPr id="6" name="Footer Placeholder 3">
            <a:extLst>
              <a:ext uri="{FF2B5EF4-FFF2-40B4-BE49-F238E27FC236}">
                <a16:creationId xmlns:a16="http://schemas.microsoft.com/office/drawing/2014/main" id="{F81A7C17-B3CB-9816-B83C-178945B9F6FF}"/>
              </a:ext>
            </a:extLst>
          </p:cNvPr>
          <p:cNvSpPr>
            <a:spLocks noGrp="1"/>
          </p:cNvSpPr>
          <p:nvPr>
            <p:ph type="ftr" sz="quarter" idx="11"/>
          </p:nvPr>
        </p:nvSpPr>
        <p:spPr/>
        <p:txBody>
          <a:bodyPr/>
          <a:lstStyle/>
          <a:p>
            <a:pPr>
              <a:defRPr/>
            </a:pPr>
            <a:r>
              <a:rPr lang="en-US"/>
              <a:t>Intelligent Tutoring Systems at Stottler Henke</a:t>
            </a:r>
          </a:p>
        </p:txBody>
      </p:sp>
      <p:sp>
        <p:nvSpPr>
          <p:cNvPr id="37893" name="Text Box 3">
            <a:extLst>
              <a:ext uri="{FF2B5EF4-FFF2-40B4-BE49-F238E27FC236}">
                <a16:creationId xmlns:a16="http://schemas.microsoft.com/office/drawing/2014/main" id="{D7D0512A-5238-9C2E-0C28-91C70D9B10FF}"/>
              </a:ext>
            </a:extLst>
          </p:cNvPr>
          <p:cNvSpPr txBox="1">
            <a:spLocks noChangeArrowheads="1"/>
          </p:cNvSpPr>
          <p:nvPr/>
        </p:nvSpPr>
        <p:spPr bwMode="auto">
          <a:xfrm>
            <a:off x="381000" y="115888"/>
            <a:ext cx="8513763" cy="584200"/>
          </a:xfrm>
          <a:prstGeom prst="rect">
            <a:avLst/>
          </a:prstGeom>
          <a:no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gn="r">
              <a:lnSpc>
                <a:spcPct val="100000"/>
              </a:lnSpc>
              <a:spcBef>
                <a:spcPct val="0"/>
              </a:spcBef>
              <a:buFontTx/>
              <a:buNone/>
              <a:defRPr/>
            </a:pPr>
            <a:r>
              <a:rPr lang="en-US" altLang="en-US" sz="3200" b="1" dirty="0">
                <a:solidFill>
                  <a:srgbClr val="000099"/>
                </a:solidFill>
              </a:rPr>
              <a:t>ICT: </a:t>
            </a:r>
            <a:r>
              <a:rPr lang="en-US" altLang="en-US" sz="3200" b="1" dirty="0">
                <a:solidFill>
                  <a:schemeClr val="tx1">
                    <a:lumMod val="65000"/>
                    <a:lumOff val="35000"/>
                  </a:schemeClr>
                </a:solidFill>
              </a:rPr>
              <a:t>Intelligence for Counter-Terrorism ITS</a:t>
            </a:r>
          </a:p>
        </p:txBody>
      </p:sp>
      <p:sp>
        <p:nvSpPr>
          <p:cNvPr id="50182" name="Text Box 4">
            <a:extLst>
              <a:ext uri="{FF2B5EF4-FFF2-40B4-BE49-F238E27FC236}">
                <a16:creationId xmlns:a16="http://schemas.microsoft.com/office/drawing/2014/main" id="{97E1F172-AF08-BD20-9790-F8C08E2B3EAC}"/>
              </a:ext>
            </a:extLst>
          </p:cNvPr>
          <p:cNvSpPr txBox="1">
            <a:spLocks noChangeArrowheads="1"/>
          </p:cNvSpPr>
          <p:nvPr/>
        </p:nvSpPr>
        <p:spPr bwMode="auto">
          <a:xfrm>
            <a:off x="-71438" y="6400800"/>
            <a:ext cx="197485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a:solidFill>
                  <a:srgbClr val="DDDDDD"/>
                </a:solidFill>
              </a:rPr>
              <a:t>Dept of Defense photo</a:t>
            </a:r>
          </a:p>
        </p:txBody>
      </p:sp>
      <p:sp>
        <p:nvSpPr>
          <p:cNvPr id="7" name="Text Box 5">
            <a:extLst>
              <a:ext uri="{FF2B5EF4-FFF2-40B4-BE49-F238E27FC236}">
                <a16:creationId xmlns:a16="http://schemas.microsoft.com/office/drawing/2014/main" id="{2EB2FE17-0174-445C-0FD9-C71D3009D64B}"/>
              </a:ext>
            </a:extLst>
          </p:cNvPr>
          <p:cNvSpPr txBox="1">
            <a:spLocks noChangeArrowheads="1"/>
          </p:cNvSpPr>
          <p:nvPr/>
        </p:nvSpPr>
        <p:spPr bwMode="auto">
          <a:xfrm>
            <a:off x="-28575" y="4356239"/>
            <a:ext cx="9096375" cy="2349361"/>
          </a:xfrm>
          <a:prstGeom prst="rect">
            <a:avLst/>
          </a:prstGeom>
          <a:solidFill>
            <a:srgbClr val="000C0C">
              <a:alpha val="85000"/>
            </a:srgb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ts val="160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ICT helps Army and Air Force intelligence officers identify terrorism threats more effectively.</a:t>
            </a:r>
          </a:p>
          <a:p>
            <a:pPr>
              <a:lnSpc>
                <a:spcPct val="100000"/>
              </a:lnSpc>
              <a:spcBef>
                <a:spcPts val="160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ICT is an online version of the Army’s “Intelligence for Combating Terrorism” course.</a:t>
            </a:r>
          </a:p>
          <a:p>
            <a:pPr>
              <a:lnSpc>
                <a:spcPct val="100000"/>
              </a:lnSpc>
              <a:spcBef>
                <a:spcPts val="160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Its constructivist approach encourages learners to develop and apply their own general problem-solving models -- vs. procedures for detecting specific events which might not apply to new enemies and threats.</a:t>
            </a:r>
          </a:p>
        </p:txBody>
      </p:sp>
    </p:spTree>
  </p:cSld>
  <p:clrMapOvr>
    <a:masterClrMapping/>
  </p:clrMapOvr>
  <p:transition advTm="2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A469F44-0439-4979-63A5-E8ED10EA32EB}"/>
              </a:ext>
            </a:extLst>
          </p:cNvPr>
          <p:cNvSpPr>
            <a:spLocks noGrp="1" noChangeArrowheads="1"/>
          </p:cNvSpPr>
          <p:nvPr>
            <p:ph type="title"/>
          </p:nvPr>
        </p:nvSpPr>
        <p:spPr>
          <a:xfrm>
            <a:off x="457200" y="609600"/>
            <a:ext cx="8382000" cy="533400"/>
          </a:xfrm>
        </p:spPr>
        <p:txBody>
          <a:bodyPr/>
          <a:lstStyle/>
          <a:p>
            <a:pPr>
              <a:defRPr/>
            </a:pPr>
            <a:r>
              <a:rPr lang="en-US" altLang="en-US" sz="3200" dirty="0"/>
              <a:t>ICT: </a:t>
            </a:r>
            <a:r>
              <a:rPr lang="en-US" altLang="en-US" sz="3200" dirty="0">
                <a:solidFill>
                  <a:schemeClr val="tx1">
                    <a:lumMod val="65000"/>
                    <a:lumOff val="35000"/>
                  </a:schemeClr>
                </a:solidFill>
              </a:rPr>
              <a:t>Student User Interface</a:t>
            </a:r>
          </a:p>
        </p:txBody>
      </p:sp>
      <p:sp>
        <p:nvSpPr>
          <p:cNvPr id="52227" name="Rectangle 3">
            <a:extLst>
              <a:ext uri="{FF2B5EF4-FFF2-40B4-BE49-F238E27FC236}">
                <a16:creationId xmlns:a16="http://schemas.microsoft.com/office/drawing/2014/main" id="{5B7705FB-B02C-79FF-B155-685B0AA52CF1}"/>
              </a:ext>
            </a:extLst>
          </p:cNvPr>
          <p:cNvSpPr>
            <a:spLocks noChangeArrowheads="1"/>
          </p:cNvSpPr>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lvl="1" eaLnBrk="1" hangingPunct="1">
              <a:lnSpc>
                <a:spcPct val="100000"/>
              </a:lnSpc>
              <a:spcBef>
                <a:spcPts val="600"/>
              </a:spcBef>
              <a:buFont typeface="Symbol" panose="05050102010706020507" pitchFamily="18" charset="2"/>
              <a:buChar char="·"/>
            </a:pPr>
            <a:endParaRPr lang="en-US" altLang="en-US"/>
          </a:p>
          <a:p>
            <a:pPr eaLnBrk="1" hangingPunct="1">
              <a:lnSpc>
                <a:spcPct val="100000"/>
              </a:lnSpc>
              <a:spcBef>
                <a:spcPct val="20000"/>
              </a:spcBef>
              <a:buFontTx/>
              <a:buNone/>
            </a:pPr>
            <a:endParaRPr lang="en-US" altLang="en-US" sz="2400"/>
          </a:p>
        </p:txBody>
      </p:sp>
      <p:graphicFrame>
        <p:nvGraphicFramePr>
          <p:cNvPr id="52228" name="Object 2">
            <a:extLst>
              <a:ext uri="{FF2B5EF4-FFF2-40B4-BE49-F238E27FC236}">
                <a16:creationId xmlns:a16="http://schemas.microsoft.com/office/drawing/2014/main" id="{14046784-ACB2-5E4F-FD91-AC108248CFC7}"/>
              </a:ext>
            </a:extLst>
          </p:cNvPr>
          <p:cNvGraphicFramePr>
            <a:graphicFrameLocks noChangeAspect="1"/>
          </p:cNvGraphicFramePr>
          <p:nvPr/>
        </p:nvGraphicFramePr>
        <p:xfrm>
          <a:off x="685800" y="1460500"/>
          <a:ext cx="5562600" cy="4787900"/>
        </p:xfrm>
        <a:graphic>
          <a:graphicData uri="http://schemas.openxmlformats.org/presentationml/2006/ole">
            <mc:AlternateContent xmlns:mc="http://schemas.openxmlformats.org/markup-compatibility/2006">
              <mc:Choice xmlns:v="urn:schemas-microsoft-com:vml" Requires="v">
                <p:oleObj r:id="rId3" imgW="4785360" imgH="4119372" progId="">
                  <p:embed/>
                </p:oleObj>
              </mc:Choice>
              <mc:Fallback>
                <p:oleObj r:id="rId3" imgW="4785360" imgH="411937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60500"/>
                        <a:ext cx="5562600" cy="47879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9" name="Object 3">
            <a:extLst>
              <a:ext uri="{FF2B5EF4-FFF2-40B4-BE49-F238E27FC236}">
                <a16:creationId xmlns:a16="http://schemas.microsoft.com/office/drawing/2014/main" id="{55594565-B079-FCBB-39FA-BFFDE7B48002}"/>
              </a:ext>
            </a:extLst>
          </p:cNvPr>
          <p:cNvGraphicFramePr>
            <a:graphicFrameLocks noChangeAspect="1"/>
          </p:cNvGraphicFramePr>
          <p:nvPr/>
        </p:nvGraphicFramePr>
        <p:xfrm>
          <a:off x="6400800" y="1744663"/>
          <a:ext cx="2271713" cy="1690687"/>
        </p:xfrm>
        <a:graphic>
          <a:graphicData uri="http://schemas.openxmlformats.org/presentationml/2006/ole">
            <mc:AlternateContent xmlns:mc="http://schemas.openxmlformats.org/markup-compatibility/2006">
              <mc:Choice xmlns:v="urn:schemas-microsoft-com:vml" Requires="v">
                <p:oleObj r:id="rId5" imgW="2042160" imgH="1520952" progId="">
                  <p:embed/>
                </p:oleObj>
              </mc:Choice>
              <mc:Fallback>
                <p:oleObj r:id="rId5" imgW="2042160" imgH="1520952"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744663"/>
                        <a:ext cx="2271713" cy="169068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0" name="Object 4">
            <a:extLst>
              <a:ext uri="{FF2B5EF4-FFF2-40B4-BE49-F238E27FC236}">
                <a16:creationId xmlns:a16="http://schemas.microsoft.com/office/drawing/2014/main" id="{F6EEA2BD-9A3C-56D9-5D49-6133ADCA53E5}"/>
              </a:ext>
            </a:extLst>
          </p:cNvPr>
          <p:cNvGraphicFramePr>
            <a:graphicFrameLocks noChangeAspect="1"/>
          </p:cNvGraphicFramePr>
          <p:nvPr/>
        </p:nvGraphicFramePr>
        <p:xfrm>
          <a:off x="6400800" y="3810000"/>
          <a:ext cx="1938338" cy="2057400"/>
        </p:xfrm>
        <a:graphic>
          <a:graphicData uri="http://schemas.openxmlformats.org/presentationml/2006/ole">
            <mc:AlternateContent xmlns:mc="http://schemas.openxmlformats.org/markup-compatibility/2006">
              <mc:Choice xmlns:v="urn:schemas-microsoft-com:vml" Requires="v">
                <p:oleObj r:id="rId7" imgW="1356360" imgH="1438656" progId="">
                  <p:embed/>
                </p:oleObj>
              </mc:Choice>
              <mc:Fallback>
                <p:oleObj r:id="rId7" imgW="1356360" imgH="1438656"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810000"/>
                        <a:ext cx="1938338" cy="20574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5">
            <a:extLst>
              <a:ext uri="{FF2B5EF4-FFF2-40B4-BE49-F238E27FC236}">
                <a16:creationId xmlns:a16="http://schemas.microsoft.com/office/drawing/2014/main" id="{6BACC010-AF38-44DD-B28F-A3A6A7A7C610}"/>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52232" name="Rectangle 6">
            <a:extLst>
              <a:ext uri="{FF2B5EF4-FFF2-40B4-BE49-F238E27FC236}">
                <a16:creationId xmlns:a16="http://schemas.microsoft.com/office/drawing/2014/main" id="{1D74F6AB-0F4D-258C-13F1-42749BAA860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51AEB763-9594-43EC-AE91-AFF06E35BBC7}" type="slidenum">
              <a:rPr lang="en-US" altLang="en-US" sz="1000" smtClean="0"/>
              <a:pPr>
                <a:lnSpc>
                  <a:spcPct val="100000"/>
                </a:lnSpc>
                <a:spcBef>
                  <a:spcPct val="0"/>
                </a:spcBef>
                <a:buFontTx/>
                <a:buNone/>
              </a:pPr>
              <a:t>24</a:t>
            </a:fld>
            <a:endParaRPr lang="en-US" altLang="en-US" sz="1000"/>
          </a:p>
        </p:txBody>
      </p:sp>
    </p:spTree>
  </p:cSld>
  <p:clrMapOvr>
    <a:masterClrMapping/>
  </p:clrMapOvr>
  <p:transition advClick="0" advTm="14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C1C5326D-4B40-ACE6-5BE8-CC9576D32EF1}"/>
              </a:ext>
            </a:extLst>
          </p:cNvPr>
          <p:cNvSpPr>
            <a:spLocks noGrp="1"/>
          </p:cNvSpPr>
          <p:nvPr>
            <p:ph type="dt" sz="quarter" idx="10"/>
          </p:nvPr>
        </p:nvSpPr>
        <p:spPr/>
        <p:txBody>
          <a:bodyPr/>
          <a:lstStyle/>
          <a:p>
            <a:pPr>
              <a:defRPr/>
            </a:pPr>
            <a:r>
              <a:rPr lang="en-US"/>
              <a:t>19 March 2008</a:t>
            </a:r>
          </a:p>
        </p:txBody>
      </p:sp>
      <p:sp>
        <p:nvSpPr>
          <p:cNvPr id="6" name="Footer Placeholder 3">
            <a:extLst>
              <a:ext uri="{FF2B5EF4-FFF2-40B4-BE49-F238E27FC236}">
                <a16:creationId xmlns:a16="http://schemas.microsoft.com/office/drawing/2014/main" id="{27978436-DB48-6616-B6EC-0E6DD9F8B503}"/>
              </a:ext>
            </a:extLst>
          </p:cNvPr>
          <p:cNvSpPr>
            <a:spLocks noGrp="1"/>
          </p:cNvSpPr>
          <p:nvPr>
            <p:ph type="ftr" sz="quarter" idx="11"/>
          </p:nvPr>
        </p:nvSpPr>
        <p:spPr/>
        <p:txBody>
          <a:bodyPr/>
          <a:lstStyle/>
          <a:p>
            <a:pPr>
              <a:defRPr/>
            </a:pPr>
            <a:r>
              <a:rPr lang="en-US"/>
              <a:t>Intelligent Tutoring Systems at Stottler Henke</a:t>
            </a:r>
          </a:p>
        </p:txBody>
      </p:sp>
      <p:pic>
        <p:nvPicPr>
          <p:cNvPr id="54276" name="Picture 2">
            <a:extLst>
              <a:ext uri="{FF2B5EF4-FFF2-40B4-BE49-F238E27FC236}">
                <a16:creationId xmlns:a16="http://schemas.microsoft.com/office/drawing/2014/main" id="{5E641807-BD2B-9A55-1221-35DA5B22901A}"/>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42925" y="0"/>
            <a:ext cx="10144125" cy="6858000"/>
          </a:xfrm>
          <a:noFill/>
        </p:spPr>
      </p:pic>
      <p:sp>
        <p:nvSpPr>
          <p:cNvPr id="54277" name="Text Box 3">
            <a:extLst>
              <a:ext uri="{FF2B5EF4-FFF2-40B4-BE49-F238E27FC236}">
                <a16:creationId xmlns:a16="http://schemas.microsoft.com/office/drawing/2014/main" id="{158F35AA-8BD8-487E-0237-11B88596AE32}"/>
              </a:ext>
            </a:extLst>
          </p:cNvPr>
          <p:cNvSpPr txBox="1">
            <a:spLocks noChangeArrowheads="1"/>
          </p:cNvSpPr>
          <p:nvPr/>
        </p:nvSpPr>
        <p:spPr bwMode="auto">
          <a:xfrm>
            <a:off x="6057900" y="457200"/>
            <a:ext cx="2400300" cy="1754188"/>
          </a:xfrm>
          <a:prstGeom prst="rect">
            <a:avLst/>
          </a:prstGeom>
          <a:solidFill>
            <a:srgbClr val="009650">
              <a:alpha val="15000"/>
            </a:srgb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3600" b="1" dirty="0">
                <a:solidFill>
                  <a:srgbClr val="0000FF"/>
                </a:solidFill>
              </a:rPr>
              <a:t>Intelligent Flight Trainer</a:t>
            </a:r>
          </a:p>
        </p:txBody>
      </p:sp>
      <p:sp>
        <p:nvSpPr>
          <p:cNvPr id="54278" name="Text Box 4">
            <a:extLst>
              <a:ext uri="{FF2B5EF4-FFF2-40B4-BE49-F238E27FC236}">
                <a16:creationId xmlns:a16="http://schemas.microsoft.com/office/drawing/2014/main" id="{4E7F2C9A-93C9-DE2D-D1BE-2260177DD354}"/>
              </a:ext>
            </a:extLst>
          </p:cNvPr>
          <p:cNvSpPr txBox="1">
            <a:spLocks noChangeArrowheads="1"/>
          </p:cNvSpPr>
          <p:nvPr/>
        </p:nvSpPr>
        <p:spPr bwMode="auto">
          <a:xfrm>
            <a:off x="7162800" y="6400800"/>
            <a:ext cx="1957388" cy="304800"/>
          </a:xfrm>
          <a:prstGeom prst="rect">
            <a:avLst/>
          </a:prstGeom>
          <a:solidFill>
            <a:srgbClr val="000C0C">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a:solidFill>
                  <a:srgbClr val="DDDDDD"/>
                </a:solidFill>
              </a:rPr>
              <a:t>Dept of Defense photo</a:t>
            </a:r>
          </a:p>
        </p:txBody>
      </p:sp>
      <p:sp>
        <p:nvSpPr>
          <p:cNvPr id="2" name="Text Box 5">
            <a:extLst>
              <a:ext uri="{FF2B5EF4-FFF2-40B4-BE49-F238E27FC236}">
                <a16:creationId xmlns:a16="http://schemas.microsoft.com/office/drawing/2014/main" id="{541FE2ED-DE47-05AB-6BEC-ACD05AA53F7B}"/>
              </a:ext>
            </a:extLst>
          </p:cNvPr>
          <p:cNvSpPr txBox="1">
            <a:spLocks noChangeArrowheads="1"/>
          </p:cNvSpPr>
          <p:nvPr/>
        </p:nvSpPr>
        <p:spPr bwMode="auto">
          <a:xfrm>
            <a:off x="76200" y="4843462"/>
            <a:ext cx="9043988" cy="1631216"/>
          </a:xfrm>
          <a:prstGeom prst="rect">
            <a:avLst/>
          </a:prstGeom>
          <a:solidFill>
            <a:srgbClr val="000C0C">
              <a:alpha val="89803"/>
            </a:srgb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IFT provides real-time coaching to help students practice helicopter flight maneuvers.</a:t>
            </a:r>
          </a:p>
          <a:p>
            <a:pPr>
              <a:lnSpc>
                <a:spcPct val="100000"/>
              </a:lnSpc>
              <a:spcBef>
                <a:spcPts val="12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IFT finite state machines interface with helicopter simulator to:</a:t>
            </a:r>
          </a:p>
          <a:p>
            <a:pPr marL="342900" indent="-342900">
              <a:lnSpc>
                <a:spcPct val="100000"/>
              </a:lnSpc>
              <a:spcBef>
                <a:spcPts val="6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Track the student’s control inputs, helicopter state, and utterances, and</a:t>
            </a:r>
          </a:p>
          <a:p>
            <a:pPr marL="342900" indent="-342900">
              <a:lnSpc>
                <a:spcPct val="100000"/>
              </a:lnSpc>
              <a:spcBef>
                <a:spcPts val="6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Provide real-time hints and feedback.</a:t>
            </a:r>
          </a:p>
        </p:txBody>
      </p:sp>
    </p:spTree>
  </p:cSld>
  <p:clrMapOvr>
    <a:masterClrMapping/>
  </p:clrMapOvr>
  <p:transition advTm="1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B3A082F-E89F-014B-D908-8D2F5D3942E6}"/>
              </a:ext>
            </a:extLst>
          </p:cNvPr>
          <p:cNvSpPr>
            <a:spLocks noGrp="1" noChangeArrowheads="1"/>
          </p:cNvSpPr>
          <p:nvPr>
            <p:ph type="title"/>
          </p:nvPr>
        </p:nvSpPr>
        <p:spPr>
          <a:xfrm>
            <a:off x="609600" y="228600"/>
            <a:ext cx="8001000" cy="679450"/>
          </a:xfrm>
        </p:spPr>
        <p:txBody>
          <a:bodyPr/>
          <a:lstStyle/>
          <a:p>
            <a:pPr eaLnBrk="1" hangingPunct="1">
              <a:defRPr/>
            </a:pPr>
            <a:r>
              <a:rPr lang="en-US" altLang="en-US" sz="3200" dirty="0"/>
              <a:t>IFT:</a:t>
            </a:r>
            <a:r>
              <a:rPr lang="en-US" altLang="en-US" sz="3200" dirty="0">
                <a:solidFill>
                  <a:schemeClr val="tx1">
                    <a:lumMod val="65000"/>
                    <a:lumOff val="35000"/>
                  </a:schemeClr>
                </a:solidFill>
              </a:rPr>
              <a:t> Real Time Assessment &amp; Coaching</a:t>
            </a:r>
          </a:p>
        </p:txBody>
      </p:sp>
      <p:sp>
        <p:nvSpPr>
          <p:cNvPr id="56323" name="Text Box 3">
            <a:extLst>
              <a:ext uri="{FF2B5EF4-FFF2-40B4-BE49-F238E27FC236}">
                <a16:creationId xmlns:a16="http://schemas.microsoft.com/office/drawing/2014/main" id="{6BB9D7F1-5535-CB2C-46DE-B21BFC073979}"/>
              </a:ext>
            </a:extLst>
          </p:cNvPr>
          <p:cNvSpPr txBox="1">
            <a:spLocks noChangeArrowheads="1"/>
          </p:cNvSpPr>
          <p:nvPr/>
        </p:nvSpPr>
        <p:spPr bwMode="auto">
          <a:xfrm>
            <a:off x="1209675" y="5213350"/>
            <a:ext cx="1825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2000" dirty="0">
                <a:latin typeface="Calibri" panose="020F0502020204030204" pitchFamily="34" charset="0"/>
                <a:ea typeface="Calibri" panose="020F0502020204030204" pitchFamily="34" charset="0"/>
                <a:cs typeface="Calibri" panose="020F0502020204030204" pitchFamily="34" charset="0"/>
              </a:rPr>
              <a:t>Flight Simulator</a:t>
            </a:r>
          </a:p>
        </p:txBody>
      </p:sp>
      <p:sp>
        <p:nvSpPr>
          <p:cNvPr id="56324" name="Text Box 4">
            <a:extLst>
              <a:ext uri="{FF2B5EF4-FFF2-40B4-BE49-F238E27FC236}">
                <a16:creationId xmlns:a16="http://schemas.microsoft.com/office/drawing/2014/main" id="{42BC63ED-441C-8ED6-D0FF-EB348CBCDD38}"/>
              </a:ext>
            </a:extLst>
          </p:cNvPr>
          <p:cNvSpPr txBox="1">
            <a:spLocks noChangeArrowheads="1"/>
          </p:cNvSpPr>
          <p:nvPr/>
        </p:nvSpPr>
        <p:spPr bwMode="auto">
          <a:xfrm>
            <a:off x="5486400" y="5241925"/>
            <a:ext cx="28785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Real-time Tutor </a:t>
            </a:r>
          </a:p>
          <a:p>
            <a:pPr>
              <a:lnSpc>
                <a:spcPct val="100000"/>
              </a:lnSpc>
              <a:spcBef>
                <a:spcPct val="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Assessment and Coaching</a:t>
            </a:r>
          </a:p>
        </p:txBody>
      </p:sp>
      <p:sp>
        <p:nvSpPr>
          <p:cNvPr id="51205" name="Text Box 5">
            <a:extLst>
              <a:ext uri="{FF2B5EF4-FFF2-40B4-BE49-F238E27FC236}">
                <a16:creationId xmlns:a16="http://schemas.microsoft.com/office/drawing/2014/main" id="{C6455E87-1349-C7ED-71EF-4FCC4BF397C3}"/>
              </a:ext>
            </a:extLst>
          </p:cNvPr>
          <p:cNvSpPr txBox="1">
            <a:spLocks noChangeArrowheads="1"/>
          </p:cNvSpPr>
          <p:nvPr/>
        </p:nvSpPr>
        <p:spPr bwMode="auto">
          <a:xfrm>
            <a:off x="4114800" y="3581400"/>
            <a:ext cx="1439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dirty="0">
                <a:latin typeface="Calibri" panose="020F0502020204030204" pitchFamily="34" charset="0"/>
                <a:ea typeface="Calibri" panose="020F0502020204030204" pitchFamily="34" charset="0"/>
                <a:cs typeface="Calibri" panose="020F0502020204030204" pitchFamily="34" charset="0"/>
              </a:rPr>
              <a:t>Helicopter </a:t>
            </a:r>
          </a:p>
          <a:p>
            <a:pPr>
              <a:lnSpc>
                <a:spcPct val="100000"/>
              </a:lnSpc>
              <a:spcBef>
                <a:spcPct val="0"/>
              </a:spcBef>
              <a:buFontTx/>
              <a:buNone/>
            </a:pPr>
            <a:r>
              <a:rPr lang="en-US" altLang="en-US" sz="1600" dirty="0">
                <a:latin typeface="Calibri" panose="020F0502020204030204" pitchFamily="34" charset="0"/>
                <a:ea typeface="Calibri" panose="020F0502020204030204" pitchFamily="34" charset="0"/>
                <a:cs typeface="Calibri" panose="020F0502020204030204" pitchFamily="34" charset="0"/>
              </a:rPr>
              <a:t>control inputs, </a:t>
            </a:r>
          </a:p>
          <a:p>
            <a:pPr>
              <a:lnSpc>
                <a:spcPct val="100000"/>
              </a:lnSpc>
              <a:spcBef>
                <a:spcPct val="0"/>
              </a:spcBef>
              <a:buFontTx/>
              <a:buNone/>
            </a:pPr>
            <a:r>
              <a:rPr lang="en-US" altLang="en-US" sz="1600" dirty="0">
                <a:latin typeface="Calibri" panose="020F0502020204030204" pitchFamily="34" charset="0"/>
                <a:ea typeface="Calibri" panose="020F0502020204030204" pitchFamily="34" charset="0"/>
                <a:cs typeface="Calibri" panose="020F0502020204030204" pitchFamily="34" charset="0"/>
              </a:rPr>
              <a:t>State</a:t>
            </a:r>
          </a:p>
        </p:txBody>
      </p:sp>
      <p:sp>
        <p:nvSpPr>
          <p:cNvPr id="51206" name="Line 6">
            <a:extLst>
              <a:ext uri="{FF2B5EF4-FFF2-40B4-BE49-F238E27FC236}">
                <a16:creationId xmlns:a16="http://schemas.microsoft.com/office/drawing/2014/main" id="{3301B501-051C-F2DE-3E11-68D146D6A547}"/>
              </a:ext>
            </a:extLst>
          </p:cNvPr>
          <p:cNvSpPr>
            <a:spLocks noChangeShapeType="1"/>
          </p:cNvSpPr>
          <p:nvPr/>
        </p:nvSpPr>
        <p:spPr bwMode="auto">
          <a:xfrm>
            <a:off x="4191000" y="3581400"/>
            <a:ext cx="12192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1207" name="Line 7">
            <a:extLst>
              <a:ext uri="{FF2B5EF4-FFF2-40B4-BE49-F238E27FC236}">
                <a16:creationId xmlns:a16="http://schemas.microsoft.com/office/drawing/2014/main" id="{E1083DCA-9CAD-7D39-0D75-EE3E79436AA7}"/>
              </a:ext>
            </a:extLst>
          </p:cNvPr>
          <p:cNvSpPr>
            <a:spLocks noChangeShapeType="1"/>
          </p:cNvSpPr>
          <p:nvPr/>
        </p:nvSpPr>
        <p:spPr bwMode="auto">
          <a:xfrm flipH="1">
            <a:off x="4191000" y="2651125"/>
            <a:ext cx="12192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1208" name="Text Box 8">
            <a:extLst>
              <a:ext uri="{FF2B5EF4-FFF2-40B4-BE49-F238E27FC236}">
                <a16:creationId xmlns:a16="http://schemas.microsoft.com/office/drawing/2014/main" id="{AE397529-E930-065C-D9D0-5CD336EE3CF4}"/>
              </a:ext>
            </a:extLst>
          </p:cNvPr>
          <p:cNvSpPr txBox="1">
            <a:spLocks noChangeArrowheads="1"/>
          </p:cNvSpPr>
          <p:nvPr/>
        </p:nvSpPr>
        <p:spPr bwMode="auto">
          <a:xfrm>
            <a:off x="4252913" y="4751388"/>
            <a:ext cx="1157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ea typeface="Calibri" panose="020F0502020204030204" pitchFamily="34" charset="0"/>
                <a:cs typeface="Calibri" panose="020F0502020204030204" pitchFamily="34" charset="0"/>
              </a:rPr>
              <a:t>Exercise selection</a:t>
            </a:r>
          </a:p>
        </p:txBody>
      </p:sp>
      <p:pic>
        <p:nvPicPr>
          <p:cNvPr id="56329" name="Picture 9">
            <a:extLst>
              <a:ext uri="{FF2B5EF4-FFF2-40B4-BE49-F238E27FC236}">
                <a16:creationId xmlns:a16="http://schemas.microsoft.com/office/drawing/2014/main" id="{4CDD9AC7-86B7-8606-9CAD-B65F64846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0">
            <a:extLst>
              <a:ext uri="{FF2B5EF4-FFF2-40B4-BE49-F238E27FC236}">
                <a16:creationId xmlns:a16="http://schemas.microsoft.com/office/drawing/2014/main" id="{B9D41F61-3D7C-486D-2D16-6A62E860C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70125"/>
            <a:ext cx="28575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AutoShape 11">
            <a:extLst>
              <a:ext uri="{FF2B5EF4-FFF2-40B4-BE49-F238E27FC236}">
                <a16:creationId xmlns:a16="http://schemas.microsoft.com/office/drawing/2014/main" id="{CE1CF615-86AA-4F80-B155-6BD3A497FA43}"/>
              </a:ext>
            </a:extLst>
          </p:cNvPr>
          <p:cNvSpPr>
            <a:spLocks noChangeArrowheads="1"/>
          </p:cNvSpPr>
          <p:nvPr/>
        </p:nvSpPr>
        <p:spPr bwMode="auto">
          <a:xfrm>
            <a:off x="2549525" y="1644650"/>
            <a:ext cx="609600" cy="990600"/>
          </a:xfrm>
          <a:prstGeom prst="moon">
            <a:avLst>
              <a:gd name="adj" fmla="val 50000"/>
            </a:avLst>
          </a:prstGeom>
          <a:solidFill>
            <a:srgbClr val="FFFF99"/>
          </a:solidFill>
          <a:ln w="9525">
            <a:solidFill>
              <a:schemeClr val="tx1"/>
            </a:solidFill>
            <a:miter lim="800000"/>
            <a:headEnd/>
            <a:tailEnd/>
          </a:ln>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51212" name="AutoShape 12">
            <a:extLst>
              <a:ext uri="{FF2B5EF4-FFF2-40B4-BE49-F238E27FC236}">
                <a16:creationId xmlns:a16="http://schemas.microsoft.com/office/drawing/2014/main" id="{7DAA7A69-9535-C79F-0E89-4B4C163D9A02}"/>
              </a:ext>
            </a:extLst>
          </p:cNvPr>
          <p:cNvSpPr>
            <a:spLocks noChangeArrowheads="1"/>
          </p:cNvSpPr>
          <p:nvPr/>
        </p:nvSpPr>
        <p:spPr bwMode="auto">
          <a:xfrm>
            <a:off x="1066800" y="1371600"/>
            <a:ext cx="2743200" cy="685800"/>
          </a:xfrm>
          <a:prstGeom prst="roundRect">
            <a:avLst>
              <a:gd name="adj" fmla="val 16667"/>
            </a:avLst>
          </a:prstGeom>
          <a:solidFill>
            <a:srgbClr val="FFFF99"/>
          </a:solidFill>
          <a:ln w="9525">
            <a:solidFill>
              <a:schemeClr val="tx1"/>
            </a:solidFill>
            <a:round/>
            <a:headEnd/>
            <a:tailEnd/>
          </a:ln>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51214" name="Text Box 14">
            <a:extLst>
              <a:ext uri="{FF2B5EF4-FFF2-40B4-BE49-F238E27FC236}">
                <a16:creationId xmlns:a16="http://schemas.microsoft.com/office/drawing/2014/main" id="{CA1BBAA2-41A6-B914-44EA-364F729AB86B}"/>
              </a:ext>
            </a:extLst>
          </p:cNvPr>
          <p:cNvSpPr txBox="1">
            <a:spLocks noChangeArrowheads="1"/>
          </p:cNvSpPr>
          <p:nvPr/>
        </p:nvSpPr>
        <p:spPr bwMode="auto">
          <a:xfrm>
            <a:off x="1066800" y="1431925"/>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buFontTx/>
              <a:buNone/>
            </a:pPr>
            <a:r>
              <a:rPr lang="en-US" altLang="en-US" sz="1800" dirty="0">
                <a:latin typeface="Calibri" panose="020F0502020204030204" pitchFamily="34" charset="0"/>
                <a:ea typeface="Calibri" panose="020F0502020204030204" pitchFamily="34" charset="0"/>
                <a:cs typeface="Calibri" panose="020F0502020204030204" pitchFamily="34" charset="0"/>
              </a:rPr>
              <a:t>Tutor: You are rolling right. Move cyclic slightly left.</a:t>
            </a:r>
          </a:p>
        </p:txBody>
      </p:sp>
      <p:sp>
        <p:nvSpPr>
          <p:cNvPr id="17" name="Rectangle 5">
            <a:extLst>
              <a:ext uri="{FF2B5EF4-FFF2-40B4-BE49-F238E27FC236}">
                <a16:creationId xmlns:a16="http://schemas.microsoft.com/office/drawing/2014/main" id="{FAFEA5C2-35A5-ABE2-F365-977C963EE7F2}"/>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56335" name="Rectangle 6">
            <a:extLst>
              <a:ext uri="{FF2B5EF4-FFF2-40B4-BE49-F238E27FC236}">
                <a16:creationId xmlns:a16="http://schemas.microsoft.com/office/drawing/2014/main" id="{03467DDF-643E-0D40-B5C8-9469D638879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B1EA9590-3F46-4761-99EF-8BC55B303E6E}" type="slidenum">
              <a:rPr lang="en-US" altLang="en-US" sz="1000" smtClean="0"/>
              <a:pPr>
                <a:lnSpc>
                  <a:spcPct val="100000"/>
                </a:lnSpc>
                <a:spcBef>
                  <a:spcPct val="0"/>
                </a:spcBef>
                <a:buFontTx/>
                <a:buNone/>
              </a:pPr>
              <a:t>26</a:t>
            </a:fld>
            <a:endParaRPr lang="en-US" altLang="en-US" sz="1000"/>
          </a:p>
        </p:txBody>
      </p:sp>
      <p:sp>
        <p:nvSpPr>
          <p:cNvPr id="2" name="Line 7">
            <a:extLst>
              <a:ext uri="{FF2B5EF4-FFF2-40B4-BE49-F238E27FC236}">
                <a16:creationId xmlns:a16="http://schemas.microsoft.com/office/drawing/2014/main" id="{69BCD139-7515-DD22-1E1A-D716092CC62C}"/>
              </a:ext>
            </a:extLst>
          </p:cNvPr>
          <p:cNvSpPr>
            <a:spLocks noChangeShapeType="1"/>
          </p:cNvSpPr>
          <p:nvPr/>
        </p:nvSpPr>
        <p:spPr bwMode="auto">
          <a:xfrm flipH="1">
            <a:off x="4191000" y="4724400"/>
            <a:ext cx="12192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Text Box 8">
            <a:extLst>
              <a:ext uri="{FF2B5EF4-FFF2-40B4-BE49-F238E27FC236}">
                <a16:creationId xmlns:a16="http://schemas.microsoft.com/office/drawing/2014/main" id="{76060427-EBCE-03B9-8D17-78AC33F29B68}"/>
              </a:ext>
            </a:extLst>
          </p:cNvPr>
          <p:cNvSpPr txBox="1">
            <a:spLocks noChangeArrowheads="1"/>
          </p:cNvSpPr>
          <p:nvPr/>
        </p:nvSpPr>
        <p:spPr bwMode="auto">
          <a:xfrm>
            <a:off x="4211638" y="2681288"/>
            <a:ext cx="9444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ea typeface="Calibri" panose="020F0502020204030204" pitchFamily="34" charset="0"/>
                <a:cs typeface="Calibri" panose="020F0502020204030204" pitchFamily="34" charset="0"/>
              </a:rPr>
              <a:t>Coaching</a:t>
            </a:r>
          </a:p>
        </p:txBody>
      </p:sp>
    </p:spTree>
  </p:cSld>
  <p:clrMapOvr>
    <a:masterClrMapping/>
  </p:clrMapOvr>
  <p:transition advTm="1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51208"/>
                                        </p:tgtEl>
                                        <p:attrNameLst>
                                          <p:attrName>style.visibility</p:attrName>
                                        </p:attrNameLst>
                                      </p:cBhvr>
                                      <p:to>
                                        <p:strVal val="visible"/>
                                      </p:to>
                                    </p:set>
                                  </p:childTnLst>
                                </p:cTn>
                              </p:par>
                            </p:childTnLst>
                          </p:cTn>
                        </p:par>
                        <p:par>
                          <p:cTn id="7" fill="hold" nodeType="afterGroup">
                            <p:stCondLst>
                              <p:cond delay="300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3000"/>
                                  </p:stCondLst>
                                  <p:childTnLst>
                                    <p:set>
                                      <p:cBhvr>
                                        <p:cTn id="12" dur="1" fill="hold">
                                          <p:stCondLst>
                                            <p:cond delay="0"/>
                                          </p:stCondLst>
                                        </p:cTn>
                                        <p:tgtEl>
                                          <p:spTgt spid="51205"/>
                                        </p:tgtEl>
                                        <p:attrNameLst>
                                          <p:attrName>style.visibility</p:attrName>
                                        </p:attrNameLst>
                                      </p:cBhvr>
                                      <p:to>
                                        <p:strVal val="visible"/>
                                      </p:to>
                                    </p:set>
                                  </p:childTnLst>
                                </p:cTn>
                              </p:par>
                            </p:childTnLst>
                          </p:cTn>
                        </p:par>
                        <p:par>
                          <p:cTn id="13" fill="hold" nodeType="afterGroup">
                            <p:stCondLst>
                              <p:cond delay="6000"/>
                            </p:stCondLst>
                            <p:childTnLst>
                              <p:par>
                                <p:cTn id="14" presetID="1" presetClass="entr" presetSubtype="0" fill="hold" nodeType="afterEffect">
                                  <p:stCondLst>
                                    <p:cond delay="0"/>
                                  </p:stCondLst>
                                  <p:childTnLst>
                                    <p:set>
                                      <p:cBhvr>
                                        <p:cTn id="15" dur="1" fill="hold">
                                          <p:stCondLst>
                                            <p:cond delay="0"/>
                                          </p:stCondLst>
                                        </p:cTn>
                                        <p:tgtEl>
                                          <p:spTgt spid="51206"/>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nodeType="afterEffect">
                                  <p:stCondLst>
                                    <p:cond delay="3000"/>
                                  </p:stCondLst>
                                  <p:childTnLst>
                                    <p:set>
                                      <p:cBhvr>
                                        <p:cTn id="18" dur="1" fill="hold">
                                          <p:stCondLst>
                                            <p:cond delay="0"/>
                                          </p:stCondLst>
                                        </p:cTn>
                                        <p:tgtEl>
                                          <p:spTgt spid="51207"/>
                                        </p:tgtEl>
                                        <p:attrNameLst>
                                          <p:attrName>style.visibility</p:attrName>
                                        </p:attrNameLst>
                                      </p:cBhvr>
                                      <p:to>
                                        <p:strVal val="visible"/>
                                      </p:to>
                                    </p:set>
                                  </p:childTnLst>
                                </p:cTn>
                              </p:par>
                            </p:childTnLst>
                          </p:cTn>
                        </p:par>
                        <p:par>
                          <p:cTn id="19" fill="hold" nodeType="afterGroup">
                            <p:stCondLst>
                              <p:cond delay="9000"/>
                            </p:stCondLst>
                            <p:childTnLst>
                              <p:par>
                                <p:cTn id="20" presetID="1" presetClass="entr" presetSubtype="0" fill="hold" grpId="0" nodeType="afterEffect">
                                  <p:stCondLst>
                                    <p:cond delay="0"/>
                                  </p:stCondLst>
                                  <p:childTnLst>
                                    <p:set>
                                      <p:cBhvr>
                                        <p:cTn id="21" dur="1" fill="hold">
                                          <p:stCondLst>
                                            <p:cond delay="0"/>
                                          </p:stCondLst>
                                        </p:cTn>
                                        <p:tgtEl>
                                          <p:spTgt spid="51212"/>
                                        </p:tgtEl>
                                        <p:attrNameLst>
                                          <p:attrName>style.visibility</p:attrName>
                                        </p:attrNameLst>
                                      </p:cBhvr>
                                      <p:to>
                                        <p:strVal val="visible"/>
                                      </p:to>
                                    </p:set>
                                  </p:childTnLst>
                                </p:cTn>
                              </p:par>
                            </p:childTnLst>
                          </p:cTn>
                        </p:par>
                        <p:par>
                          <p:cTn id="22" fill="hold" nodeType="afterGroup">
                            <p:stCondLst>
                              <p:cond delay="9000"/>
                            </p:stCondLst>
                            <p:childTnLst>
                              <p:par>
                                <p:cTn id="23" presetID="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par>
                          <p:cTn id="25" fill="hold" nodeType="afterGroup">
                            <p:stCondLst>
                              <p:cond delay="9000"/>
                            </p:stCondLst>
                            <p:childTnLst>
                              <p:par>
                                <p:cTn id="26" presetID="1" presetClass="entr" presetSubtype="0" fill="hold" grpId="0" nodeType="afterEffect">
                                  <p:stCondLst>
                                    <p:cond delay="0"/>
                                  </p:stCondLst>
                                  <p:childTnLst>
                                    <p:set>
                                      <p:cBhvr>
                                        <p:cTn id="27" dur="1" fill="hold">
                                          <p:stCondLst>
                                            <p:cond delay="0"/>
                                          </p:stCondLst>
                                        </p:cTn>
                                        <p:tgtEl>
                                          <p:spTgt spid="51211"/>
                                        </p:tgtEl>
                                        <p:attrNameLst>
                                          <p:attrName>style.visibility</p:attrName>
                                        </p:attrNameLst>
                                      </p:cBhvr>
                                      <p:to>
                                        <p:strVal val="visible"/>
                                      </p:to>
                                    </p:set>
                                  </p:childTnLst>
                                </p:cTn>
                              </p:par>
                            </p:childTnLst>
                          </p:cTn>
                        </p:par>
                        <p:par>
                          <p:cTn id="28" fill="hold" nodeType="afterGroup">
                            <p:stCondLst>
                              <p:cond delay="9000"/>
                            </p:stCondLst>
                            <p:childTnLst>
                              <p:par>
                                <p:cTn id="29" presetID="1" presetClass="entr" presetSubtype="0" fill="hold" grpId="0" nodeType="afterEffect">
                                  <p:stCondLst>
                                    <p:cond delay="0"/>
                                  </p:stCondLst>
                                  <p:childTnLst>
                                    <p:set>
                                      <p:cBhvr>
                                        <p:cTn id="30" dur="1" fill="hold">
                                          <p:stCondLst>
                                            <p:cond delay="0"/>
                                          </p:stCondLst>
                                        </p:cTn>
                                        <p:tgtEl>
                                          <p:spTgt spid="51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8" grpId="0"/>
      <p:bldP spid="51211" grpId="0" animBg="1"/>
      <p:bldP spid="51212" grpId="0" animBg="1"/>
      <p:bldP spid="51214"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A sailor reads Navy-Wide Advancement Exam instructions.">
            <a:extLst>
              <a:ext uri="{FF2B5EF4-FFF2-40B4-BE49-F238E27FC236}">
                <a16:creationId xmlns:a16="http://schemas.microsoft.com/office/drawing/2014/main" id="{B965AEF1-7ACC-4FBE-1BE6-DCEEC6E07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10590213" cy="70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Slide Number Placeholder 2">
            <a:extLst>
              <a:ext uri="{FF2B5EF4-FFF2-40B4-BE49-F238E27FC236}">
                <a16:creationId xmlns:a16="http://schemas.microsoft.com/office/drawing/2014/main" id="{C161A49F-7008-D40F-F57C-45FDBF560739}"/>
              </a:ext>
            </a:extLst>
          </p:cNvPr>
          <p:cNvSpPr>
            <a:spLocks noGrp="1" noChangeArrowheads="1"/>
          </p:cNvSpPr>
          <p:nvPr>
            <p:ph type="sldNum" sz="quarter" idx="12"/>
          </p:nvPr>
        </p:nvSpPr>
        <p:spPr>
          <a:xfrm>
            <a:off x="685800" y="6400800"/>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gn="l">
              <a:lnSpc>
                <a:spcPct val="100000"/>
              </a:lnSpc>
              <a:spcBef>
                <a:spcPct val="0"/>
              </a:spcBef>
              <a:buFontTx/>
              <a:buNone/>
            </a:pPr>
            <a:fld id="{84DCD7A9-7DF9-4A27-BECE-9E5D326B0B0E}" type="slidenum">
              <a:rPr lang="en-US" altLang="en-US" sz="1000" smtClean="0"/>
              <a:pPr algn="l">
                <a:lnSpc>
                  <a:spcPct val="100000"/>
                </a:lnSpc>
                <a:spcBef>
                  <a:spcPct val="0"/>
                </a:spcBef>
                <a:buFontTx/>
                <a:buNone/>
              </a:pPr>
              <a:t>27</a:t>
            </a:fld>
            <a:endParaRPr lang="en-US" altLang="en-US" sz="1000"/>
          </a:p>
        </p:txBody>
      </p:sp>
      <p:sp>
        <p:nvSpPr>
          <p:cNvPr id="186371" name="Text Box 3">
            <a:extLst>
              <a:ext uri="{FF2B5EF4-FFF2-40B4-BE49-F238E27FC236}">
                <a16:creationId xmlns:a16="http://schemas.microsoft.com/office/drawing/2014/main" id="{13E27645-42D1-CF06-3BBC-AD1B9B2DD5B5}"/>
              </a:ext>
            </a:extLst>
          </p:cNvPr>
          <p:cNvSpPr txBox="1">
            <a:spLocks noChangeArrowheads="1"/>
          </p:cNvSpPr>
          <p:nvPr/>
        </p:nvSpPr>
        <p:spPr bwMode="auto">
          <a:xfrm>
            <a:off x="2568575" y="762000"/>
            <a:ext cx="4705350" cy="1138238"/>
          </a:xfrm>
          <a:prstGeom prst="rect">
            <a:avLst/>
          </a:prstGeom>
          <a:noFill/>
          <a:ln w="9525">
            <a:noFill/>
            <a:miter lim="800000"/>
            <a:headEnd/>
            <a:tailEnd/>
          </a:ln>
          <a:effectLst/>
        </p:spPr>
        <p:txBody>
          <a:bodyPr wrap="none">
            <a:spAutoFit/>
          </a:bodyPr>
          <a:lstStyle/>
          <a:p>
            <a:pPr>
              <a:defRPr/>
            </a:pPr>
            <a:r>
              <a:rPr lang="en-US" sz="3400" b="1" dirty="0" err="1">
                <a:solidFill>
                  <a:srgbClr val="00008A"/>
                </a:solidFill>
                <a:latin typeface="+mj-lt"/>
              </a:rPr>
              <a:t>ReadInsight</a:t>
            </a:r>
            <a:r>
              <a:rPr lang="en-US" sz="3400" b="1" dirty="0">
                <a:solidFill>
                  <a:srgbClr val="00008A"/>
                </a:solidFill>
                <a:latin typeface="+mj-lt"/>
              </a:rPr>
              <a:t>: </a:t>
            </a:r>
            <a:r>
              <a:rPr lang="en-US" sz="3400" b="1" dirty="0">
                <a:solidFill>
                  <a:schemeClr val="tx1">
                    <a:lumMod val="65000"/>
                    <a:lumOff val="35000"/>
                  </a:schemeClr>
                </a:solidFill>
                <a:latin typeface="+mj-lt"/>
              </a:rPr>
              <a:t>Reading</a:t>
            </a:r>
          </a:p>
          <a:p>
            <a:pPr>
              <a:defRPr/>
            </a:pPr>
            <a:r>
              <a:rPr lang="en-US" sz="3400" b="1" dirty="0">
                <a:solidFill>
                  <a:schemeClr val="tx1">
                    <a:lumMod val="65000"/>
                    <a:lumOff val="35000"/>
                  </a:schemeClr>
                </a:solidFill>
                <a:latin typeface="+mj-lt"/>
              </a:rPr>
              <a:t>Comprehension Tutor</a:t>
            </a:r>
          </a:p>
        </p:txBody>
      </p:sp>
      <p:sp>
        <p:nvSpPr>
          <p:cNvPr id="2" name="Text Box 5">
            <a:extLst>
              <a:ext uri="{FF2B5EF4-FFF2-40B4-BE49-F238E27FC236}">
                <a16:creationId xmlns:a16="http://schemas.microsoft.com/office/drawing/2014/main" id="{899A8A94-008D-EFF7-7EEF-3E73FD6E248A}"/>
              </a:ext>
            </a:extLst>
          </p:cNvPr>
          <p:cNvSpPr txBox="1">
            <a:spLocks noChangeArrowheads="1"/>
          </p:cNvSpPr>
          <p:nvPr/>
        </p:nvSpPr>
        <p:spPr bwMode="auto">
          <a:xfrm>
            <a:off x="0" y="3252629"/>
            <a:ext cx="9296400" cy="3529171"/>
          </a:xfrm>
          <a:prstGeom prst="rect">
            <a:avLst/>
          </a:prstGeom>
          <a:solidFill>
            <a:srgbClr val="495046">
              <a:alpha val="90000"/>
            </a:srgb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ts val="16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Developed for the U.S. Navy, </a:t>
            </a:r>
            <a:r>
              <a:rPr lang="en-US" altLang="en-US" sz="2000" dirty="0" err="1">
                <a:solidFill>
                  <a:srgbClr val="E1C820"/>
                </a:solidFill>
                <a:latin typeface="Calibri" panose="020F0502020204030204" pitchFamily="34" charset="0"/>
                <a:ea typeface="Calibri" panose="020F0502020204030204" pitchFamily="34" charset="0"/>
                <a:cs typeface="Calibri" panose="020F0502020204030204" pitchFamily="34" charset="0"/>
              </a:rPr>
              <a:t>ReadInsight</a:t>
            </a: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 rapidly improves reading skills via:</a:t>
            </a:r>
          </a:p>
          <a:p>
            <a:pPr marL="182880" indent="-18288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Precise reading skills assessment, enabling targeted reading, scaffolding, questioning, and remedial exercises for efficient learning,</a:t>
            </a:r>
          </a:p>
          <a:p>
            <a:pPr marL="182880" indent="-18288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Probes which enable differential diagnosis among subskills, </a:t>
            </a:r>
          </a:p>
          <a:p>
            <a:pPr marL="182880" indent="-18288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Adaptive instruction based on detailed models of each student’s reading skills,</a:t>
            </a:r>
          </a:p>
          <a:p>
            <a:pPr marL="182880" indent="-182880">
              <a:lnSpc>
                <a:spcPct val="100000"/>
              </a:lnSpc>
              <a:spcBef>
                <a:spcPts val="9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Bayesian reasoning to re-estimate related skills.</a:t>
            </a:r>
          </a:p>
          <a:p>
            <a:pPr>
              <a:lnSpc>
                <a:spcPct val="100000"/>
              </a:lnSpc>
              <a:spcBef>
                <a:spcPts val="16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Combined with two other learning systems, </a:t>
            </a:r>
            <a:r>
              <a:rPr lang="en-US" altLang="en-US" sz="2000" dirty="0" err="1">
                <a:solidFill>
                  <a:srgbClr val="E1C820"/>
                </a:solidFill>
                <a:latin typeface="Calibri" panose="020F0502020204030204" pitchFamily="34" charset="0"/>
                <a:ea typeface="Calibri" panose="020F0502020204030204" pitchFamily="34" charset="0"/>
                <a:cs typeface="Calibri" panose="020F0502020204030204" pitchFamily="34" charset="0"/>
              </a:rPr>
              <a:t>ReadInsight</a:t>
            </a: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 rapidly improved reading skills by 1.1 grade levels after 36 hours of use. Compared to classroom instruction, </a:t>
            </a:r>
            <a:r>
              <a:rPr lang="en-US" altLang="en-US" sz="2000" dirty="0" err="1">
                <a:solidFill>
                  <a:srgbClr val="E1C820"/>
                </a:solidFill>
                <a:latin typeface="Calibri" panose="020F0502020204030204" pitchFamily="34" charset="0"/>
                <a:ea typeface="Calibri" panose="020F0502020204030204" pitchFamily="34" charset="0"/>
                <a:cs typeface="Calibri" panose="020F0502020204030204" pitchFamily="34" charset="0"/>
              </a:rPr>
              <a:t>ReadInsight</a:t>
            </a: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 improved reading skills in half the time.</a:t>
            </a:r>
          </a:p>
        </p:txBody>
      </p:sp>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F923622-AC34-8838-15B3-43349D7EFF40}"/>
              </a:ext>
            </a:extLst>
          </p:cNvPr>
          <p:cNvSpPr>
            <a:spLocks noGrp="1" noChangeArrowheads="1"/>
          </p:cNvSpPr>
          <p:nvPr>
            <p:ph type="title"/>
          </p:nvPr>
        </p:nvSpPr>
        <p:spPr>
          <a:xfrm>
            <a:off x="563563" y="463550"/>
            <a:ext cx="8382000" cy="838200"/>
          </a:xfrm>
        </p:spPr>
        <p:txBody>
          <a:bodyPr/>
          <a:lstStyle/>
          <a:p>
            <a:pPr>
              <a:defRPr/>
            </a:pPr>
            <a:r>
              <a:rPr lang="en-US" altLang="en-US" sz="3200" dirty="0" err="1"/>
              <a:t>ReadInsight</a:t>
            </a:r>
            <a:r>
              <a:rPr lang="en-US" altLang="en-US" sz="3000" dirty="0"/>
              <a:t> </a:t>
            </a:r>
            <a:br>
              <a:rPr lang="en-US" altLang="en-US" sz="3000" dirty="0"/>
            </a:br>
            <a:r>
              <a:rPr lang="en-US" altLang="en-US" sz="3000" dirty="0">
                <a:solidFill>
                  <a:schemeClr val="tx1">
                    <a:lumMod val="65000"/>
                    <a:lumOff val="35000"/>
                  </a:schemeClr>
                </a:solidFill>
              </a:rPr>
              <a:t>Reading Knowledge and Skills Hierarchy</a:t>
            </a:r>
          </a:p>
        </p:txBody>
      </p:sp>
      <p:grpSp>
        <p:nvGrpSpPr>
          <p:cNvPr id="60419" name="Group 47">
            <a:extLst>
              <a:ext uri="{FF2B5EF4-FFF2-40B4-BE49-F238E27FC236}">
                <a16:creationId xmlns:a16="http://schemas.microsoft.com/office/drawing/2014/main" id="{CBE33EFC-B8A3-ED77-F3AA-DB7BAF3FE271}"/>
              </a:ext>
            </a:extLst>
          </p:cNvPr>
          <p:cNvGrpSpPr>
            <a:grpSpLocks/>
          </p:cNvGrpSpPr>
          <p:nvPr/>
        </p:nvGrpSpPr>
        <p:grpSpPr bwMode="auto">
          <a:xfrm>
            <a:off x="587375" y="1524000"/>
            <a:ext cx="8201025" cy="4724400"/>
            <a:chOff x="587375" y="1752600"/>
            <a:chExt cx="8201793" cy="4724400"/>
          </a:xfrm>
        </p:grpSpPr>
        <p:sp>
          <p:nvSpPr>
            <p:cNvPr id="60422" name="Text Box 6">
              <a:extLst>
                <a:ext uri="{FF2B5EF4-FFF2-40B4-BE49-F238E27FC236}">
                  <a16:creationId xmlns:a16="http://schemas.microsoft.com/office/drawing/2014/main" id="{0C004604-76C2-134D-B2F0-4F816BDD64BA}"/>
                </a:ext>
              </a:extLst>
            </p:cNvPr>
            <p:cNvSpPr txBox="1">
              <a:spLocks noChangeArrowheads="1"/>
            </p:cNvSpPr>
            <p:nvPr/>
          </p:nvSpPr>
          <p:spPr bwMode="auto">
            <a:xfrm>
              <a:off x="1882775" y="1752600"/>
              <a:ext cx="1436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dirty="0">
                  <a:latin typeface="Calibri" panose="020F0502020204030204" pitchFamily="34" charset="0"/>
                  <a:cs typeface="Calibri" panose="020F0502020204030204" pitchFamily="34" charset="0"/>
                </a:rPr>
                <a:t>Summarization</a:t>
              </a:r>
            </a:p>
          </p:txBody>
        </p:sp>
        <p:sp>
          <p:nvSpPr>
            <p:cNvPr id="60423" name="Text Box 7">
              <a:extLst>
                <a:ext uri="{FF2B5EF4-FFF2-40B4-BE49-F238E27FC236}">
                  <a16:creationId xmlns:a16="http://schemas.microsoft.com/office/drawing/2014/main" id="{C806B38F-8F74-25E4-07F6-41A9FC5A9A31}"/>
                </a:ext>
              </a:extLst>
            </p:cNvPr>
            <p:cNvSpPr txBox="1">
              <a:spLocks noChangeArrowheads="1"/>
            </p:cNvSpPr>
            <p:nvPr/>
          </p:nvSpPr>
          <p:spPr bwMode="auto">
            <a:xfrm>
              <a:off x="3592314" y="1752600"/>
              <a:ext cx="1684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Forward Inference</a:t>
              </a:r>
            </a:p>
          </p:txBody>
        </p:sp>
        <p:sp>
          <p:nvSpPr>
            <p:cNvPr id="60424" name="Text Box 8">
              <a:extLst>
                <a:ext uri="{FF2B5EF4-FFF2-40B4-BE49-F238E27FC236}">
                  <a16:creationId xmlns:a16="http://schemas.microsoft.com/office/drawing/2014/main" id="{AD210027-BDA0-7332-A8F4-AC05B82E676D}"/>
                </a:ext>
              </a:extLst>
            </p:cNvPr>
            <p:cNvSpPr txBox="1">
              <a:spLocks noChangeArrowheads="1"/>
            </p:cNvSpPr>
            <p:nvPr/>
          </p:nvSpPr>
          <p:spPr bwMode="auto">
            <a:xfrm>
              <a:off x="587375" y="1752600"/>
              <a:ext cx="12403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Organization</a:t>
              </a:r>
            </a:p>
          </p:txBody>
        </p:sp>
        <p:sp>
          <p:nvSpPr>
            <p:cNvPr id="60425" name="Text Box 9">
              <a:extLst>
                <a:ext uri="{FF2B5EF4-FFF2-40B4-BE49-F238E27FC236}">
                  <a16:creationId xmlns:a16="http://schemas.microsoft.com/office/drawing/2014/main" id="{AE494BF1-177E-D161-76B1-BD1676B8488D}"/>
                </a:ext>
              </a:extLst>
            </p:cNvPr>
            <p:cNvSpPr txBox="1">
              <a:spLocks noChangeArrowheads="1"/>
            </p:cNvSpPr>
            <p:nvPr/>
          </p:nvSpPr>
          <p:spPr bwMode="auto">
            <a:xfrm>
              <a:off x="1958975" y="2362200"/>
              <a:ext cx="1506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dirty="0">
                  <a:latin typeface="Calibri" panose="020F0502020204030204" pitchFamily="34" charset="0"/>
                  <a:cs typeface="Calibri" panose="020F0502020204030204" pitchFamily="34" charset="0"/>
                </a:rPr>
                <a:t>Global</a:t>
              </a:r>
            </a:p>
            <a:p>
              <a:pPr>
                <a:lnSpc>
                  <a:spcPct val="100000"/>
                </a:lnSpc>
                <a:spcBef>
                  <a:spcPct val="0"/>
                </a:spcBef>
                <a:buFontTx/>
                <a:buNone/>
              </a:pPr>
              <a:r>
                <a:rPr lang="en-US" altLang="en-US" sz="1600" dirty="0">
                  <a:latin typeface="Calibri" panose="020F0502020204030204" pitchFamily="34" charset="0"/>
                  <a:cs typeface="Calibri" panose="020F0502020204030204" pitchFamily="34" charset="0"/>
                </a:rPr>
                <a:t>Comprehension</a:t>
              </a:r>
            </a:p>
          </p:txBody>
        </p:sp>
        <p:sp>
          <p:nvSpPr>
            <p:cNvPr id="60426" name="Text Box 10">
              <a:extLst>
                <a:ext uri="{FF2B5EF4-FFF2-40B4-BE49-F238E27FC236}">
                  <a16:creationId xmlns:a16="http://schemas.microsoft.com/office/drawing/2014/main" id="{0667E90B-71DA-6C40-CF6C-CD6BFAB7510B}"/>
                </a:ext>
              </a:extLst>
            </p:cNvPr>
            <p:cNvSpPr txBox="1">
              <a:spLocks noChangeArrowheads="1"/>
            </p:cNvSpPr>
            <p:nvPr/>
          </p:nvSpPr>
          <p:spPr bwMode="auto">
            <a:xfrm>
              <a:off x="3414713" y="2895600"/>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Identify Main Idea</a:t>
              </a:r>
            </a:p>
          </p:txBody>
        </p:sp>
        <p:sp>
          <p:nvSpPr>
            <p:cNvPr id="60427" name="Text Box 11">
              <a:extLst>
                <a:ext uri="{FF2B5EF4-FFF2-40B4-BE49-F238E27FC236}">
                  <a16:creationId xmlns:a16="http://schemas.microsoft.com/office/drawing/2014/main" id="{CF228091-1538-7B63-42B9-76CEB2CC09BD}"/>
                </a:ext>
              </a:extLst>
            </p:cNvPr>
            <p:cNvSpPr txBox="1">
              <a:spLocks noChangeArrowheads="1"/>
            </p:cNvSpPr>
            <p:nvPr/>
          </p:nvSpPr>
          <p:spPr bwMode="auto">
            <a:xfrm>
              <a:off x="671513" y="2971800"/>
              <a:ext cx="1522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Knowledge of </a:t>
              </a:r>
            </a:p>
            <a:p>
              <a:pPr>
                <a:lnSpc>
                  <a:spcPct val="100000"/>
                </a:lnSpc>
                <a:spcBef>
                  <a:spcPct val="0"/>
                </a:spcBef>
                <a:buFontTx/>
                <a:buNone/>
              </a:pPr>
              <a:r>
                <a:rPr lang="en-US" altLang="en-US" sz="1600">
                  <a:latin typeface="Calibri" panose="020F0502020204030204" pitchFamily="34" charset="0"/>
                  <a:cs typeface="Calibri" panose="020F0502020204030204" pitchFamily="34" charset="0"/>
                </a:rPr>
                <a:t>Discourse Styles</a:t>
              </a:r>
            </a:p>
          </p:txBody>
        </p:sp>
        <p:sp>
          <p:nvSpPr>
            <p:cNvPr id="60428" name="Text Box 12">
              <a:extLst>
                <a:ext uri="{FF2B5EF4-FFF2-40B4-BE49-F238E27FC236}">
                  <a16:creationId xmlns:a16="http://schemas.microsoft.com/office/drawing/2014/main" id="{880161CB-94C7-36B1-227E-F4ED4832A835}"/>
                </a:ext>
              </a:extLst>
            </p:cNvPr>
            <p:cNvSpPr txBox="1">
              <a:spLocks noChangeArrowheads="1"/>
            </p:cNvSpPr>
            <p:nvPr/>
          </p:nvSpPr>
          <p:spPr bwMode="auto">
            <a:xfrm>
              <a:off x="4786313" y="3352800"/>
              <a:ext cx="19772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Local Comprehension</a:t>
              </a:r>
            </a:p>
          </p:txBody>
        </p:sp>
        <p:sp>
          <p:nvSpPr>
            <p:cNvPr id="60429" name="Text Box 13">
              <a:extLst>
                <a:ext uri="{FF2B5EF4-FFF2-40B4-BE49-F238E27FC236}">
                  <a16:creationId xmlns:a16="http://schemas.microsoft.com/office/drawing/2014/main" id="{1A5D6D15-90AE-CB6B-DCCA-DF8F2A982B67}"/>
                </a:ext>
              </a:extLst>
            </p:cNvPr>
            <p:cNvSpPr txBox="1">
              <a:spLocks noChangeArrowheads="1"/>
            </p:cNvSpPr>
            <p:nvPr/>
          </p:nvSpPr>
          <p:spPr bwMode="auto">
            <a:xfrm>
              <a:off x="3490913" y="3886200"/>
              <a:ext cx="1584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Logical Inference</a:t>
              </a:r>
            </a:p>
          </p:txBody>
        </p:sp>
        <p:sp>
          <p:nvSpPr>
            <p:cNvPr id="60430" name="Text Box 14">
              <a:extLst>
                <a:ext uri="{FF2B5EF4-FFF2-40B4-BE49-F238E27FC236}">
                  <a16:creationId xmlns:a16="http://schemas.microsoft.com/office/drawing/2014/main" id="{F0364570-EA24-D482-F542-AD15560F23D1}"/>
                </a:ext>
              </a:extLst>
            </p:cNvPr>
            <p:cNvSpPr txBox="1">
              <a:spLocks noChangeArrowheads="1"/>
            </p:cNvSpPr>
            <p:nvPr/>
          </p:nvSpPr>
          <p:spPr bwMode="auto">
            <a:xfrm>
              <a:off x="5319713" y="3886200"/>
              <a:ext cx="15558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Causal Inference</a:t>
              </a:r>
            </a:p>
          </p:txBody>
        </p:sp>
        <p:sp>
          <p:nvSpPr>
            <p:cNvPr id="60431" name="Text Box 15">
              <a:extLst>
                <a:ext uri="{FF2B5EF4-FFF2-40B4-BE49-F238E27FC236}">
                  <a16:creationId xmlns:a16="http://schemas.microsoft.com/office/drawing/2014/main" id="{84788396-EDE8-380E-5F5C-E505CD772A6F}"/>
                </a:ext>
              </a:extLst>
            </p:cNvPr>
            <p:cNvSpPr txBox="1">
              <a:spLocks noChangeArrowheads="1"/>
            </p:cNvSpPr>
            <p:nvPr/>
          </p:nvSpPr>
          <p:spPr bwMode="auto">
            <a:xfrm>
              <a:off x="6996113" y="3886200"/>
              <a:ext cx="17930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Temporal Inference</a:t>
              </a:r>
            </a:p>
          </p:txBody>
        </p:sp>
        <p:sp>
          <p:nvSpPr>
            <p:cNvPr id="60432" name="Text Box 16">
              <a:extLst>
                <a:ext uri="{FF2B5EF4-FFF2-40B4-BE49-F238E27FC236}">
                  <a16:creationId xmlns:a16="http://schemas.microsoft.com/office/drawing/2014/main" id="{72415469-1D94-CA1E-C94C-8A4589921C26}"/>
                </a:ext>
              </a:extLst>
            </p:cNvPr>
            <p:cNvSpPr txBox="1">
              <a:spLocks noChangeArrowheads="1"/>
            </p:cNvSpPr>
            <p:nvPr/>
          </p:nvSpPr>
          <p:spPr bwMode="auto">
            <a:xfrm>
              <a:off x="4252913" y="4343400"/>
              <a:ext cx="1525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Knowledge of</a:t>
              </a:r>
            </a:p>
            <a:p>
              <a:pPr>
                <a:lnSpc>
                  <a:spcPct val="100000"/>
                </a:lnSpc>
                <a:spcBef>
                  <a:spcPct val="0"/>
                </a:spcBef>
                <a:buFontTx/>
                <a:buNone/>
              </a:pPr>
              <a:r>
                <a:rPr lang="en-US" altLang="en-US" sz="1600">
                  <a:latin typeface="Calibri" panose="020F0502020204030204" pitchFamily="34" charset="0"/>
                  <a:cs typeface="Calibri" panose="020F0502020204030204" pitchFamily="34" charset="0"/>
                </a:rPr>
                <a:t>Integrative Cues</a:t>
              </a:r>
            </a:p>
          </p:txBody>
        </p:sp>
        <p:sp>
          <p:nvSpPr>
            <p:cNvPr id="60433" name="Text Box 17">
              <a:extLst>
                <a:ext uri="{FF2B5EF4-FFF2-40B4-BE49-F238E27FC236}">
                  <a16:creationId xmlns:a16="http://schemas.microsoft.com/office/drawing/2014/main" id="{3CC737AB-0A9C-67A8-408C-CE4F7C20BF1B}"/>
                </a:ext>
              </a:extLst>
            </p:cNvPr>
            <p:cNvSpPr txBox="1">
              <a:spLocks noChangeArrowheads="1"/>
            </p:cNvSpPr>
            <p:nvPr/>
          </p:nvSpPr>
          <p:spPr bwMode="auto">
            <a:xfrm>
              <a:off x="2554288" y="4953000"/>
              <a:ext cx="18801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Semantic Processing</a:t>
              </a:r>
            </a:p>
          </p:txBody>
        </p:sp>
        <p:sp>
          <p:nvSpPr>
            <p:cNvPr id="60434" name="Text Box 18">
              <a:extLst>
                <a:ext uri="{FF2B5EF4-FFF2-40B4-BE49-F238E27FC236}">
                  <a16:creationId xmlns:a16="http://schemas.microsoft.com/office/drawing/2014/main" id="{B3D5755E-DAE0-BAFA-FCB0-3B1E2DA469AC}"/>
                </a:ext>
              </a:extLst>
            </p:cNvPr>
            <p:cNvSpPr txBox="1">
              <a:spLocks noChangeArrowheads="1"/>
            </p:cNvSpPr>
            <p:nvPr/>
          </p:nvSpPr>
          <p:spPr bwMode="auto">
            <a:xfrm>
              <a:off x="1944688" y="5410200"/>
              <a:ext cx="18575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Syntactic Processing</a:t>
              </a:r>
            </a:p>
          </p:txBody>
        </p:sp>
        <p:sp>
          <p:nvSpPr>
            <p:cNvPr id="60435" name="Text Box 19">
              <a:extLst>
                <a:ext uri="{FF2B5EF4-FFF2-40B4-BE49-F238E27FC236}">
                  <a16:creationId xmlns:a16="http://schemas.microsoft.com/office/drawing/2014/main" id="{65CD4E4B-3340-9511-F9D4-15BF0A9153DB}"/>
                </a:ext>
              </a:extLst>
            </p:cNvPr>
            <p:cNvSpPr txBox="1">
              <a:spLocks noChangeArrowheads="1"/>
            </p:cNvSpPr>
            <p:nvPr/>
          </p:nvSpPr>
          <p:spPr bwMode="auto">
            <a:xfrm>
              <a:off x="1487488" y="5867400"/>
              <a:ext cx="1794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Word Identification</a:t>
              </a:r>
            </a:p>
          </p:txBody>
        </p:sp>
        <p:sp>
          <p:nvSpPr>
            <p:cNvPr id="60436" name="Text Box 20">
              <a:extLst>
                <a:ext uri="{FF2B5EF4-FFF2-40B4-BE49-F238E27FC236}">
                  <a16:creationId xmlns:a16="http://schemas.microsoft.com/office/drawing/2014/main" id="{B5A0D2CB-D348-A3DD-2917-5674DB56FE7F}"/>
                </a:ext>
              </a:extLst>
            </p:cNvPr>
            <p:cNvSpPr txBox="1">
              <a:spLocks noChangeArrowheads="1"/>
            </p:cNvSpPr>
            <p:nvPr/>
          </p:nvSpPr>
          <p:spPr bwMode="auto">
            <a:xfrm>
              <a:off x="6234113" y="4419600"/>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Construct Referential Representation</a:t>
              </a:r>
            </a:p>
          </p:txBody>
        </p:sp>
        <p:sp>
          <p:nvSpPr>
            <p:cNvPr id="60437" name="Text Box 21">
              <a:extLst>
                <a:ext uri="{FF2B5EF4-FFF2-40B4-BE49-F238E27FC236}">
                  <a16:creationId xmlns:a16="http://schemas.microsoft.com/office/drawing/2014/main" id="{B8AD3132-0230-EE7F-9993-F7809100F84C}"/>
                </a:ext>
              </a:extLst>
            </p:cNvPr>
            <p:cNvSpPr txBox="1">
              <a:spLocks noChangeArrowheads="1"/>
            </p:cNvSpPr>
            <p:nvPr/>
          </p:nvSpPr>
          <p:spPr bwMode="auto">
            <a:xfrm>
              <a:off x="4786313" y="51054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Co-reference Resolution</a:t>
              </a:r>
            </a:p>
          </p:txBody>
        </p:sp>
        <p:sp>
          <p:nvSpPr>
            <p:cNvPr id="60438" name="Text Box 22">
              <a:extLst>
                <a:ext uri="{FF2B5EF4-FFF2-40B4-BE49-F238E27FC236}">
                  <a16:creationId xmlns:a16="http://schemas.microsoft.com/office/drawing/2014/main" id="{1348C063-DE1F-977D-DF34-79A1BBCA202D}"/>
                </a:ext>
              </a:extLst>
            </p:cNvPr>
            <p:cNvSpPr txBox="1">
              <a:spLocks noChangeArrowheads="1"/>
            </p:cNvSpPr>
            <p:nvPr/>
          </p:nvSpPr>
          <p:spPr bwMode="auto">
            <a:xfrm>
              <a:off x="3789539" y="5867400"/>
              <a:ext cx="19305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Anaphora Resolution</a:t>
              </a:r>
            </a:p>
          </p:txBody>
        </p:sp>
        <p:sp>
          <p:nvSpPr>
            <p:cNvPr id="60439" name="Text Box 23">
              <a:extLst>
                <a:ext uri="{FF2B5EF4-FFF2-40B4-BE49-F238E27FC236}">
                  <a16:creationId xmlns:a16="http://schemas.microsoft.com/office/drawing/2014/main" id="{F4C6C182-D779-293C-F5B2-1DB621394EBE}"/>
                </a:ext>
              </a:extLst>
            </p:cNvPr>
            <p:cNvSpPr txBox="1">
              <a:spLocks noChangeArrowheads="1"/>
            </p:cNvSpPr>
            <p:nvPr/>
          </p:nvSpPr>
          <p:spPr bwMode="auto">
            <a:xfrm>
              <a:off x="7377113" y="5105400"/>
              <a:ext cx="1170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latin typeface="Calibri" panose="020F0502020204030204" pitchFamily="34" charset="0"/>
                  <a:cs typeface="Calibri" panose="020F0502020204030204" pitchFamily="34" charset="0"/>
                </a:rPr>
                <a:t>Background</a:t>
              </a:r>
            </a:p>
            <a:p>
              <a:pPr>
                <a:lnSpc>
                  <a:spcPct val="100000"/>
                </a:lnSpc>
                <a:spcBef>
                  <a:spcPct val="0"/>
                </a:spcBef>
                <a:buFontTx/>
                <a:buNone/>
              </a:pPr>
              <a:r>
                <a:rPr lang="en-US" altLang="en-US" sz="1600">
                  <a:latin typeface="Calibri" panose="020F0502020204030204" pitchFamily="34" charset="0"/>
                  <a:cs typeface="Calibri" panose="020F0502020204030204" pitchFamily="34" charset="0"/>
                </a:rPr>
                <a:t>Knowledge</a:t>
              </a:r>
            </a:p>
          </p:txBody>
        </p:sp>
        <p:sp>
          <p:nvSpPr>
            <p:cNvPr id="60440" name="Line 24">
              <a:extLst>
                <a:ext uri="{FF2B5EF4-FFF2-40B4-BE49-F238E27FC236}">
                  <a16:creationId xmlns:a16="http://schemas.microsoft.com/office/drawing/2014/main" id="{D3D41F8B-CB2A-C943-56FC-CA5AB70F3E50}"/>
                </a:ext>
              </a:extLst>
            </p:cNvPr>
            <p:cNvSpPr>
              <a:spLocks noChangeShapeType="1"/>
            </p:cNvSpPr>
            <p:nvPr/>
          </p:nvSpPr>
          <p:spPr bwMode="auto">
            <a:xfrm>
              <a:off x="2263775" y="20574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1" name="Line 25">
              <a:extLst>
                <a:ext uri="{FF2B5EF4-FFF2-40B4-BE49-F238E27FC236}">
                  <a16:creationId xmlns:a16="http://schemas.microsoft.com/office/drawing/2014/main" id="{2604382B-A529-26D2-FD77-88E0FE3D6B4E}"/>
                </a:ext>
              </a:extLst>
            </p:cNvPr>
            <p:cNvSpPr>
              <a:spLocks noChangeShapeType="1"/>
            </p:cNvSpPr>
            <p:nvPr/>
          </p:nvSpPr>
          <p:spPr bwMode="auto">
            <a:xfrm flipH="1">
              <a:off x="2957513" y="2057400"/>
              <a:ext cx="6858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2" name="Line 26">
              <a:extLst>
                <a:ext uri="{FF2B5EF4-FFF2-40B4-BE49-F238E27FC236}">
                  <a16:creationId xmlns:a16="http://schemas.microsoft.com/office/drawing/2014/main" id="{20542ACD-92C0-4FF3-C461-FE249611A6E8}"/>
                </a:ext>
              </a:extLst>
            </p:cNvPr>
            <p:cNvSpPr>
              <a:spLocks noChangeShapeType="1"/>
            </p:cNvSpPr>
            <p:nvPr/>
          </p:nvSpPr>
          <p:spPr bwMode="auto">
            <a:xfrm>
              <a:off x="1577975" y="2133600"/>
              <a:ext cx="38100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3" name="Line 27">
              <a:extLst>
                <a:ext uri="{FF2B5EF4-FFF2-40B4-BE49-F238E27FC236}">
                  <a16:creationId xmlns:a16="http://schemas.microsoft.com/office/drawing/2014/main" id="{0E41D67E-DF33-F99B-7C2C-A0D890CDE3D7}"/>
                </a:ext>
              </a:extLst>
            </p:cNvPr>
            <p:cNvSpPr>
              <a:spLocks noChangeShapeType="1"/>
            </p:cNvSpPr>
            <p:nvPr/>
          </p:nvSpPr>
          <p:spPr bwMode="auto">
            <a:xfrm>
              <a:off x="3414713" y="2794575"/>
              <a:ext cx="533400" cy="101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4" name="Line 28">
              <a:extLst>
                <a:ext uri="{FF2B5EF4-FFF2-40B4-BE49-F238E27FC236}">
                  <a16:creationId xmlns:a16="http://schemas.microsoft.com/office/drawing/2014/main" id="{1FCE6831-10F5-E99D-96DB-11E635458608}"/>
                </a:ext>
              </a:extLst>
            </p:cNvPr>
            <p:cNvSpPr>
              <a:spLocks noChangeShapeType="1"/>
            </p:cNvSpPr>
            <p:nvPr/>
          </p:nvSpPr>
          <p:spPr bwMode="auto">
            <a:xfrm flipH="1">
              <a:off x="1958975" y="2895600"/>
              <a:ext cx="30480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5" name="Line 29">
              <a:extLst>
                <a:ext uri="{FF2B5EF4-FFF2-40B4-BE49-F238E27FC236}">
                  <a16:creationId xmlns:a16="http://schemas.microsoft.com/office/drawing/2014/main" id="{BD23078A-EC18-24D5-3E7B-708114357184}"/>
                </a:ext>
              </a:extLst>
            </p:cNvPr>
            <p:cNvSpPr>
              <a:spLocks noChangeShapeType="1"/>
            </p:cNvSpPr>
            <p:nvPr/>
          </p:nvSpPr>
          <p:spPr bwMode="auto">
            <a:xfrm>
              <a:off x="4633913" y="3200400"/>
              <a:ext cx="5334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6" name="Line 30">
              <a:extLst>
                <a:ext uri="{FF2B5EF4-FFF2-40B4-BE49-F238E27FC236}">
                  <a16:creationId xmlns:a16="http://schemas.microsoft.com/office/drawing/2014/main" id="{61DEF4F0-BC5A-17D9-FECB-E601DA464035}"/>
                </a:ext>
              </a:extLst>
            </p:cNvPr>
            <p:cNvSpPr>
              <a:spLocks noChangeShapeType="1"/>
            </p:cNvSpPr>
            <p:nvPr/>
          </p:nvSpPr>
          <p:spPr bwMode="auto">
            <a:xfrm>
              <a:off x="6615113" y="3657600"/>
              <a:ext cx="5334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7" name="Line 31">
              <a:extLst>
                <a:ext uri="{FF2B5EF4-FFF2-40B4-BE49-F238E27FC236}">
                  <a16:creationId xmlns:a16="http://schemas.microsoft.com/office/drawing/2014/main" id="{F889CE36-B6BD-1D2F-625E-474D983739F3}"/>
                </a:ext>
              </a:extLst>
            </p:cNvPr>
            <p:cNvSpPr>
              <a:spLocks noChangeShapeType="1"/>
            </p:cNvSpPr>
            <p:nvPr/>
          </p:nvSpPr>
          <p:spPr bwMode="auto">
            <a:xfrm flipH="1">
              <a:off x="4252913" y="3657600"/>
              <a:ext cx="53340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8" name="Line 32">
              <a:extLst>
                <a:ext uri="{FF2B5EF4-FFF2-40B4-BE49-F238E27FC236}">
                  <a16:creationId xmlns:a16="http://schemas.microsoft.com/office/drawing/2014/main" id="{632B5844-41C6-1FAB-310F-C633C8389F76}"/>
                </a:ext>
              </a:extLst>
            </p:cNvPr>
            <p:cNvSpPr>
              <a:spLocks noChangeShapeType="1"/>
            </p:cNvSpPr>
            <p:nvPr/>
          </p:nvSpPr>
          <p:spPr bwMode="auto">
            <a:xfrm>
              <a:off x="5929312" y="3657600"/>
              <a:ext cx="128587" cy="2623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9" name="Line 33">
              <a:extLst>
                <a:ext uri="{FF2B5EF4-FFF2-40B4-BE49-F238E27FC236}">
                  <a16:creationId xmlns:a16="http://schemas.microsoft.com/office/drawing/2014/main" id="{E1CE8426-230A-C26E-EDE0-A9D35BEF7908}"/>
                </a:ext>
              </a:extLst>
            </p:cNvPr>
            <p:cNvSpPr>
              <a:spLocks noChangeShapeType="1"/>
            </p:cNvSpPr>
            <p:nvPr/>
          </p:nvSpPr>
          <p:spPr bwMode="auto">
            <a:xfrm>
              <a:off x="6310313" y="4191000"/>
              <a:ext cx="45720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0" name="Line 34">
              <a:extLst>
                <a:ext uri="{FF2B5EF4-FFF2-40B4-BE49-F238E27FC236}">
                  <a16:creationId xmlns:a16="http://schemas.microsoft.com/office/drawing/2014/main" id="{B6039F69-77AB-9E57-18C1-2BE987899AC6}"/>
                </a:ext>
              </a:extLst>
            </p:cNvPr>
            <p:cNvSpPr>
              <a:spLocks noChangeShapeType="1"/>
            </p:cNvSpPr>
            <p:nvPr/>
          </p:nvSpPr>
          <p:spPr bwMode="auto">
            <a:xfrm flipH="1">
              <a:off x="7148513" y="4191000"/>
              <a:ext cx="38100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1" name="Line 35">
              <a:extLst>
                <a:ext uri="{FF2B5EF4-FFF2-40B4-BE49-F238E27FC236}">
                  <a16:creationId xmlns:a16="http://schemas.microsoft.com/office/drawing/2014/main" id="{3985E6CA-C17A-A0B3-6A0C-15509E241B6B}"/>
                </a:ext>
              </a:extLst>
            </p:cNvPr>
            <p:cNvSpPr>
              <a:spLocks noChangeShapeType="1"/>
            </p:cNvSpPr>
            <p:nvPr/>
          </p:nvSpPr>
          <p:spPr bwMode="auto">
            <a:xfrm>
              <a:off x="5014913" y="4191000"/>
              <a:ext cx="1219200" cy="3385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2" name="Line 36">
              <a:extLst>
                <a:ext uri="{FF2B5EF4-FFF2-40B4-BE49-F238E27FC236}">
                  <a16:creationId xmlns:a16="http://schemas.microsoft.com/office/drawing/2014/main" id="{76F4827D-7E2F-8A2F-DC58-8D2DE37E266B}"/>
                </a:ext>
              </a:extLst>
            </p:cNvPr>
            <p:cNvSpPr>
              <a:spLocks noChangeShapeType="1"/>
            </p:cNvSpPr>
            <p:nvPr/>
          </p:nvSpPr>
          <p:spPr bwMode="auto">
            <a:xfrm>
              <a:off x="4405313" y="4191000"/>
              <a:ext cx="2286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3" name="Line 37">
              <a:extLst>
                <a:ext uri="{FF2B5EF4-FFF2-40B4-BE49-F238E27FC236}">
                  <a16:creationId xmlns:a16="http://schemas.microsoft.com/office/drawing/2014/main" id="{F397EBDD-31E6-D4F3-5941-FBEE80797C5E}"/>
                </a:ext>
              </a:extLst>
            </p:cNvPr>
            <p:cNvSpPr>
              <a:spLocks noChangeShapeType="1"/>
            </p:cNvSpPr>
            <p:nvPr/>
          </p:nvSpPr>
          <p:spPr bwMode="auto">
            <a:xfrm flipH="1">
              <a:off x="5486400" y="4157246"/>
              <a:ext cx="457200" cy="2623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4" name="Line 38">
              <a:extLst>
                <a:ext uri="{FF2B5EF4-FFF2-40B4-BE49-F238E27FC236}">
                  <a16:creationId xmlns:a16="http://schemas.microsoft.com/office/drawing/2014/main" id="{F94CB4EF-F361-709A-AAD6-AD9273D9E02E}"/>
                </a:ext>
              </a:extLst>
            </p:cNvPr>
            <p:cNvSpPr>
              <a:spLocks noChangeShapeType="1"/>
            </p:cNvSpPr>
            <p:nvPr/>
          </p:nvSpPr>
          <p:spPr bwMode="auto">
            <a:xfrm flipH="1">
              <a:off x="5624513" y="4191000"/>
              <a:ext cx="160020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5" name="Line 39">
              <a:extLst>
                <a:ext uri="{FF2B5EF4-FFF2-40B4-BE49-F238E27FC236}">
                  <a16:creationId xmlns:a16="http://schemas.microsoft.com/office/drawing/2014/main" id="{9B6D0724-C120-2F9A-63B6-6ABCC493C43B}"/>
                </a:ext>
              </a:extLst>
            </p:cNvPr>
            <p:cNvSpPr>
              <a:spLocks noChangeShapeType="1"/>
            </p:cNvSpPr>
            <p:nvPr/>
          </p:nvSpPr>
          <p:spPr bwMode="auto">
            <a:xfrm>
              <a:off x="7377113" y="4953000"/>
              <a:ext cx="3810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6" name="Line 40">
              <a:extLst>
                <a:ext uri="{FF2B5EF4-FFF2-40B4-BE49-F238E27FC236}">
                  <a16:creationId xmlns:a16="http://schemas.microsoft.com/office/drawing/2014/main" id="{E84B9BD2-3F70-E0F1-B67D-759515180F97}"/>
                </a:ext>
              </a:extLst>
            </p:cNvPr>
            <p:cNvSpPr>
              <a:spLocks noChangeShapeType="1"/>
            </p:cNvSpPr>
            <p:nvPr/>
          </p:nvSpPr>
          <p:spPr bwMode="auto">
            <a:xfrm flipH="1">
              <a:off x="5853113" y="4876800"/>
              <a:ext cx="38100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7" name="Line 41">
              <a:extLst>
                <a:ext uri="{FF2B5EF4-FFF2-40B4-BE49-F238E27FC236}">
                  <a16:creationId xmlns:a16="http://schemas.microsoft.com/office/drawing/2014/main" id="{B201D4F6-C030-79CF-5518-7A564B22C796}"/>
                </a:ext>
              </a:extLst>
            </p:cNvPr>
            <p:cNvSpPr>
              <a:spLocks noChangeShapeType="1"/>
            </p:cNvSpPr>
            <p:nvPr/>
          </p:nvSpPr>
          <p:spPr bwMode="auto">
            <a:xfrm flipH="1">
              <a:off x="3948113" y="4800600"/>
              <a:ext cx="3048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8" name="Line 42">
              <a:extLst>
                <a:ext uri="{FF2B5EF4-FFF2-40B4-BE49-F238E27FC236}">
                  <a16:creationId xmlns:a16="http://schemas.microsoft.com/office/drawing/2014/main" id="{39579A55-4AE5-334C-B63C-3768811E8BB3}"/>
                </a:ext>
              </a:extLst>
            </p:cNvPr>
            <p:cNvSpPr>
              <a:spLocks noChangeShapeType="1"/>
            </p:cNvSpPr>
            <p:nvPr/>
          </p:nvSpPr>
          <p:spPr bwMode="auto">
            <a:xfrm flipH="1">
              <a:off x="3163888" y="5257800"/>
              <a:ext cx="2286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9" name="Line 43">
              <a:extLst>
                <a:ext uri="{FF2B5EF4-FFF2-40B4-BE49-F238E27FC236}">
                  <a16:creationId xmlns:a16="http://schemas.microsoft.com/office/drawing/2014/main" id="{C0201613-C20D-5981-3832-2140EC33620D}"/>
                </a:ext>
              </a:extLst>
            </p:cNvPr>
            <p:cNvSpPr>
              <a:spLocks noChangeShapeType="1"/>
            </p:cNvSpPr>
            <p:nvPr/>
          </p:nvSpPr>
          <p:spPr bwMode="auto">
            <a:xfrm flipH="1">
              <a:off x="2401888" y="5715000"/>
              <a:ext cx="2286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0" name="Line 44">
              <a:extLst>
                <a:ext uri="{FF2B5EF4-FFF2-40B4-BE49-F238E27FC236}">
                  <a16:creationId xmlns:a16="http://schemas.microsoft.com/office/drawing/2014/main" id="{B364DA66-858B-4F7C-4272-3D06741DA5E6}"/>
                </a:ext>
              </a:extLst>
            </p:cNvPr>
            <p:cNvSpPr>
              <a:spLocks noChangeShapeType="1"/>
            </p:cNvSpPr>
            <p:nvPr/>
          </p:nvSpPr>
          <p:spPr bwMode="auto">
            <a:xfrm flipH="1">
              <a:off x="4867452" y="5638800"/>
              <a:ext cx="38100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61" name="Line 45">
              <a:extLst>
                <a:ext uri="{FF2B5EF4-FFF2-40B4-BE49-F238E27FC236}">
                  <a16:creationId xmlns:a16="http://schemas.microsoft.com/office/drawing/2014/main" id="{10574046-6C00-1021-525A-260CAA2379AC}"/>
                </a:ext>
              </a:extLst>
            </p:cNvPr>
            <p:cNvSpPr>
              <a:spLocks noChangeShapeType="1"/>
            </p:cNvSpPr>
            <p:nvPr/>
          </p:nvSpPr>
          <p:spPr bwMode="auto">
            <a:xfrm flipH="1">
              <a:off x="1433513" y="6172200"/>
              <a:ext cx="457200" cy="30480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0462" name="Line 46">
              <a:extLst>
                <a:ext uri="{FF2B5EF4-FFF2-40B4-BE49-F238E27FC236}">
                  <a16:creationId xmlns:a16="http://schemas.microsoft.com/office/drawing/2014/main" id="{E90DAB98-7801-38BA-4F71-B520784316D0}"/>
                </a:ext>
              </a:extLst>
            </p:cNvPr>
            <p:cNvSpPr>
              <a:spLocks noChangeShapeType="1"/>
            </p:cNvSpPr>
            <p:nvPr/>
          </p:nvSpPr>
          <p:spPr bwMode="auto">
            <a:xfrm>
              <a:off x="2514600" y="6172200"/>
              <a:ext cx="457200" cy="30480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 name="Rectangle 5">
            <a:extLst>
              <a:ext uri="{FF2B5EF4-FFF2-40B4-BE49-F238E27FC236}">
                <a16:creationId xmlns:a16="http://schemas.microsoft.com/office/drawing/2014/main" id="{596BD6B6-590E-6908-F91F-6ABF09B11547}"/>
              </a:ext>
            </a:extLst>
          </p:cNvPr>
          <p:cNvSpPr>
            <a:spLocks noGrp="1" noChangeArrowheads="1"/>
          </p:cNvSpPr>
          <p:nvPr>
            <p:ph type="ftr" sz="quarter" idx="11"/>
          </p:nvPr>
        </p:nvSpPr>
        <p:spPr>
          <a:xfrm>
            <a:off x="2971800" y="6400800"/>
            <a:ext cx="2971800" cy="304800"/>
          </a:xfrm>
        </p:spPr>
        <p:txBody>
          <a:bodyPr/>
          <a:lstStyle>
            <a:lvl1pPr>
              <a:defRPr/>
            </a:lvl1pPr>
          </a:lstStyle>
          <a:p>
            <a:pPr>
              <a:defRPr/>
            </a:pPr>
            <a:r>
              <a:rPr lang="en-US" dirty="0" err="1"/>
              <a:t>Stottler</a:t>
            </a:r>
            <a:r>
              <a:rPr lang="en-US" dirty="0"/>
              <a:t> Henke Intelligent Training Systems</a:t>
            </a:r>
          </a:p>
        </p:txBody>
      </p:sp>
      <p:sp>
        <p:nvSpPr>
          <p:cNvPr id="60421" name="Rectangle 6">
            <a:extLst>
              <a:ext uri="{FF2B5EF4-FFF2-40B4-BE49-F238E27FC236}">
                <a16:creationId xmlns:a16="http://schemas.microsoft.com/office/drawing/2014/main" id="{5C5BFD28-5CDE-D5C6-6FDD-7FBB6E96098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A3E91F53-B388-414B-835B-4D19F299D07C}" type="slidenum">
              <a:rPr lang="en-US" altLang="en-US" sz="1000" smtClean="0"/>
              <a:pPr>
                <a:lnSpc>
                  <a:spcPct val="100000"/>
                </a:lnSpc>
                <a:spcBef>
                  <a:spcPct val="0"/>
                </a:spcBef>
                <a:buFontTx/>
                <a:buNone/>
              </a:pPr>
              <a:t>28</a:t>
            </a:fld>
            <a:endParaRPr lang="en-US" altLang="en-US" sz="1000"/>
          </a:p>
        </p:txBody>
      </p:sp>
    </p:spTree>
  </p:cSld>
  <p:clrMapOvr>
    <a:masterClrMapping/>
  </p:clrMapOvr>
  <p:transition advTm="12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1EA1C8BE-F723-82C9-8BDF-F8FBDBD7A889}"/>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62467" name="Rectangle 6">
            <a:extLst>
              <a:ext uri="{FF2B5EF4-FFF2-40B4-BE49-F238E27FC236}">
                <a16:creationId xmlns:a16="http://schemas.microsoft.com/office/drawing/2014/main" id="{37C2E845-12CC-D035-26A1-C428C7C3B1B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5772F634-2020-46BC-ADDF-382A32378DA3}" type="slidenum">
              <a:rPr lang="en-US" altLang="en-US" sz="1000" smtClean="0"/>
              <a:pPr>
                <a:lnSpc>
                  <a:spcPct val="100000"/>
                </a:lnSpc>
                <a:spcBef>
                  <a:spcPct val="0"/>
                </a:spcBef>
                <a:buFontTx/>
                <a:buNone/>
              </a:pPr>
              <a:t>29</a:t>
            </a:fld>
            <a:endParaRPr lang="en-US" altLang="en-US" sz="1000"/>
          </a:p>
        </p:txBody>
      </p:sp>
      <p:sp>
        <p:nvSpPr>
          <p:cNvPr id="11" name="Rectangle 2">
            <a:extLst>
              <a:ext uri="{FF2B5EF4-FFF2-40B4-BE49-F238E27FC236}">
                <a16:creationId xmlns:a16="http://schemas.microsoft.com/office/drawing/2014/main" id="{F0EA9080-AFE8-0BE0-9C5B-474594528A51}"/>
              </a:ext>
            </a:extLst>
          </p:cNvPr>
          <p:cNvSpPr txBox="1">
            <a:spLocks noChangeArrowheads="1"/>
          </p:cNvSpPr>
          <p:nvPr/>
        </p:nvSpPr>
        <p:spPr bwMode="auto">
          <a:xfrm>
            <a:off x="914400" y="1676400"/>
            <a:ext cx="7543800" cy="2133600"/>
          </a:xfrm>
          <a:prstGeom prst="rect">
            <a:avLst/>
          </a:prstGeom>
          <a:noFill/>
          <a:ln w="9525">
            <a:noFill/>
            <a:miter lim="800000"/>
            <a:headEnd/>
            <a:tailEnd/>
          </a:ln>
        </p:spPr>
        <p:txBody>
          <a:bodyPr anchor="b"/>
          <a:lstStyle/>
          <a:p>
            <a:pPr algn="ctr" eaLnBrk="1" hangingPunct="1">
              <a:defRPr/>
            </a:pPr>
            <a:r>
              <a:rPr lang="en-US" sz="3200" b="1" kern="0" dirty="0" err="1">
                <a:solidFill>
                  <a:schemeClr val="bg1">
                    <a:lumMod val="50000"/>
                  </a:schemeClr>
                </a:solidFill>
                <a:latin typeface="+mj-lt"/>
                <a:ea typeface="+mj-ea"/>
                <a:cs typeface="+mj-cs"/>
              </a:rPr>
              <a:t>Stottler</a:t>
            </a:r>
            <a:r>
              <a:rPr lang="en-US" sz="3200" b="1" kern="0" dirty="0">
                <a:solidFill>
                  <a:schemeClr val="bg1">
                    <a:lumMod val="50000"/>
                  </a:schemeClr>
                </a:solidFill>
                <a:latin typeface="+mj-lt"/>
                <a:ea typeface="+mj-ea"/>
                <a:cs typeface="+mj-cs"/>
              </a:rPr>
              <a:t> Henke </a:t>
            </a:r>
          </a:p>
          <a:p>
            <a:pPr algn="ctr" eaLnBrk="1" hangingPunct="1">
              <a:defRPr/>
            </a:pPr>
            <a:r>
              <a:rPr lang="en-US" sz="3200" b="1" kern="0" dirty="0">
                <a:solidFill>
                  <a:schemeClr val="bg1">
                    <a:lumMod val="50000"/>
                  </a:schemeClr>
                </a:solidFill>
                <a:latin typeface="+mj-lt"/>
                <a:ea typeface="+mj-ea"/>
                <a:cs typeface="+mj-cs"/>
              </a:rPr>
              <a:t>Intelligent Training Systems</a:t>
            </a:r>
          </a:p>
          <a:p>
            <a:pPr algn="ctr" eaLnBrk="1" hangingPunct="1">
              <a:defRPr/>
            </a:pPr>
            <a:endParaRPr lang="en-US" sz="3200" b="1" kern="0" dirty="0">
              <a:solidFill>
                <a:srgbClr val="011D75"/>
              </a:solidFill>
              <a:latin typeface="+mj-lt"/>
              <a:ea typeface="+mj-ea"/>
              <a:cs typeface="+mj-cs"/>
            </a:endParaRPr>
          </a:p>
          <a:p>
            <a:pPr algn="ctr" eaLnBrk="1" hangingPunct="1">
              <a:defRPr/>
            </a:pPr>
            <a:r>
              <a:rPr lang="en-US" sz="3600" b="1" kern="0" dirty="0">
                <a:solidFill>
                  <a:srgbClr val="011D75"/>
                </a:solidFill>
                <a:latin typeface="+mj-lt"/>
                <a:ea typeface="+mj-ea"/>
                <a:cs typeface="+mj-cs"/>
              </a:rPr>
              <a:t>Authoring Tools</a:t>
            </a:r>
          </a:p>
        </p:txBody>
      </p:sp>
      <p:sp>
        <p:nvSpPr>
          <p:cNvPr id="2" name="Rectangle 2">
            <a:extLst>
              <a:ext uri="{FF2B5EF4-FFF2-40B4-BE49-F238E27FC236}">
                <a16:creationId xmlns:a16="http://schemas.microsoft.com/office/drawing/2014/main" id="{85321256-3C1E-CB6A-F97F-4A148772F72D}"/>
              </a:ext>
            </a:extLst>
          </p:cNvPr>
          <p:cNvSpPr txBox="1">
            <a:spLocks noChangeArrowheads="1"/>
          </p:cNvSpPr>
          <p:nvPr/>
        </p:nvSpPr>
        <p:spPr bwMode="auto">
          <a:xfrm>
            <a:off x="742950" y="4648200"/>
            <a:ext cx="7658100" cy="838200"/>
          </a:xfrm>
          <a:prstGeom prst="rect">
            <a:avLst/>
          </a:prstGeom>
          <a:noFill/>
          <a:ln w="9525">
            <a:noFill/>
            <a:miter lim="800000"/>
            <a:headEnd/>
            <a:tailEnd/>
          </a:ln>
        </p:spPr>
        <p:txBody>
          <a:bodyPr anchor="b"/>
          <a:lstStyle/>
          <a:p>
            <a:pPr algn="ctr" eaLnBrk="1" hangingPunct="1">
              <a:defRPr/>
            </a:pPr>
            <a:endParaRPr lang="en-US" sz="3200" b="1" kern="0" dirty="0">
              <a:solidFill>
                <a:srgbClr val="011D75"/>
              </a:solidFill>
              <a:latin typeface="+mj-lt"/>
              <a:ea typeface="+mj-ea"/>
              <a:cs typeface="+mj-cs"/>
            </a:endParaRPr>
          </a:p>
          <a:p>
            <a:pPr eaLnBrk="1" hangingPunct="1">
              <a:spcBef>
                <a:spcPts val="1200"/>
              </a:spcBef>
              <a:defRPr/>
            </a:pPr>
            <a:r>
              <a:rPr lang="en-US" kern="0" dirty="0">
                <a:solidFill>
                  <a:schemeClr val="tx1">
                    <a:lumMod val="75000"/>
                    <a:lumOff val="25000"/>
                  </a:schemeClr>
                </a:solidFill>
                <a:latin typeface="+mj-lt"/>
                <a:ea typeface="+mj-ea"/>
                <a:cs typeface="+mj-cs"/>
              </a:rPr>
              <a:t>Reduce the Time, Difficulty, and Expense of Developing Intelligent Tutors and Simulation Behaviors</a:t>
            </a:r>
          </a:p>
        </p:txBody>
      </p:sp>
    </p:spTree>
  </p:cSld>
  <p:clrMapOvr>
    <a:masterClrMapping/>
  </p:clrMapOvr>
  <p:transition spd="slow" advTm="12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5EACD95-D8A2-A9AD-065C-1EE2F0E592C0}"/>
              </a:ext>
            </a:extLst>
          </p:cNvPr>
          <p:cNvSpPr>
            <a:spLocks noGrp="1" noChangeArrowheads="1"/>
          </p:cNvSpPr>
          <p:nvPr>
            <p:ph type="title"/>
          </p:nvPr>
        </p:nvSpPr>
        <p:spPr>
          <a:xfrm>
            <a:off x="914400" y="685800"/>
            <a:ext cx="7543800" cy="533400"/>
          </a:xfrm>
        </p:spPr>
        <p:txBody>
          <a:bodyPr/>
          <a:lstStyle/>
          <a:p>
            <a:pPr eaLnBrk="1" hangingPunct="1"/>
            <a:r>
              <a:rPr lang="en-US" altLang="en-US" sz="3600" dirty="0"/>
              <a:t>Intelligent</a:t>
            </a:r>
            <a:r>
              <a:rPr lang="en-US" altLang="en-US" sz="3200" dirty="0"/>
              <a:t> </a:t>
            </a:r>
            <a:r>
              <a:rPr lang="en-US" altLang="en-US" sz="3600" dirty="0"/>
              <a:t>Training Capabilities</a:t>
            </a:r>
            <a:endParaRPr lang="en-US" altLang="en-US" sz="3600" b="0" dirty="0">
              <a:solidFill>
                <a:schemeClr val="tx1"/>
              </a:solidFill>
            </a:endParaRPr>
          </a:p>
        </p:txBody>
      </p:sp>
      <p:sp>
        <p:nvSpPr>
          <p:cNvPr id="10243" name="Rectangle 3">
            <a:extLst>
              <a:ext uri="{FF2B5EF4-FFF2-40B4-BE49-F238E27FC236}">
                <a16:creationId xmlns:a16="http://schemas.microsoft.com/office/drawing/2014/main" id="{2805A48F-FB3C-ECC8-C7FE-482D0CF73C63}"/>
              </a:ext>
            </a:extLst>
          </p:cNvPr>
          <p:cNvSpPr>
            <a:spLocks noChangeArrowheads="1"/>
          </p:cNvSpPr>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lvl="1" eaLnBrk="1" hangingPunct="1">
              <a:lnSpc>
                <a:spcPct val="100000"/>
              </a:lnSpc>
              <a:spcBef>
                <a:spcPts val="600"/>
              </a:spcBef>
              <a:buFont typeface="Symbol" panose="05050102010706020507" pitchFamily="18" charset="2"/>
              <a:buChar char="·"/>
            </a:pPr>
            <a:endParaRPr lang="en-US" altLang="en-US"/>
          </a:p>
          <a:p>
            <a:pPr eaLnBrk="1" hangingPunct="1">
              <a:lnSpc>
                <a:spcPct val="100000"/>
              </a:lnSpc>
              <a:spcBef>
                <a:spcPct val="20000"/>
              </a:spcBef>
              <a:buFontTx/>
              <a:buNone/>
            </a:pPr>
            <a:endParaRPr lang="en-US" altLang="en-US" sz="2400"/>
          </a:p>
        </p:txBody>
      </p:sp>
      <p:sp>
        <p:nvSpPr>
          <p:cNvPr id="8" name="Rectangle 5">
            <a:extLst>
              <a:ext uri="{FF2B5EF4-FFF2-40B4-BE49-F238E27FC236}">
                <a16:creationId xmlns:a16="http://schemas.microsoft.com/office/drawing/2014/main" id="{4D523485-D815-F6FC-BF96-5C0D9A694362}"/>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10245" name="Rectangle 6">
            <a:extLst>
              <a:ext uri="{FF2B5EF4-FFF2-40B4-BE49-F238E27FC236}">
                <a16:creationId xmlns:a16="http://schemas.microsoft.com/office/drawing/2014/main" id="{11C9CE3A-DD6F-E158-7D98-D95EFD4FF88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45B01B9E-A49C-48D8-AF82-DBAC60A55385}" type="slidenum">
              <a:rPr lang="en-US" altLang="en-US" sz="1000" smtClean="0"/>
              <a:pPr>
                <a:lnSpc>
                  <a:spcPct val="100000"/>
                </a:lnSpc>
                <a:spcBef>
                  <a:spcPct val="0"/>
                </a:spcBef>
                <a:buFontTx/>
                <a:buNone/>
              </a:pPr>
              <a:t>3</a:t>
            </a:fld>
            <a:endParaRPr lang="en-US" altLang="en-US" sz="1000"/>
          </a:p>
        </p:txBody>
      </p:sp>
      <p:graphicFrame>
        <p:nvGraphicFramePr>
          <p:cNvPr id="2" name="Table 1">
            <a:extLst>
              <a:ext uri="{FF2B5EF4-FFF2-40B4-BE49-F238E27FC236}">
                <a16:creationId xmlns:a16="http://schemas.microsoft.com/office/drawing/2014/main" id="{91A6D030-EEFF-C874-8591-C9207CD3FFC0}"/>
              </a:ext>
            </a:extLst>
          </p:cNvPr>
          <p:cNvGraphicFramePr>
            <a:graphicFrameLocks noGrp="1"/>
          </p:cNvGraphicFramePr>
          <p:nvPr>
            <p:extLst>
              <p:ext uri="{D42A27DB-BD31-4B8C-83A1-F6EECF244321}">
                <p14:modId xmlns:p14="http://schemas.microsoft.com/office/powerpoint/2010/main" val="2119739976"/>
              </p:ext>
            </p:extLst>
          </p:nvPr>
        </p:nvGraphicFramePr>
        <p:xfrm>
          <a:off x="762000" y="1508125"/>
          <a:ext cx="8153400" cy="4675187"/>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1159044">
                <a:tc>
                  <a:txBody>
                    <a:bodyPr/>
                    <a:lstStyle/>
                    <a:p>
                      <a:pPr algn="l"/>
                      <a:r>
                        <a:rPr lang="en-US" alt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Intelligent </a:t>
                      </a:r>
                    </a:p>
                    <a:p>
                      <a:pPr algn="l"/>
                      <a:r>
                        <a:rPr lang="en-US" alt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Tutoring Systems</a:t>
                      </a:r>
                    </a:p>
                  </a:txBody>
                  <a:tcPr marT="45723" marB="45723">
                    <a:solidFill>
                      <a:schemeClr val="bg1"/>
                    </a:solidFill>
                  </a:tcPr>
                </a:tc>
                <a:tc>
                  <a:txBody>
                    <a:bodyPr/>
                    <a:lstStyle/>
                    <a:p>
                      <a:r>
                        <a:rPr lang="en-US" sz="2000" b="0" dirty="0">
                          <a:solidFill>
                            <a:schemeClr val="accent4"/>
                          </a:solidFill>
                          <a:latin typeface="Calibri" panose="020F0502020204030204" pitchFamily="34" charset="0"/>
                          <a:ea typeface="Calibri" panose="020F0502020204030204" pitchFamily="34" charset="0"/>
                          <a:cs typeface="Calibri" panose="020F0502020204030204" pitchFamily="34" charset="0"/>
                        </a:rPr>
                        <a:t>Emulate expert instructors to provide the benefits of one-on-one tutoring - automatically and cost-effectively.</a:t>
                      </a:r>
                    </a:p>
                  </a:txBody>
                  <a:tcPr marT="45723" marB="45723">
                    <a:solidFill>
                      <a:schemeClr val="bg1"/>
                    </a:solidFill>
                  </a:tcPr>
                </a:tc>
                <a:extLst>
                  <a:ext uri="{0D108BD9-81ED-4DB2-BD59-A6C34878D82A}">
                    <a16:rowId xmlns:a16="http://schemas.microsoft.com/office/drawing/2014/main" val="10000"/>
                  </a:ext>
                </a:extLst>
              </a:tr>
              <a:tr h="1143178">
                <a:tc>
                  <a:txBody>
                    <a:bodyPr/>
                    <a:lstStyle/>
                    <a:p>
                      <a:pPr algn="l"/>
                      <a:r>
                        <a:rPr 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Intelligent </a:t>
                      </a:r>
                    </a:p>
                    <a:p>
                      <a:pPr algn="l"/>
                      <a:r>
                        <a:rPr 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After-Action Review </a:t>
                      </a:r>
                    </a:p>
                  </a:txBody>
                  <a:tcPr marT="45723" marB="45723">
                    <a:solidFill>
                      <a:schemeClr val="bg1"/>
                    </a:solidFill>
                  </a:tcPr>
                </a:tc>
                <a:tc>
                  <a:txBody>
                    <a:bodyPr/>
                    <a:lstStyle/>
                    <a:p>
                      <a:r>
                        <a:rPr lang="en-US" sz="2000" b="0" dirty="0">
                          <a:solidFill>
                            <a:schemeClr val="accent4"/>
                          </a:solidFill>
                          <a:latin typeface="Calibri" panose="020F0502020204030204" pitchFamily="34" charset="0"/>
                          <a:ea typeface="Calibri" panose="020F0502020204030204" pitchFamily="34" charset="0"/>
                          <a:cs typeface="Calibri" panose="020F0502020204030204" pitchFamily="34" charset="0"/>
                        </a:rPr>
                        <a:t>Select, analyze, and present key exercise events to help instructors conduct more effective AARs.</a:t>
                      </a:r>
                    </a:p>
                  </a:txBody>
                  <a:tcPr marT="45723" marB="45723">
                    <a:solidFill>
                      <a:schemeClr val="bg1"/>
                    </a:solidFill>
                  </a:tcPr>
                </a:tc>
                <a:extLst>
                  <a:ext uri="{0D108BD9-81ED-4DB2-BD59-A6C34878D82A}">
                    <a16:rowId xmlns:a16="http://schemas.microsoft.com/office/drawing/2014/main" val="10001"/>
                  </a:ext>
                </a:extLst>
              </a:tr>
              <a:tr h="1295484">
                <a:tc>
                  <a:txBody>
                    <a:bodyPr/>
                    <a:lstStyle/>
                    <a:p>
                      <a:pPr algn="l"/>
                      <a:r>
                        <a:rPr lang="en-US" alt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Intelligent </a:t>
                      </a:r>
                    </a:p>
                    <a:p>
                      <a:pPr algn="l"/>
                      <a:r>
                        <a:rPr lang="en-US" alt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Simulations</a:t>
                      </a:r>
                    </a:p>
                  </a:txBody>
                  <a:tcPr marT="45723" marB="45723">
                    <a:solidFill>
                      <a:schemeClr val="bg1"/>
                    </a:solidFill>
                  </a:tcPr>
                </a:tc>
                <a:tc>
                  <a:txBody>
                    <a:bodyPr/>
                    <a:lstStyle/>
                    <a:p>
                      <a:r>
                        <a:rPr lang="en-US" sz="2000" b="0" dirty="0">
                          <a:solidFill>
                            <a:schemeClr val="accent4"/>
                          </a:solidFill>
                          <a:latin typeface="Calibri" panose="020F0502020204030204" pitchFamily="34" charset="0"/>
                          <a:ea typeface="Calibri" panose="020F0502020204030204" pitchFamily="34" charset="0"/>
                          <a:cs typeface="Calibri" panose="020F0502020204030204" pitchFamily="34" charset="0"/>
                        </a:rPr>
                        <a:t>Complex behaviors of </a:t>
                      </a:r>
                      <a:r>
                        <a:rPr lang="en-US" altLang="en-US" sz="2000" b="0" dirty="0">
                          <a:solidFill>
                            <a:schemeClr val="accent4"/>
                          </a:solidFill>
                          <a:latin typeface="Calibri" panose="020F0502020204030204" pitchFamily="34" charset="0"/>
                          <a:ea typeface="Calibri" panose="020F0502020204030204" pitchFamily="34" charset="0"/>
                          <a:cs typeface="Calibri" panose="020F0502020204030204" pitchFamily="34" charset="0"/>
                        </a:rPr>
                        <a:t>teammates, computer-generated forces, etc. provide challenging and realistic learning experiences.</a:t>
                      </a:r>
                    </a:p>
                  </a:txBody>
                  <a:tcPr marT="45723" marB="45723">
                    <a:solidFill>
                      <a:schemeClr val="bg1"/>
                    </a:solidFill>
                  </a:tcPr>
                </a:tc>
                <a:extLst>
                  <a:ext uri="{0D108BD9-81ED-4DB2-BD59-A6C34878D82A}">
                    <a16:rowId xmlns:a16="http://schemas.microsoft.com/office/drawing/2014/main" val="10002"/>
                  </a:ext>
                </a:extLst>
              </a:tr>
              <a:tr h="1077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Authoring Tools</a:t>
                      </a:r>
                    </a:p>
                  </a:txBody>
                  <a:tcPr marT="45723" marB="45723">
                    <a:solidFill>
                      <a:schemeClr val="bg1"/>
                    </a:solidFill>
                  </a:tcPr>
                </a:tc>
                <a:tc>
                  <a:txBody>
                    <a:bodyPr/>
                    <a:lstStyle/>
                    <a:p>
                      <a:r>
                        <a:rPr lang="en-US" sz="2000" b="0" dirty="0">
                          <a:solidFill>
                            <a:schemeClr val="accent4"/>
                          </a:solidFill>
                          <a:latin typeface="Calibri" panose="020F0502020204030204" pitchFamily="34" charset="0"/>
                          <a:ea typeface="Calibri" panose="020F0502020204030204" pitchFamily="34" charset="0"/>
                          <a:cs typeface="Calibri" panose="020F0502020204030204" pitchFamily="34" charset="0"/>
                        </a:rPr>
                        <a:t>Enable the development of intelligent tutoring systems and complex simulation behaviors more quickly and easily.</a:t>
                      </a:r>
                    </a:p>
                  </a:txBody>
                  <a:tcPr marT="45723" marB="45723">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transition advTm="24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8F69C2E-DA0E-B224-5E67-01A4BA05A75D}"/>
              </a:ext>
            </a:extLst>
          </p:cNvPr>
          <p:cNvSpPr>
            <a:spLocks noGrp="1" noChangeArrowheads="1"/>
          </p:cNvSpPr>
          <p:nvPr>
            <p:ph type="ctrTitle"/>
          </p:nvPr>
        </p:nvSpPr>
        <p:spPr>
          <a:xfrm>
            <a:off x="1219200" y="762000"/>
            <a:ext cx="6629400" cy="2514600"/>
          </a:xfrm>
        </p:spPr>
        <p:txBody>
          <a:bodyPr/>
          <a:lstStyle/>
          <a:p>
            <a:pPr eaLnBrk="1" hangingPunct="1"/>
            <a:r>
              <a:rPr lang="en-US" altLang="en-US" sz="6000">
                <a:solidFill>
                  <a:srgbClr val="FF0000"/>
                </a:solidFill>
              </a:rPr>
              <a:t>Sim</a:t>
            </a:r>
            <a:r>
              <a:rPr lang="en-US" altLang="en-US" sz="6000">
                <a:solidFill>
                  <a:srgbClr val="777777"/>
                </a:solidFill>
              </a:rPr>
              <a:t>Bionic</a:t>
            </a:r>
          </a:p>
        </p:txBody>
      </p:sp>
      <p:sp>
        <p:nvSpPr>
          <p:cNvPr id="64515" name="Rectangle 4">
            <a:extLst>
              <a:ext uri="{FF2B5EF4-FFF2-40B4-BE49-F238E27FC236}">
                <a16:creationId xmlns:a16="http://schemas.microsoft.com/office/drawing/2014/main" id="{CC94707F-7770-CBA1-E55F-2A34B03F72BF}"/>
              </a:ext>
            </a:extLst>
          </p:cNvPr>
          <p:cNvSpPr>
            <a:spLocks noGrp="1" noChangeArrowheads="1"/>
          </p:cNvSpPr>
          <p:nvPr>
            <p:ph type="subTitle" idx="1"/>
          </p:nvPr>
        </p:nvSpPr>
        <p:spPr>
          <a:xfrm>
            <a:off x="1219200" y="3378200"/>
            <a:ext cx="6781800" cy="1270000"/>
          </a:xfrm>
          <a:noFill/>
        </p:spPr>
        <p:txBody>
          <a:bodyPr/>
          <a:lstStyle/>
          <a:p>
            <a:pPr eaLnBrk="1" hangingPunct="1">
              <a:buFontTx/>
              <a:buNone/>
            </a:pPr>
            <a:r>
              <a:rPr lang="en-US" altLang="en-US">
                <a:solidFill>
                  <a:srgbClr val="4D4D4D"/>
                </a:solidFill>
              </a:rPr>
              <a:t>Rapid Development of Real-Time Agents for Intelligent Tutoring and </a:t>
            </a:r>
          </a:p>
          <a:p>
            <a:pPr eaLnBrk="1" hangingPunct="1">
              <a:spcBef>
                <a:spcPct val="0"/>
              </a:spcBef>
              <a:buFontTx/>
              <a:buNone/>
            </a:pPr>
            <a:r>
              <a:rPr lang="en-US" altLang="en-US">
                <a:solidFill>
                  <a:srgbClr val="4D4D4D"/>
                </a:solidFill>
              </a:rPr>
              <a:t>Simulation Control</a:t>
            </a:r>
          </a:p>
        </p:txBody>
      </p:sp>
      <p:sp>
        <p:nvSpPr>
          <p:cNvPr id="64516" name="Text Box 6">
            <a:extLst>
              <a:ext uri="{FF2B5EF4-FFF2-40B4-BE49-F238E27FC236}">
                <a16:creationId xmlns:a16="http://schemas.microsoft.com/office/drawing/2014/main" id="{6D1C3CD8-971C-49C8-BF46-44B643FD6B1B}"/>
              </a:ext>
            </a:extLst>
          </p:cNvPr>
          <p:cNvSpPr txBox="1">
            <a:spLocks noChangeArrowheads="1"/>
          </p:cNvSpPr>
          <p:nvPr/>
        </p:nvSpPr>
        <p:spPr bwMode="auto">
          <a:xfrm>
            <a:off x="4876800" y="2362200"/>
            <a:ext cx="439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a:t>TM</a:t>
            </a:r>
          </a:p>
        </p:txBody>
      </p:sp>
    </p:spTree>
  </p:cSld>
  <p:clrMapOvr>
    <a:masterClrMapping/>
  </p:clrMapOvr>
  <p:transition spd="slow" advTm="12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7619D7FB-D57A-18E0-A9F4-7B57BF348CB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FEB2D645-D918-4FD3-866D-863001FE257A}" type="slidenum">
              <a:rPr lang="en-US" altLang="en-US" sz="1000" smtClean="0"/>
              <a:pPr>
                <a:lnSpc>
                  <a:spcPct val="100000"/>
                </a:lnSpc>
                <a:spcBef>
                  <a:spcPct val="0"/>
                </a:spcBef>
                <a:buFontTx/>
                <a:buNone/>
              </a:pPr>
              <a:t>31</a:t>
            </a:fld>
            <a:endParaRPr lang="en-US" altLang="en-US" sz="1000"/>
          </a:p>
        </p:txBody>
      </p:sp>
      <p:sp>
        <p:nvSpPr>
          <p:cNvPr id="66563" name="Rectangle 2">
            <a:extLst>
              <a:ext uri="{FF2B5EF4-FFF2-40B4-BE49-F238E27FC236}">
                <a16:creationId xmlns:a16="http://schemas.microsoft.com/office/drawing/2014/main" id="{1BFF34CB-D91F-6994-5794-CF1ED4A9AA1D}"/>
              </a:ext>
            </a:extLst>
          </p:cNvPr>
          <p:cNvSpPr>
            <a:spLocks noGrp="1" noChangeArrowheads="1"/>
          </p:cNvSpPr>
          <p:nvPr>
            <p:ph type="title"/>
          </p:nvPr>
        </p:nvSpPr>
        <p:spPr>
          <a:xfrm>
            <a:off x="914400" y="533400"/>
            <a:ext cx="7543800" cy="685800"/>
          </a:xfrm>
        </p:spPr>
        <p:txBody>
          <a:bodyPr/>
          <a:lstStyle/>
          <a:p>
            <a:pPr eaLnBrk="1" hangingPunct="1"/>
            <a:r>
              <a:rPr lang="en-US" altLang="en-US" sz="3200" dirty="0" err="1"/>
              <a:t>SimBionic</a:t>
            </a:r>
            <a:r>
              <a:rPr lang="en-US" altLang="en-US" sz="3200" dirty="0"/>
              <a:t> Overview</a:t>
            </a:r>
          </a:p>
        </p:txBody>
      </p:sp>
      <p:graphicFrame>
        <p:nvGraphicFramePr>
          <p:cNvPr id="66566" name="Object 5">
            <a:extLst>
              <a:ext uri="{FF2B5EF4-FFF2-40B4-BE49-F238E27FC236}">
                <a16:creationId xmlns:a16="http://schemas.microsoft.com/office/drawing/2014/main" id="{BE39C2FF-3CE0-745E-CCEA-A026FC66ECFC}"/>
              </a:ext>
            </a:extLst>
          </p:cNvPr>
          <p:cNvGraphicFramePr>
            <a:graphicFrameLocks noGrp="1" noChangeAspect="1"/>
          </p:cNvGraphicFramePr>
          <p:nvPr>
            <p:ph idx="1"/>
          </p:nvPr>
        </p:nvGraphicFramePr>
        <p:xfrm>
          <a:off x="1071563" y="6202363"/>
          <a:ext cx="981075" cy="273050"/>
        </p:xfrm>
        <a:graphic>
          <a:graphicData uri="http://schemas.openxmlformats.org/presentationml/2006/ole">
            <mc:AlternateContent xmlns:mc="http://schemas.openxmlformats.org/markup-compatibility/2006">
              <mc:Choice xmlns:v="urn:schemas-microsoft-com:vml" Requires="v">
                <p:oleObj name="Bitmap Image" r:id="rId3" imgW="7602011" imgH="2114845" progId="Paint.Picture">
                  <p:embed/>
                </p:oleObj>
              </mc:Choice>
              <mc:Fallback>
                <p:oleObj name="Bitmap Image" r:id="rId3" imgW="7602011" imgH="2114845"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6202363"/>
                        <a:ext cx="9810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Table 1">
            <a:extLst>
              <a:ext uri="{FF2B5EF4-FFF2-40B4-BE49-F238E27FC236}">
                <a16:creationId xmlns:a16="http://schemas.microsoft.com/office/drawing/2014/main" id="{CAC2A578-6BC0-2349-B4D5-715842EDD16C}"/>
              </a:ext>
            </a:extLst>
          </p:cNvPr>
          <p:cNvGraphicFramePr>
            <a:graphicFrameLocks noGrp="1"/>
          </p:cNvGraphicFramePr>
          <p:nvPr>
            <p:extLst>
              <p:ext uri="{D42A27DB-BD31-4B8C-83A1-F6EECF244321}">
                <p14:modId xmlns:p14="http://schemas.microsoft.com/office/powerpoint/2010/main" val="3227858896"/>
              </p:ext>
            </p:extLst>
          </p:nvPr>
        </p:nvGraphicFramePr>
        <p:xfrm>
          <a:off x="914400" y="1371600"/>
          <a:ext cx="7391399" cy="4752110"/>
        </p:xfrm>
        <a:graphic>
          <a:graphicData uri="http://schemas.openxmlformats.org/drawingml/2006/table">
            <a:tbl>
              <a:tblPr firstRow="1" bandRow="1">
                <a:tableStyleId>{5C22544A-7EE6-4342-B048-85BDC9FD1C3A}</a:tableStyleId>
              </a:tblPr>
              <a:tblGrid>
                <a:gridCol w="2119557">
                  <a:extLst>
                    <a:ext uri="{9D8B030D-6E8A-4147-A177-3AD203B41FA5}">
                      <a16:colId xmlns:a16="http://schemas.microsoft.com/office/drawing/2014/main" val="2103273611"/>
                    </a:ext>
                  </a:extLst>
                </a:gridCol>
                <a:gridCol w="5271842">
                  <a:extLst>
                    <a:ext uri="{9D8B030D-6E8A-4147-A177-3AD203B41FA5}">
                      <a16:colId xmlns:a16="http://schemas.microsoft.com/office/drawing/2014/main" val="2299886185"/>
                    </a:ext>
                  </a:extLst>
                </a:gridCol>
              </a:tblGrid>
              <a:tr h="762000">
                <a:tc>
                  <a:txBody>
                    <a:bodyPr/>
                    <a:lstStyle/>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Purpose</a:t>
                      </a:r>
                    </a:p>
                    <a:p>
                      <a:endParaRPr lang="en-US" b="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Simplify and accelerate the development of intelligent simulations and dynamic student performance assessments</a:t>
                      </a:r>
                    </a:p>
                  </a:txBody>
                  <a:tcPr>
                    <a:noFill/>
                  </a:tcPr>
                </a:tc>
                <a:extLst>
                  <a:ext uri="{0D108BD9-81ED-4DB2-BD59-A6C34878D82A}">
                    <a16:rowId xmlns:a16="http://schemas.microsoft.com/office/drawing/2014/main" val="2158750905"/>
                  </a:ext>
                </a:extLst>
              </a:tr>
              <a:tr h="1125682">
                <a:tc>
                  <a:txBody>
                    <a:bodyPr/>
                    <a:lstStyle/>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Reasoning</a:t>
                      </a:r>
                    </a:p>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Methods</a:t>
                      </a:r>
                    </a:p>
                    <a:p>
                      <a:pPr algn="r"/>
                      <a:endParaRPr lang="en-US" b="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Hierarchical transition networks detect and respond to patterns of actions and states.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Blackboard communication, polymorphism</a:t>
                      </a:r>
                    </a:p>
                  </a:txBody>
                  <a:tcPr>
                    <a:noFill/>
                  </a:tcPr>
                </a:tc>
                <a:extLst>
                  <a:ext uri="{0D108BD9-81ED-4DB2-BD59-A6C34878D82A}">
                    <a16:rowId xmlns:a16="http://schemas.microsoft.com/office/drawing/2014/main" val="1134463994"/>
                  </a:ext>
                </a:extLst>
              </a:tr>
              <a:tr h="1004455">
                <a:tc>
                  <a:txBody>
                    <a:bodyPr/>
                    <a:lstStyle/>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Graphical </a:t>
                      </a:r>
                    </a:p>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Behavior Editor</a:t>
                      </a:r>
                    </a:p>
                    <a:p>
                      <a:pPr algn="r"/>
                      <a:endParaRPr lang="en-US" b="0" dirty="0"/>
                    </a:p>
                  </a:txBody>
                  <a:tcPr>
                    <a:noFill/>
                  </a:tcPr>
                </a:tc>
                <a:tc>
                  <a:txBody>
                    <a:bodyPr/>
                    <a:lstStyle/>
                    <a:p>
                      <a:pPr>
                        <a:lnSpc>
                          <a:spcPct val="100000"/>
                        </a:lnSpc>
                        <a:spcBef>
                          <a:spcPct val="0"/>
                        </a:spcBef>
                        <a:buFontTx/>
                        <a:buNone/>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Visual IDE enables rapid iterative development</a:t>
                      </a:r>
                    </a:p>
                    <a:p>
                      <a:pPr>
                        <a:lnSpc>
                          <a:spcPct val="100000"/>
                        </a:lnSpc>
                        <a:spcBef>
                          <a:spcPct val="0"/>
                        </a:spcBef>
                        <a:buFontTx/>
                        <a:buNone/>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and improves collaboration between experts and programmers</a:t>
                      </a:r>
                    </a:p>
                  </a:txBody>
                  <a:tcPr>
                    <a:noFill/>
                  </a:tcPr>
                </a:tc>
                <a:extLst>
                  <a:ext uri="{0D108BD9-81ED-4DB2-BD59-A6C34878D82A}">
                    <a16:rowId xmlns:a16="http://schemas.microsoft.com/office/drawing/2014/main" val="1231787649"/>
                  </a:ext>
                </a:extLst>
              </a:tr>
              <a:tr h="1004455">
                <a:tc>
                  <a:txBody>
                    <a:bodyPr/>
                    <a:lstStyle/>
                    <a:p>
                      <a:pPr algn="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Integration</a:t>
                      </a:r>
                      <a:endParaRPr lang="en-US" b="0" dirty="0"/>
                    </a:p>
                  </a:txBody>
                  <a:tcPr>
                    <a:noFill/>
                  </a:tcPr>
                </a:tc>
                <a:tc>
                  <a:txBody>
                    <a:bodyPr/>
                    <a:lstStyle/>
                    <a:p>
                      <a:pPr>
                        <a:lnSpc>
                          <a:spcPct val="100000"/>
                        </a:lnSpc>
                        <a:spcBef>
                          <a:spcPct val="0"/>
                        </a:spcBef>
                        <a:buFontTx/>
                        <a:buNone/>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Scalable: small footprint, efficient execution</a:t>
                      </a:r>
                    </a:p>
                    <a:p>
                      <a:pPr>
                        <a:lnSpc>
                          <a:spcPct val="100000"/>
                        </a:lnSpc>
                        <a:spcBef>
                          <a:spcPct val="0"/>
                        </a:spcBef>
                        <a:buFontTx/>
                        <a:buNone/>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Modular C++ and Java APIs enable integration w/ desktop apps and Web application servers.</a:t>
                      </a:r>
                    </a:p>
                  </a:txBody>
                  <a:tcPr>
                    <a:noFill/>
                  </a:tcPr>
                </a:tc>
                <a:extLst>
                  <a:ext uri="{0D108BD9-81ED-4DB2-BD59-A6C34878D82A}">
                    <a16:rowId xmlns:a16="http://schemas.microsoft.com/office/drawing/2014/main" val="2067955076"/>
                  </a:ext>
                </a:extLst>
              </a:tr>
              <a:tr h="703118">
                <a:tc>
                  <a:txBody>
                    <a:bodyPr/>
                    <a:lstStyle/>
                    <a:p>
                      <a:pPr algn="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Platforms</a:t>
                      </a:r>
                      <a:endParaRPr lang="en-US" b="0" dirty="0"/>
                    </a:p>
                  </a:txBody>
                  <a:tcPr>
                    <a:noFill/>
                  </a:tcPr>
                </a:tc>
                <a:tc>
                  <a:txBody>
                    <a:bodyPr/>
                    <a:lstStyle/>
                    <a:p>
                      <a:pPr>
                        <a:lnSpc>
                          <a:spcPct val="100000"/>
                        </a:lnSpc>
                        <a:spcBef>
                          <a:spcPct val="0"/>
                        </a:spcBef>
                        <a:buFontTx/>
                        <a:buNone/>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Behavior editor: Windows</a:t>
                      </a:r>
                    </a:p>
                    <a:p>
                      <a:pPr>
                        <a:lnSpc>
                          <a:spcPct val="100000"/>
                        </a:lnSpc>
                        <a:spcBef>
                          <a:spcPct val="0"/>
                        </a:spcBef>
                        <a:buFontTx/>
                        <a:buNone/>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Run-time engine: Windows, Linux</a:t>
                      </a:r>
                    </a:p>
                  </a:txBody>
                  <a:tcPr>
                    <a:noFill/>
                  </a:tcPr>
                </a:tc>
                <a:extLst>
                  <a:ext uri="{0D108BD9-81ED-4DB2-BD59-A6C34878D82A}">
                    <a16:rowId xmlns:a16="http://schemas.microsoft.com/office/drawing/2014/main" val="2619880111"/>
                  </a:ext>
                </a:extLst>
              </a:tr>
            </a:tbl>
          </a:graphicData>
        </a:graphic>
      </p:graphicFrame>
    </p:spTree>
  </p:cSld>
  <p:clrMapOvr>
    <a:masterClrMapping/>
  </p:clrMapOvr>
  <p:transition spd="slow" advTm="26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a:extLst>
              <a:ext uri="{FF2B5EF4-FFF2-40B4-BE49-F238E27FC236}">
                <a16:creationId xmlns:a16="http://schemas.microsoft.com/office/drawing/2014/main" id="{A781A98E-0579-D4F7-84AF-0EF354CAD20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543C83E4-63BB-4A93-9570-834D7C7D41D4}" type="slidenum">
              <a:rPr lang="en-US" altLang="en-US" sz="1000" smtClean="0"/>
              <a:pPr>
                <a:lnSpc>
                  <a:spcPct val="100000"/>
                </a:lnSpc>
                <a:spcBef>
                  <a:spcPct val="0"/>
                </a:spcBef>
                <a:buFontTx/>
                <a:buNone/>
              </a:pPr>
              <a:t>32</a:t>
            </a:fld>
            <a:endParaRPr lang="en-US" altLang="en-US" sz="1000"/>
          </a:p>
        </p:txBody>
      </p:sp>
      <p:graphicFrame>
        <p:nvGraphicFramePr>
          <p:cNvPr id="68611" name="Object 12">
            <a:extLst>
              <a:ext uri="{FF2B5EF4-FFF2-40B4-BE49-F238E27FC236}">
                <a16:creationId xmlns:a16="http://schemas.microsoft.com/office/drawing/2014/main" id="{B3DF17A2-0350-96E3-0163-24C565DB119F}"/>
              </a:ext>
            </a:extLst>
          </p:cNvPr>
          <p:cNvGraphicFramePr>
            <a:graphicFrameLocks noGrp="1" noChangeAspect="1"/>
          </p:cNvGraphicFramePr>
          <p:nvPr>
            <p:ph sz="half" idx="2"/>
            <p:extLst>
              <p:ext uri="{D42A27DB-BD31-4B8C-83A1-F6EECF244321}">
                <p14:modId xmlns:p14="http://schemas.microsoft.com/office/powerpoint/2010/main" val="3202420253"/>
              </p:ext>
            </p:extLst>
          </p:nvPr>
        </p:nvGraphicFramePr>
        <p:xfrm>
          <a:off x="1219200" y="906463"/>
          <a:ext cx="6553200" cy="5243512"/>
        </p:xfrm>
        <a:graphic>
          <a:graphicData uri="http://schemas.openxmlformats.org/presentationml/2006/ole">
            <mc:AlternateContent xmlns:mc="http://schemas.openxmlformats.org/markup-compatibility/2006">
              <mc:Choice xmlns:v="urn:schemas-microsoft-com:vml" Requires="v">
                <p:oleObj name="Bitmap Image" r:id="rId3" imgW="12193702" imgH="9752381" progId="Paint.Picture">
                  <p:embed/>
                </p:oleObj>
              </mc:Choice>
              <mc:Fallback>
                <p:oleObj name="Bitmap Image" r:id="rId3" imgW="12193702" imgH="9752381" progId="Paint.Picture">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906463"/>
                        <a:ext cx="65532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4" name="Rectangle 2">
            <a:extLst>
              <a:ext uri="{FF2B5EF4-FFF2-40B4-BE49-F238E27FC236}">
                <a16:creationId xmlns:a16="http://schemas.microsoft.com/office/drawing/2014/main" id="{96C67A12-F0CD-F0E9-500E-078EC5023BA2}"/>
              </a:ext>
            </a:extLst>
          </p:cNvPr>
          <p:cNvSpPr>
            <a:spLocks noGrp="1" noChangeArrowheads="1"/>
          </p:cNvSpPr>
          <p:nvPr>
            <p:ph type="title"/>
          </p:nvPr>
        </p:nvSpPr>
        <p:spPr>
          <a:xfrm>
            <a:off x="1123950" y="285750"/>
            <a:ext cx="6553200" cy="533400"/>
          </a:xfrm>
          <a:ln w="25400">
            <a:miter lim="800000"/>
            <a:headEnd/>
            <a:tailEnd/>
          </a:ln>
        </p:spPr>
        <p:txBody>
          <a:bodyPr/>
          <a:lstStyle/>
          <a:p>
            <a:pPr eaLnBrk="1" hangingPunct="1">
              <a:defRPr/>
            </a:pPr>
            <a:r>
              <a:rPr lang="en-US" altLang="en-US" sz="3200" dirty="0" err="1"/>
              <a:t>SimBionic</a:t>
            </a:r>
            <a:r>
              <a:rPr lang="en-US" altLang="en-US" sz="3200" dirty="0"/>
              <a:t> </a:t>
            </a:r>
            <a:r>
              <a:rPr lang="en-US" altLang="en-US" sz="3200" dirty="0">
                <a:solidFill>
                  <a:schemeClr val="tx1">
                    <a:lumMod val="65000"/>
                    <a:lumOff val="35000"/>
                  </a:schemeClr>
                </a:solidFill>
              </a:rPr>
              <a:t>Behavior Editor</a:t>
            </a:r>
          </a:p>
        </p:txBody>
      </p:sp>
      <p:sp>
        <p:nvSpPr>
          <p:cNvPr id="68613" name="Rectangle 11">
            <a:extLst>
              <a:ext uri="{FF2B5EF4-FFF2-40B4-BE49-F238E27FC236}">
                <a16:creationId xmlns:a16="http://schemas.microsoft.com/office/drawing/2014/main" id="{9E7F5F06-73B9-C176-708C-A399F603B7D3}"/>
              </a:ext>
            </a:extLst>
          </p:cNvPr>
          <p:cNvSpPr>
            <a:spLocks noChangeArrowheads="1"/>
          </p:cNvSpPr>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lvl="1" eaLnBrk="1" hangingPunct="1">
              <a:lnSpc>
                <a:spcPct val="100000"/>
              </a:lnSpc>
              <a:spcBef>
                <a:spcPts val="600"/>
              </a:spcBef>
              <a:buFont typeface="Symbol" panose="05050102010706020507" pitchFamily="18" charset="2"/>
              <a:buChar char="·"/>
            </a:pPr>
            <a:endParaRPr lang="en-US" altLang="en-US"/>
          </a:p>
          <a:p>
            <a:pPr eaLnBrk="1" hangingPunct="1">
              <a:lnSpc>
                <a:spcPct val="100000"/>
              </a:lnSpc>
              <a:spcBef>
                <a:spcPct val="20000"/>
              </a:spcBef>
              <a:buFontTx/>
              <a:buNone/>
            </a:pPr>
            <a:endParaRPr lang="en-US" altLang="en-US" sz="2400"/>
          </a:p>
        </p:txBody>
      </p:sp>
      <p:graphicFrame>
        <p:nvGraphicFramePr>
          <p:cNvPr id="68614" name="Object 15">
            <a:extLst>
              <a:ext uri="{FF2B5EF4-FFF2-40B4-BE49-F238E27FC236}">
                <a16:creationId xmlns:a16="http://schemas.microsoft.com/office/drawing/2014/main" id="{2573C898-E51A-ECAC-8CAF-A49370B4F6C1}"/>
              </a:ext>
            </a:extLst>
          </p:cNvPr>
          <p:cNvGraphicFramePr>
            <a:graphicFrameLocks noGrp="1" noChangeAspect="1"/>
          </p:cNvGraphicFramePr>
          <p:nvPr>
            <p:ph idx="1"/>
          </p:nvPr>
        </p:nvGraphicFramePr>
        <p:xfrm>
          <a:off x="1071563" y="6202363"/>
          <a:ext cx="981075" cy="273050"/>
        </p:xfrm>
        <a:graphic>
          <a:graphicData uri="http://schemas.openxmlformats.org/presentationml/2006/ole">
            <mc:AlternateContent xmlns:mc="http://schemas.openxmlformats.org/markup-compatibility/2006">
              <mc:Choice xmlns:v="urn:schemas-microsoft-com:vml" Requires="v">
                <p:oleObj name="Bitmap Image" r:id="rId5" imgW="7602011" imgH="2114845" progId="Paint.Picture">
                  <p:embed/>
                </p:oleObj>
              </mc:Choice>
              <mc:Fallback>
                <p:oleObj name="Bitmap Image" r:id="rId5" imgW="7602011" imgH="2114845" progId="Paint.Picture">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6202363"/>
                        <a:ext cx="9810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5">
            <a:extLst>
              <a:ext uri="{FF2B5EF4-FFF2-40B4-BE49-F238E27FC236}">
                <a16:creationId xmlns:a16="http://schemas.microsoft.com/office/drawing/2014/main" id="{29F1C1BD-8FD5-3766-FD94-074FCC1AD135}"/>
              </a:ext>
            </a:extLst>
          </p:cNvPr>
          <p:cNvSpPr txBox="1">
            <a:spLocks noChangeArrowheads="1"/>
          </p:cNvSpPr>
          <p:nvPr/>
        </p:nvSpPr>
        <p:spPr bwMode="auto">
          <a:xfrm>
            <a:off x="457200" y="2732088"/>
            <a:ext cx="1524000" cy="338137"/>
          </a:xfrm>
          <a:prstGeom prst="rect">
            <a:avLst/>
          </a:prstGeom>
          <a:solidFill>
            <a:srgbClr val="FFFF00"/>
          </a:solidFill>
          <a:ln>
            <a:solidFill>
              <a:srgbClr val="002060"/>
            </a:solidFill>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Object Catalog</a:t>
            </a:r>
          </a:p>
        </p:txBody>
      </p:sp>
      <p:sp>
        <p:nvSpPr>
          <p:cNvPr id="3" name="Text Box 5">
            <a:extLst>
              <a:ext uri="{FF2B5EF4-FFF2-40B4-BE49-F238E27FC236}">
                <a16:creationId xmlns:a16="http://schemas.microsoft.com/office/drawing/2014/main" id="{6F94F7D2-C914-1722-18D4-127DF7906949}"/>
              </a:ext>
            </a:extLst>
          </p:cNvPr>
          <p:cNvSpPr txBox="1">
            <a:spLocks noChangeArrowheads="1"/>
          </p:cNvSpPr>
          <p:nvPr/>
        </p:nvSpPr>
        <p:spPr bwMode="auto">
          <a:xfrm>
            <a:off x="7159083" y="2901156"/>
            <a:ext cx="744344" cy="338137"/>
          </a:xfrm>
          <a:prstGeom prst="rect">
            <a:avLst/>
          </a:prstGeom>
          <a:solidFill>
            <a:srgbClr val="FFFF00"/>
          </a:solidFill>
          <a:ln>
            <a:solidFill>
              <a:srgbClr val="002060"/>
            </a:solid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1600"/>
              </a:spcBef>
              <a:defRPr/>
            </a:pPr>
            <a:r>
              <a:rPr lang="en-US" altLang="en-US" sz="1600" dirty="0">
                <a:solidFill>
                  <a:schemeClr val="accent4"/>
                </a:solidFill>
                <a:latin typeface="Calibri" panose="020F0502020204030204" pitchFamily="34" charset="0"/>
                <a:ea typeface="Calibri" panose="020F0502020204030204" pitchFamily="34" charset="0"/>
                <a:cs typeface="Calibri" panose="020F0502020204030204" pitchFamily="34" charset="0"/>
              </a:rPr>
              <a:t>FSM</a:t>
            </a:r>
          </a:p>
        </p:txBody>
      </p:sp>
    </p:spTree>
  </p:cSld>
  <p:clrMapOvr>
    <a:masterClrMapping/>
  </p:clrMapOvr>
  <p:transition spd="slow" advTm="1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a:extLst>
              <a:ext uri="{FF2B5EF4-FFF2-40B4-BE49-F238E27FC236}">
                <a16:creationId xmlns:a16="http://schemas.microsoft.com/office/drawing/2014/main" id="{A02F880F-F510-2C30-96D3-37219850F8B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83F80642-B487-43FF-B36C-4B3BE9097059}" type="slidenum">
              <a:rPr lang="en-US" altLang="en-US" sz="1000" smtClean="0"/>
              <a:pPr>
                <a:lnSpc>
                  <a:spcPct val="100000"/>
                </a:lnSpc>
                <a:spcBef>
                  <a:spcPct val="0"/>
                </a:spcBef>
                <a:buFontTx/>
                <a:buNone/>
              </a:pPr>
              <a:t>33</a:t>
            </a:fld>
            <a:endParaRPr lang="en-US" altLang="en-US" sz="1000"/>
          </a:p>
        </p:txBody>
      </p:sp>
      <p:sp>
        <p:nvSpPr>
          <p:cNvPr id="70659" name="Rectangle 2">
            <a:extLst>
              <a:ext uri="{FF2B5EF4-FFF2-40B4-BE49-F238E27FC236}">
                <a16:creationId xmlns:a16="http://schemas.microsoft.com/office/drawing/2014/main" id="{0BC60197-4BEB-9790-86E3-F24B946E96DF}"/>
              </a:ext>
            </a:extLst>
          </p:cNvPr>
          <p:cNvSpPr>
            <a:spLocks noGrp="1" noChangeArrowheads="1"/>
          </p:cNvSpPr>
          <p:nvPr>
            <p:ph type="title"/>
          </p:nvPr>
        </p:nvSpPr>
        <p:spPr>
          <a:xfrm>
            <a:off x="914400" y="533400"/>
            <a:ext cx="7543800" cy="685800"/>
          </a:xfrm>
        </p:spPr>
        <p:txBody>
          <a:bodyPr/>
          <a:lstStyle/>
          <a:p>
            <a:pPr eaLnBrk="1" hangingPunct="1"/>
            <a:r>
              <a:rPr lang="en-US" altLang="en-US" sz="3200" dirty="0" err="1"/>
              <a:t>SimBionic</a:t>
            </a:r>
            <a:r>
              <a:rPr lang="en-US" altLang="en-US" sz="3200" dirty="0"/>
              <a:t> Applications</a:t>
            </a:r>
          </a:p>
        </p:txBody>
      </p:sp>
      <p:graphicFrame>
        <p:nvGraphicFramePr>
          <p:cNvPr id="70662" name="Object 5">
            <a:extLst>
              <a:ext uri="{FF2B5EF4-FFF2-40B4-BE49-F238E27FC236}">
                <a16:creationId xmlns:a16="http://schemas.microsoft.com/office/drawing/2014/main" id="{67575E97-55A4-B5B9-3269-6C9A39781DC5}"/>
              </a:ext>
            </a:extLst>
          </p:cNvPr>
          <p:cNvGraphicFramePr>
            <a:graphicFrameLocks noGrp="1" noChangeAspect="1"/>
          </p:cNvGraphicFramePr>
          <p:nvPr>
            <p:ph idx="1"/>
          </p:nvPr>
        </p:nvGraphicFramePr>
        <p:xfrm>
          <a:off x="1071563" y="6202363"/>
          <a:ext cx="981075" cy="273050"/>
        </p:xfrm>
        <a:graphic>
          <a:graphicData uri="http://schemas.openxmlformats.org/presentationml/2006/ole">
            <mc:AlternateContent xmlns:mc="http://schemas.openxmlformats.org/markup-compatibility/2006">
              <mc:Choice xmlns:v="urn:schemas-microsoft-com:vml" Requires="v">
                <p:oleObj name="Bitmap Image" r:id="rId3" imgW="7602011" imgH="2114845" progId="Paint.Picture">
                  <p:embed/>
                </p:oleObj>
              </mc:Choice>
              <mc:Fallback>
                <p:oleObj name="Bitmap Image" r:id="rId3" imgW="7602011" imgH="2114845"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6202363"/>
                        <a:ext cx="9810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Table 1">
            <a:extLst>
              <a:ext uri="{FF2B5EF4-FFF2-40B4-BE49-F238E27FC236}">
                <a16:creationId xmlns:a16="http://schemas.microsoft.com/office/drawing/2014/main" id="{2CB2B6D9-6382-8228-CD51-D4CC641037E1}"/>
              </a:ext>
            </a:extLst>
          </p:cNvPr>
          <p:cNvGraphicFramePr>
            <a:graphicFrameLocks noGrp="1"/>
          </p:cNvGraphicFramePr>
          <p:nvPr>
            <p:extLst>
              <p:ext uri="{D42A27DB-BD31-4B8C-83A1-F6EECF244321}">
                <p14:modId xmlns:p14="http://schemas.microsoft.com/office/powerpoint/2010/main" val="2285473409"/>
              </p:ext>
            </p:extLst>
          </p:nvPr>
        </p:nvGraphicFramePr>
        <p:xfrm>
          <a:off x="609600" y="1524000"/>
          <a:ext cx="7924800" cy="361321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103273611"/>
                    </a:ext>
                  </a:extLst>
                </a:gridCol>
                <a:gridCol w="5257800">
                  <a:extLst>
                    <a:ext uri="{9D8B030D-6E8A-4147-A177-3AD203B41FA5}">
                      <a16:colId xmlns:a16="http://schemas.microsoft.com/office/drawing/2014/main" val="2299886185"/>
                    </a:ext>
                  </a:extLst>
                </a:gridCol>
              </a:tblGrid>
              <a:tr h="838200">
                <a:tc>
                  <a:txBody>
                    <a:bodyPr/>
                    <a:lstStyle/>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Games and Simulations </a:t>
                      </a:r>
                    </a:p>
                    <a:p>
                      <a:endParaRPr lang="en-US" b="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Enables game/sim designers and developers to develop Intelligent behaviors more quickly and easily.</a:t>
                      </a:r>
                    </a:p>
                  </a:txBody>
                  <a:tcPr>
                    <a:noFill/>
                  </a:tcPr>
                </a:tc>
                <a:extLst>
                  <a:ext uri="{0D108BD9-81ED-4DB2-BD59-A6C34878D82A}">
                    <a16:rowId xmlns:a16="http://schemas.microsoft.com/office/drawing/2014/main" val="2158750905"/>
                  </a:ext>
                </a:extLst>
              </a:tr>
              <a:tr h="1447800">
                <a:tc>
                  <a:txBody>
                    <a:bodyPr/>
                    <a:lstStyle/>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Performance Assessment and Coaching</a:t>
                      </a:r>
                    </a:p>
                    <a:p>
                      <a:pPr algn="r"/>
                      <a:endParaRPr lang="en-US" b="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Enables instructional developers to implement automated student performance evaluation and feedback within training simulations and other interactive learning systems. </a:t>
                      </a:r>
                    </a:p>
                  </a:txBody>
                  <a:tcPr>
                    <a:noFill/>
                  </a:tcPr>
                </a:tc>
                <a:extLst>
                  <a:ext uri="{0D108BD9-81ED-4DB2-BD59-A6C34878D82A}">
                    <a16:rowId xmlns:a16="http://schemas.microsoft.com/office/drawing/2014/main" val="1134463994"/>
                  </a:ext>
                </a:extLst>
              </a:tr>
              <a:tr h="1327212">
                <a:tc>
                  <a:txBody>
                    <a:bodyPr/>
                    <a:lstStyle/>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Complex Event Processing</a:t>
                      </a:r>
                    </a:p>
                    <a:p>
                      <a:pPr algn="r"/>
                      <a:endParaRPr lang="en-US" b="0" dirty="0"/>
                    </a:p>
                  </a:txBody>
                  <a:tcPr>
                    <a:noFill/>
                  </a:tcPr>
                </a:tc>
                <a:tc>
                  <a:txBody>
                    <a:bodyPr/>
                    <a:lstStyle/>
                    <a:p>
                      <a:pPr>
                        <a:lnSpc>
                          <a:spcPct val="100000"/>
                        </a:lnSpc>
                        <a:spcBef>
                          <a:spcPct val="0"/>
                        </a:spcBef>
                        <a:buFontTx/>
                        <a:buNone/>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Enables SMEs and analysts to create sophisticated logic for automatically monitoring, filtering, correlating, interpreting event streams for event </a:t>
                      </a:r>
                      <a:r>
                        <a:rPr lang="en-US" altLang="en-US" sz="1800" b="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identification, alerting, </a:t>
                      </a: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and reporting.</a:t>
                      </a:r>
                    </a:p>
                  </a:txBody>
                  <a:tcPr>
                    <a:noFill/>
                  </a:tcPr>
                </a:tc>
                <a:extLst>
                  <a:ext uri="{0D108BD9-81ED-4DB2-BD59-A6C34878D82A}">
                    <a16:rowId xmlns:a16="http://schemas.microsoft.com/office/drawing/2014/main" val="1231787649"/>
                  </a:ext>
                </a:extLst>
              </a:tr>
            </a:tbl>
          </a:graphicData>
        </a:graphic>
      </p:graphicFrame>
    </p:spTree>
  </p:cSld>
  <p:clrMapOvr>
    <a:masterClrMapping/>
  </p:clrMapOvr>
  <p:transition spd="slow" advTm="1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173B735-3CE4-7102-9657-14688DDA9222}"/>
              </a:ext>
            </a:extLst>
          </p:cNvPr>
          <p:cNvSpPr>
            <a:spLocks noGrp="1" noChangeArrowheads="1"/>
          </p:cNvSpPr>
          <p:nvPr>
            <p:ph type="ctrTitle"/>
          </p:nvPr>
        </p:nvSpPr>
        <p:spPr>
          <a:xfrm>
            <a:off x="1219200" y="762000"/>
            <a:ext cx="6629400" cy="2514600"/>
          </a:xfrm>
        </p:spPr>
        <p:txBody>
          <a:bodyPr/>
          <a:lstStyle/>
          <a:p>
            <a:pPr eaLnBrk="1" hangingPunct="1"/>
            <a:r>
              <a:rPr lang="en-US" altLang="en-US" sz="6000"/>
              <a:t>TaskGuide</a:t>
            </a:r>
          </a:p>
        </p:txBody>
      </p:sp>
      <p:sp>
        <p:nvSpPr>
          <p:cNvPr id="72707" name="Rectangle 4">
            <a:extLst>
              <a:ext uri="{FF2B5EF4-FFF2-40B4-BE49-F238E27FC236}">
                <a16:creationId xmlns:a16="http://schemas.microsoft.com/office/drawing/2014/main" id="{13C2074B-4F8F-10A3-6461-98664A059528}"/>
              </a:ext>
            </a:extLst>
          </p:cNvPr>
          <p:cNvSpPr>
            <a:spLocks noGrp="1" noChangeArrowheads="1"/>
          </p:cNvSpPr>
          <p:nvPr>
            <p:ph type="subTitle" idx="1"/>
          </p:nvPr>
        </p:nvSpPr>
        <p:spPr>
          <a:xfrm>
            <a:off x="1219200" y="3378200"/>
            <a:ext cx="6858000" cy="1270000"/>
          </a:xfrm>
          <a:noFill/>
        </p:spPr>
        <p:txBody>
          <a:bodyPr/>
          <a:lstStyle/>
          <a:p>
            <a:pPr eaLnBrk="1" hangingPunct="1">
              <a:buFontTx/>
              <a:buNone/>
            </a:pPr>
            <a:r>
              <a:rPr lang="en-US" altLang="en-US">
                <a:solidFill>
                  <a:srgbClr val="4D4D4D"/>
                </a:solidFill>
              </a:rPr>
              <a:t>Rapid Authoring of </a:t>
            </a:r>
          </a:p>
          <a:p>
            <a:pPr eaLnBrk="1" hangingPunct="1">
              <a:spcBef>
                <a:spcPct val="0"/>
              </a:spcBef>
              <a:buFontTx/>
              <a:buNone/>
            </a:pPr>
            <a:r>
              <a:rPr lang="en-US" altLang="en-US">
                <a:solidFill>
                  <a:srgbClr val="4D4D4D"/>
                </a:solidFill>
              </a:rPr>
              <a:t>Step-by-Step Task Support and </a:t>
            </a:r>
          </a:p>
          <a:p>
            <a:pPr eaLnBrk="1" hangingPunct="1">
              <a:spcBef>
                <a:spcPct val="0"/>
              </a:spcBef>
              <a:buFontTx/>
              <a:buNone/>
            </a:pPr>
            <a:r>
              <a:rPr lang="en-US" altLang="en-US">
                <a:solidFill>
                  <a:srgbClr val="4D4D4D"/>
                </a:solidFill>
              </a:rPr>
              <a:t>Dialog-Based User Interfaces</a:t>
            </a:r>
          </a:p>
        </p:txBody>
      </p:sp>
      <p:sp>
        <p:nvSpPr>
          <p:cNvPr id="72708" name="Text Box 5">
            <a:extLst>
              <a:ext uri="{FF2B5EF4-FFF2-40B4-BE49-F238E27FC236}">
                <a16:creationId xmlns:a16="http://schemas.microsoft.com/office/drawing/2014/main" id="{D435F47D-9B76-1D81-7800-483683DA0BAC}"/>
              </a:ext>
            </a:extLst>
          </p:cNvPr>
          <p:cNvSpPr txBox="1">
            <a:spLocks noChangeArrowheads="1"/>
          </p:cNvSpPr>
          <p:nvPr/>
        </p:nvSpPr>
        <p:spPr bwMode="auto">
          <a:xfrm>
            <a:off x="5046663" y="2438400"/>
            <a:ext cx="439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a:solidFill>
                  <a:schemeClr val="accent2"/>
                </a:solidFill>
              </a:rPr>
              <a:t>TM</a:t>
            </a:r>
          </a:p>
        </p:txBody>
      </p:sp>
    </p:spTree>
  </p:cSld>
  <p:clrMapOvr>
    <a:masterClrMapping/>
  </p:clrMapOvr>
  <p:transition spd="slow" advTm="10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7619D7FB-D57A-18E0-A9F4-7B57BF348CB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FEB2D645-D918-4FD3-866D-863001FE257A}" type="slidenum">
              <a:rPr lang="en-US" altLang="en-US" sz="1000" smtClean="0"/>
              <a:pPr>
                <a:lnSpc>
                  <a:spcPct val="100000"/>
                </a:lnSpc>
                <a:spcBef>
                  <a:spcPct val="0"/>
                </a:spcBef>
                <a:buFontTx/>
                <a:buNone/>
              </a:pPr>
              <a:t>35</a:t>
            </a:fld>
            <a:endParaRPr lang="en-US" altLang="en-US" sz="1000"/>
          </a:p>
        </p:txBody>
      </p:sp>
      <p:sp>
        <p:nvSpPr>
          <p:cNvPr id="66563" name="Rectangle 2">
            <a:extLst>
              <a:ext uri="{FF2B5EF4-FFF2-40B4-BE49-F238E27FC236}">
                <a16:creationId xmlns:a16="http://schemas.microsoft.com/office/drawing/2014/main" id="{1BFF34CB-D91F-6994-5794-CF1ED4A9AA1D}"/>
              </a:ext>
            </a:extLst>
          </p:cNvPr>
          <p:cNvSpPr>
            <a:spLocks noGrp="1" noChangeArrowheads="1"/>
          </p:cNvSpPr>
          <p:nvPr>
            <p:ph type="title"/>
          </p:nvPr>
        </p:nvSpPr>
        <p:spPr>
          <a:xfrm>
            <a:off x="899809" y="381000"/>
            <a:ext cx="7543800" cy="685800"/>
          </a:xfrm>
        </p:spPr>
        <p:txBody>
          <a:bodyPr/>
          <a:lstStyle/>
          <a:p>
            <a:pPr eaLnBrk="1" hangingPunct="1"/>
            <a:r>
              <a:rPr lang="en-US" altLang="en-US" sz="3200" dirty="0" err="1"/>
              <a:t>TaskGuide</a:t>
            </a:r>
            <a:r>
              <a:rPr lang="en-US" altLang="en-US" sz="3200" dirty="0"/>
              <a:t> Overview</a:t>
            </a:r>
          </a:p>
        </p:txBody>
      </p:sp>
      <p:graphicFrame>
        <p:nvGraphicFramePr>
          <p:cNvPr id="2" name="Table 1">
            <a:extLst>
              <a:ext uri="{FF2B5EF4-FFF2-40B4-BE49-F238E27FC236}">
                <a16:creationId xmlns:a16="http://schemas.microsoft.com/office/drawing/2014/main" id="{CAC2A578-6BC0-2349-B4D5-715842EDD16C}"/>
              </a:ext>
            </a:extLst>
          </p:cNvPr>
          <p:cNvGraphicFramePr>
            <a:graphicFrameLocks noGrp="1"/>
          </p:cNvGraphicFramePr>
          <p:nvPr>
            <p:extLst>
              <p:ext uri="{D42A27DB-BD31-4B8C-83A1-F6EECF244321}">
                <p14:modId xmlns:p14="http://schemas.microsoft.com/office/powerpoint/2010/main" val="1595665618"/>
              </p:ext>
            </p:extLst>
          </p:nvPr>
        </p:nvGraphicFramePr>
        <p:xfrm>
          <a:off x="876300" y="1200699"/>
          <a:ext cx="7543800" cy="4057101"/>
        </p:xfrm>
        <a:graphic>
          <a:graphicData uri="http://schemas.openxmlformats.org/drawingml/2006/table">
            <a:tbl>
              <a:tblPr firstRow="1" bandRow="1">
                <a:tableStyleId>{5C22544A-7EE6-4342-B048-85BDC9FD1C3A}</a:tableStyleId>
              </a:tblPr>
              <a:tblGrid>
                <a:gridCol w="1594308">
                  <a:extLst>
                    <a:ext uri="{9D8B030D-6E8A-4147-A177-3AD203B41FA5}">
                      <a16:colId xmlns:a16="http://schemas.microsoft.com/office/drawing/2014/main" val="2103273611"/>
                    </a:ext>
                  </a:extLst>
                </a:gridCol>
                <a:gridCol w="5949492">
                  <a:extLst>
                    <a:ext uri="{9D8B030D-6E8A-4147-A177-3AD203B41FA5}">
                      <a16:colId xmlns:a16="http://schemas.microsoft.com/office/drawing/2014/main" val="2299886185"/>
                    </a:ext>
                  </a:extLst>
                </a:gridCol>
              </a:tblGrid>
              <a:tr h="1524000">
                <a:tc>
                  <a:txBody>
                    <a:bodyPr/>
                    <a:lstStyle/>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Purpose</a:t>
                      </a:r>
                    </a:p>
                    <a:p>
                      <a:endParaRPr lang="en-US" sz="1800" b="0" dirty="0"/>
                    </a:p>
                  </a:txBody>
                  <a:tcPr>
                    <a:noFill/>
                  </a:tcPr>
                </a:tc>
                <a:tc>
                  <a:txBody>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lang="en-US" altLang="en-US" sz="1800" b="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Simplify the development of software applications that present a step-by-step wizard-like user interface.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Each procedure step can accept user data and commands and present information, analysis results, and recommendations.</a:t>
                      </a:r>
                    </a:p>
                  </a:txBody>
                  <a:tcPr>
                    <a:noFill/>
                  </a:tcPr>
                </a:tc>
                <a:extLst>
                  <a:ext uri="{0D108BD9-81ED-4DB2-BD59-A6C34878D82A}">
                    <a16:rowId xmlns:a16="http://schemas.microsoft.com/office/drawing/2014/main" val="2158750905"/>
                  </a:ext>
                </a:extLst>
              </a:tr>
              <a:tr h="1479367">
                <a:tc>
                  <a:txBody>
                    <a:bodyPr/>
                    <a:lstStyle/>
                    <a:p>
                      <a:pPr algn="r"/>
                      <a:r>
                        <a:rPr 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Sequencing and  Scripting</a:t>
                      </a:r>
                      <a:endParaRPr lang="en-US" sz="1800" b="0" dirty="0"/>
                    </a:p>
                  </a:txBody>
                  <a:tcPr>
                    <a:noFill/>
                  </a:tcPr>
                </a:tc>
                <a:tc>
                  <a:txBody>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lang="en-US" altLang="en-US" sz="1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Branching and looping determine the next step, based on user inputs and calculated values.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en-US" sz="1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Optional script statements at each step evaluate expressions and call libraries for data, analytics, and systems integration.</a:t>
                      </a:r>
                    </a:p>
                  </a:txBody>
                  <a:tcPr>
                    <a:noFill/>
                  </a:tcPr>
                </a:tc>
                <a:extLst>
                  <a:ext uri="{0D108BD9-81ED-4DB2-BD59-A6C34878D82A}">
                    <a16:rowId xmlns:a16="http://schemas.microsoft.com/office/drawing/2014/main" val="410034092"/>
                  </a:ext>
                </a:extLst>
              </a:tr>
              <a:tr h="1053734">
                <a:tc>
                  <a:txBody>
                    <a:bodyPr/>
                    <a:lstStyle/>
                    <a:p>
                      <a:pPr algn="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Gradual Automation</a:t>
                      </a:r>
                      <a:endParaRPr lang="en-US" sz="1800" b="0" dirty="0">
                        <a:latin typeface="Calibri" panose="020F0502020204030204" pitchFamily="34" charset="0"/>
                        <a:ea typeface="Calibri" panose="020F0502020204030204" pitchFamily="34" charset="0"/>
                        <a:cs typeface="Calibri" panose="020F0502020204030204" pitchFamily="34" charset="0"/>
                      </a:endParaRPr>
                    </a:p>
                  </a:txBody>
                  <a:tcPr marT="45715" marB="45715">
                    <a:noFill/>
                  </a:tcPr>
                </a:tc>
                <a:tc>
                  <a:txBody>
                    <a:bodyPr/>
                    <a:lstStyle/>
                    <a:p>
                      <a:r>
                        <a:rPr lang="en-US" sz="1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Manual procedure steps can be enhanced incrementally with scripts to automate data entry, analyses. and decision-making.</a:t>
                      </a:r>
                    </a:p>
                  </a:txBody>
                  <a:tcPr marT="45715" marB="45715">
                    <a:noFill/>
                  </a:tcPr>
                </a:tc>
                <a:extLst>
                  <a:ext uri="{0D108BD9-81ED-4DB2-BD59-A6C34878D82A}">
                    <a16:rowId xmlns:a16="http://schemas.microsoft.com/office/drawing/2014/main" val="2839737821"/>
                  </a:ext>
                </a:extLst>
              </a:tr>
            </a:tbl>
          </a:graphicData>
        </a:graphic>
      </p:graphicFrame>
    </p:spTree>
    <p:extLst>
      <p:ext uri="{BB962C8B-B14F-4D97-AF65-F5344CB8AC3E}">
        <p14:creationId xmlns:p14="http://schemas.microsoft.com/office/powerpoint/2010/main" val="1217524246"/>
      </p:ext>
    </p:extLst>
  </p:cSld>
  <p:clrMapOvr>
    <a:masterClrMapping/>
  </p:clrMapOvr>
  <p:transition spd="slow" advTm="26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1">
            <a:extLst>
              <a:ext uri="{FF2B5EF4-FFF2-40B4-BE49-F238E27FC236}">
                <a16:creationId xmlns:a16="http://schemas.microsoft.com/office/drawing/2014/main" id="{D108AE7D-42A4-BC32-CBAD-3178AC26E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138988"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a:extLst>
              <a:ext uri="{FF2B5EF4-FFF2-40B4-BE49-F238E27FC236}">
                <a16:creationId xmlns:a16="http://schemas.microsoft.com/office/drawing/2014/main" id="{8702FC0F-E94A-2F52-114D-1BB86720F554}"/>
              </a:ext>
            </a:extLst>
          </p:cNvPr>
          <p:cNvSpPr>
            <a:spLocks noGrp="1" noChangeArrowheads="1"/>
          </p:cNvSpPr>
          <p:nvPr>
            <p:ph type="title"/>
          </p:nvPr>
        </p:nvSpPr>
        <p:spPr>
          <a:xfrm>
            <a:off x="741363" y="338138"/>
            <a:ext cx="7543800" cy="762000"/>
          </a:xfrm>
        </p:spPr>
        <p:txBody>
          <a:bodyPr/>
          <a:lstStyle/>
          <a:p>
            <a:pPr eaLnBrk="1" hangingPunct="1">
              <a:defRPr/>
            </a:pPr>
            <a:r>
              <a:rPr lang="en-US" altLang="en-US" sz="3200" dirty="0" err="1">
                <a:cs typeface="Arial" panose="020B0604020202020204" pitchFamily="34" charset="0"/>
              </a:rPr>
              <a:t>TaskGuide</a:t>
            </a:r>
            <a:r>
              <a:rPr lang="en-US" altLang="en-US" sz="3200" dirty="0">
                <a:cs typeface="Arial" panose="020B0604020202020204" pitchFamily="34" charset="0"/>
              </a:rPr>
              <a:t>: </a:t>
            </a:r>
            <a:r>
              <a:rPr lang="en-US" altLang="en-US" sz="3200" dirty="0">
                <a:solidFill>
                  <a:schemeClr val="tx1">
                    <a:lumMod val="65000"/>
                    <a:lumOff val="35000"/>
                  </a:schemeClr>
                </a:solidFill>
                <a:cs typeface="Arial" panose="020B0604020202020204" pitchFamily="34" charset="0"/>
              </a:rPr>
              <a:t>Procedure Guide UI</a:t>
            </a:r>
          </a:p>
        </p:txBody>
      </p:sp>
      <p:sp>
        <p:nvSpPr>
          <p:cNvPr id="76804" name="Text Box 4">
            <a:extLst>
              <a:ext uri="{FF2B5EF4-FFF2-40B4-BE49-F238E27FC236}">
                <a16:creationId xmlns:a16="http://schemas.microsoft.com/office/drawing/2014/main" id="{60FD338C-DE7D-0D3C-E827-CC0E94F6B1A1}"/>
              </a:ext>
            </a:extLst>
          </p:cNvPr>
          <p:cNvSpPr txBox="1">
            <a:spLocks noChangeArrowheads="1"/>
          </p:cNvSpPr>
          <p:nvPr/>
        </p:nvSpPr>
        <p:spPr bwMode="auto">
          <a:xfrm>
            <a:off x="457200" y="4648200"/>
            <a:ext cx="1524000" cy="600075"/>
          </a:xfrm>
          <a:prstGeom prst="rect">
            <a:avLst/>
          </a:prstGeom>
          <a:solidFill>
            <a:srgbClr val="FFFF99"/>
          </a:solidFill>
          <a:ln w="19050">
            <a:solidFill>
              <a:srgbClr val="0000FF"/>
            </a:solidFill>
            <a:miter lim="800000"/>
            <a:headEnd/>
            <a:tailEnd/>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buFontTx/>
              <a:buNone/>
            </a:pPr>
            <a:r>
              <a:rPr lang="en-US" altLang="en-US" sz="1600">
                <a:latin typeface="Calibri" panose="020F0502020204030204" pitchFamily="34" charset="0"/>
                <a:ea typeface="Calibri" panose="020F0502020204030204" pitchFamily="34" charset="0"/>
                <a:cs typeface="Calibri" panose="020F0502020204030204" pitchFamily="34" charset="0"/>
              </a:rPr>
              <a:t>Execution Log pane</a:t>
            </a:r>
          </a:p>
        </p:txBody>
      </p:sp>
      <p:sp>
        <p:nvSpPr>
          <p:cNvPr id="76805" name="Text Box 5">
            <a:extLst>
              <a:ext uri="{FF2B5EF4-FFF2-40B4-BE49-F238E27FC236}">
                <a16:creationId xmlns:a16="http://schemas.microsoft.com/office/drawing/2014/main" id="{B1323730-7A28-52E5-D44E-516B9BC77CFB}"/>
              </a:ext>
            </a:extLst>
          </p:cNvPr>
          <p:cNvSpPr txBox="1">
            <a:spLocks noChangeArrowheads="1"/>
          </p:cNvSpPr>
          <p:nvPr/>
        </p:nvSpPr>
        <p:spPr bwMode="auto">
          <a:xfrm>
            <a:off x="457200" y="2438400"/>
            <a:ext cx="1143000" cy="844550"/>
          </a:xfrm>
          <a:prstGeom prst="rect">
            <a:avLst/>
          </a:prstGeom>
          <a:solidFill>
            <a:srgbClr val="FFFF99"/>
          </a:solidFill>
          <a:ln w="19050">
            <a:solidFill>
              <a:srgbClr val="0000FF"/>
            </a:solidFill>
            <a:miter lim="800000"/>
            <a:headEnd/>
            <a:tailEnd/>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buFontTx/>
              <a:buNone/>
            </a:pPr>
            <a:r>
              <a:rPr lang="en-US" altLang="en-US" sz="1600">
                <a:latin typeface="Calibri" panose="020F0502020204030204" pitchFamily="34" charset="0"/>
                <a:ea typeface="Calibri" panose="020F0502020204030204" pitchFamily="34" charset="0"/>
                <a:cs typeface="Calibri" panose="020F0502020204030204" pitchFamily="34" charset="0"/>
              </a:rPr>
              <a:t>Procedure Overview pane</a:t>
            </a:r>
          </a:p>
        </p:txBody>
      </p:sp>
      <p:sp>
        <p:nvSpPr>
          <p:cNvPr id="76806" name="Text Box 6">
            <a:extLst>
              <a:ext uri="{FF2B5EF4-FFF2-40B4-BE49-F238E27FC236}">
                <a16:creationId xmlns:a16="http://schemas.microsoft.com/office/drawing/2014/main" id="{6738F1EE-2340-5066-D971-297E596A3440}"/>
              </a:ext>
            </a:extLst>
          </p:cNvPr>
          <p:cNvSpPr txBox="1">
            <a:spLocks noChangeArrowheads="1"/>
          </p:cNvSpPr>
          <p:nvPr/>
        </p:nvSpPr>
        <p:spPr bwMode="auto">
          <a:xfrm>
            <a:off x="7162800" y="2587625"/>
            <a:ext cx="1524000" cy="338554"/>
          </a:xfrm>
          <a:prstGeom prst="rect">
            <a:avLst/>
          </a:prstGeom>
          <a:solidFill>
            <a:srgbClr val="FFFF99"/>
          </a:solidFill>
          <a:ln w="19050">
            <a:solidFill>
              <a:srgbClr val="0000FF"/>
            </a:solidFill>
            <a:miter lim="800000"/>
            <a:headEnd/>
            <a:tailEnd/>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buFontTx/>
              <a:buNone/>
            </a:pPr>
            <a:r>
              <a:rPr lang="en-US" altLang="en-US" sz="1600">
                <a:latin typeface="Calibri" panose="020F0502020204030204" pitchFamily="34" charset="0"/>
                <a:ea typeface="Calibri" panose="020F0502020204030204" pitchFamily="34" charset="0"/>
                <a:cs typeface="Calibri" panose="020F0502020204030204" pitchFamily="34" charset="0"/>
              </a:rPr>
              <a:t>Details pane</a:t>
            </a:r>
          </a:p>
        </p:txBody>
      </p:sp>
      <p:sp>
        <p:nvSpPr>
          <p:cNvPr id="76807" name="Text Box 8">
            <a:extLst>
              <a:ext uri="{FF2B5EF4-FFF2-40B4-BE49-F238E27FC236}">
                <a16:creationId xmlns:a16="http://schemas.microsoft.com/office/drawing/2014/main" id="{FED263C7-C92F-A686-83CF-D83C3F650DF9}"/>
              </a:ext>
            </a:extLst>
          </p:cNvPr>
          <p:cNvSpPr txBox="1">
            <a:spLocks noChangeArrowheads="1"/>
          </p:cNvSpPr>
          <p:nvPr/>
        </p:nvSpPr>
        <p:spPr bwMode="auto">
          <a:xfrm>
            <a:off x="1219200" y="19050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buFontTx/>
              <a:buNone/>
            </a:pPr>
            <a:endParaRPr lang="en-US" altLang="en-US" sz="2400">
              <a:latin typeface="Calibri" panose="020F0502020204030204" pitchFamily="34" charset="0"/>
              <a:ea typeface="Calibri" panose="020F0502020204030204" pitchFamily="34" charset="0"/>
              <a:cs typeface="Calibri" panose="020F0502020204030204" pitchFamily="34" charset="0"/>
            </a:endParaRPr>
          </a:p>
        </p:txBody>
      </p:sp>
      <p:sp>
        <p:nvSpPr>
          <p:cNvPr id="76808" name="Text Box 6">
            <a:extLst>
              <a:ext uri="{FF2B5EF4-FFF2-40B4-BE49-F238E27FC236}">
                <a16:creationId xmlns:a16="http://schemas.microsoft.com/office/drawing/2014/main" id="{59F4B6E7-A731-C0B0-8F5C-E689527998EF}"/>
              </a:ext>
            </a:extLst>
          </p:cNvPr>
          <p:cNvSpPr txBox="1">
            <a:spLocks noChangeArrowheads="1"/>
          </p:cNvSpPr>
          <p:nvPr/>
        </p:nvSpPr>
        <p:spPr bwMode="auto">
          <a:xfrm>
            <a:off x="6745288" y="4892675"/>
            <a:ext cx="1524000" cy="338138"/>
          </a:xfrm>
          <a:prstGeom prst="rect">
            <a:avLst/>
          </a:prstGeom>
          <a:solidFill>
            <a:srgbClr val="FFFF99"/>
          </a:solidFill>
          <a:ln w="19050">
            <a:solidFill>
              <a:srgbClr val="0000FF"/>
            </a:solidFill>
            <a:miter lim="800000"/>
            <a:headEnd/>
            <a:tailEnd/>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buFontTx/>
              <a:buNone/>
            </a:pPr>
            <a:r>
              <a:rPr lang="en-US" altLang="en-US" sz="1600">
                <a:latin typeface="Calibri" panose="020F0502020204030204" pitchFamily="34" charset="0"/>
                <a:ea typeface="Calibri" panose="020F0502020204030204" pitchFamily="34" charset="0"/>
                <a:cs typeface="Calibri" panose="020F0502020204030204" pitchFamily="34" charset="0"/>
              </a:rPr>
              <a:t>Alerts pane</a:t>
            </a:r>
          </a:p>
        </p:txBody>
      </p:sp>
    </p:spTree>
  </p:cSld>
  <p:clrMapOvr>
    <a:masterClrMapping/>
  </p:clrMapOvr>
  <p:transition spd="slow" advTm="16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ABE1FC0-011F-CA43-AB0A-D07E0163C527}"/>
              </a:ext>
            </a:extLst>
          </p:cNvPr>
          <p:cNvSpPr>
            <a:spLocks noGrp="1" noChangeArrowheads="1"/>
          </p:cNvSpPr>
          <p:nvPr>
            <p:ph type="title"/>
          </p:nvPr>
        </p:nvSpPr>
        <p:spPr>
          <a:xfrm>
            <a:off x="762000" y="533400"/>
            <a:ext cx="7543800" cy="698500"/>
          </a:xfrm>
        </p:spPr>
        <p:txBody>
          <a:bodyPr/>
          <a:lstStyle/>
          <a:p>
            <a:pPr eaLnBrk="1" hangingPunct="1">
              <a:defRPr/>
            </a:pPr>
            <a:r>
              <a:rPr lang="en-US" altLang="en-US" sz="3200" dirty="0" err="1">
                <a:cs typeface="Arial" panose="020B0604020202020204" pitchFamily="34" charset="0"/>
              </a:rPr>
              <a:t>TaskGuide</a:t>
            </a:r>
            <a:r>
              <a:rPr lang="en-US" altLang="en-US" sz="3200" dirty="0">
                <a:cs typeface="Arial" panose="020B0604020202020204" pitchFamily="34" charset="0"/>
              </a:rPr>
              <a:t> </a:t>
            </a:r>
            <a:r>
              <a:rPr lang="en-US" altLang="en-US" sz="3200" dirty="0">
                <a:solidFill>
                  <a:schemeClr val="tx1">
                    <a:lumMod val="65000"/>
                    <a:lumOff val="35000"/>
                  </a:schemeClr>
                </a:solidFill>
                <a:cs typeface="Arial" panose="020B0604020202020204" pitchFamily="34" charset="0"/>
              </a:rPr>
              <a:t>Applications</a:t>
            </a:r>
          </a:p>
        </p:txBody>
      </p:sp>
      <p:graphicFrame>
        <p:nvGraphicFramePr>
          <p:cNvPr id="2" name="Table 1">
            <a:extLst>
              <a:ext uri="{FF2B5EF4-FFF2-40B4-BE49-F238E27FC236}">
                <a16:creationId xmlns:a16="http://schemas.microsoft.com/office/drawing/2014/main" id="{A3A6627E-4483-732A-B20E-12CCDD46318D}"/>
              </a:ext>
            </a:extLst>
          </p:cNvPr>
          <p:cNvGraphicFramePr>
            <a:graphicFrameLocks noGrp="1"/>
          </p:cNvGraphicFramePr>
          <p:nvPr>
            <p:extLst>
              <p:ext uri="{D42A27DB-BD31-4B8C-83A1-F6EECF244321}">
                <p14:modId xmlns:p14="http://schemas.microsoft.com/office/powerpoint/2010/main" val="1242343402"/>
              </p:ext>
            </p:extLst>
          </p:nvPr>
        </p:nvGraphicFramePr>
        <p:xfrm>
          <a:off x="914400" y="1371600"/>
          <a:ext cx="7391399" cy="4585855"/>
        </p:xfrm>
        <a:graphic>
          <a:graphicData uri="http://schemas.openxmlformats.org/drawingml/2006/table">
            <a:tbl>
              <a:tblPr firstRow="1" bandRow="1">
                <a:tableStyleId>{5C22544A-7EE6-4342-B048-85BDC9FD1C3A}</a:tableStyleId>
              </a:tblPr>
              <a:tblGrid>
                <a:gridCol w="2119557">
                  <a:extLst>
                    <a:ext uri="{9D8B030D-6E8A-4147-A177-3AD203B41FA5}">
                      <a16:colId xmlns:a16="http://schemas.microsoft.com/office/drawing/2014/main" val="2103273611"/>
                    </a:ext>
                  </a:extLst>
                </a:gridCol>
                <a:gridCol w="5271842">
                  <a:extLst>
                    <a:ext uri="{9D8B030D-6E8A-4147-A177-3AD203B41FA5}">
                      <a16:colId xmlns:a16="http://schemas.microsoft.com/office/drawing/2014/main" val="2299886185"/>
                    </a:ext>
                  </a:extLst>
                </a:gridCol>
              </a:tblGrid>
              <a:tr h="838200">
                <a:tc>
                  <a: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Training Tutorials</a:t>
                      </a:r>
                    </a:p>
                    <a:p>
                      <a:pPr algn="r">
                        <a:lnSpc>
                          <a:spcPct val="100000"/>
                        </a:lnSpc>
                        <a:spcBef>
                          <a:spcPct val="0"/>
                        </a:spcBef>
                        <a:buFontTx/>
                        <a:buNone/>
                      </a:pPr>
                      <a:endPar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endParaRPr>
                    </a:p>
                  </a:txBody>
                  <a:tcPr>
                    <a:noFill/>
                  </a:tcPr>
                </a:tc>
                <a:tc>
                  <a:txBody>
                    <a:bodyPr/>
                    <a:lstStyle/>
                    <a:p>
                      <a:pPr>
                        <a:lnSpc>
                          <a:spcPct val="100000"/>
                        </a:lnSpc>
                        <a:spcBef>
                          <a:spcPct val="0"/>
                        </a:spcBef>
                        <a:buFontTx/>
                        <a:buNone/>
                      </a:pPr>
                      <a:r>
                        <a:rPr lang="en-US" alt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Present information, pose questions, provide tailored hints and feedback, sequence adaptively.</a:t>
                      </a:r>
                      <a:endParaRPr lang="en-US" altLang="en-US" sz="1800" dirty="0">
                        <a:latin typeface="Calibri" panose="020F0502020204030204" pitchFamily="34" charset="0"/>
                        <a:ea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158750905"/>
                  </a:ext>
                </a:extLst>
              </a:tr>
              <a:tr h="1125682">
                <a:tc>
                  <a:txBody>
                    <a:bodyPr/>
                    <a:lstStyle/>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Debriefing / AAR Systems</a:t>
                      </a:r>
                    </a:p>
                    <a:p>
                      <a:pPr algn="r"/>
                      <a:endParaRPr lang="en-US" b="0" dirty="0"/>
                    </a:p>
                  </a:txBody>
                  <a:tcPr>
                    <a:noFill/>
                  </a:tcPr>
                </a:tc>
                <a:tc>
                  <a:txBody>
                    <a:bodyPr/>
                    <a:lstStyle/>
                    <a:p>
                      <a:pPr>
                        <a:lnSpc>
                          <a:spcPct val="100000"/>
                        </a:lnSpc>
                        <a:spcBef>
                          <a:spcPct val="0"/>
                        </a:spcBef>
                        <a:buFontTx/>
                        <a:buNone/>
                      </a:pPr>
                      <a:r>
                        <a:rPr lang="en-US" altLang="en-US" sz="1800" dirty="0">
                          <a:latin typeface="Calibri" panose="020F0502020204030204" pitchFamily="34" charset="0"/>
                          <a:ea typeface="Calibri" panose="020F0502020204030204" pitchFamily="34" charset="0"/>
                          <a:cs typeface="Calibri" panose="020F0502020204030204" pitchFamily="34" charset="0"/>
                        </a:rPr>
                        <a:t>Discuss student’s perceptions, decisions, and actions during training exercise to refine assessment, provide feedback, guide reflection. </a:t>
                      </a:r>
                    </a:p>
                  </a:txBody>
                  <a:tcPr>
                    <a:noFill/>
                  </a:tcPr>
                </a:tc>
                <a:extLst>
                  <a:ext uri="{0D108BD9-81ED-4DB2-BD59-A6C34878D82A}">
                    <a16:rowId xmlns:a16="http://schemas.microsoft.com/office/drawing/2014/main" val="1134463994"/>
                  </a:ext>
                </a:extLst>
              </a:tr>
              <a:tr h="1004455">
                <a:tc>
                  <a:txBody>
                    <a:bodyPr/>
                    <a:lstStyle/>
                    <a:p>
                      <a:pPr algn="r">
                        <a:lnSpc>
                          <a:spcPct val="100000"/>
                        </a:lnSpc>
                        <a:spcBef>
                          <a:spcPct val="0"/>
                        </a:spcBef>
                        <a:buFontTx/>
                        <a:buNone/>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Performance Support Systems</a:t>
                      </a:r>
                    </a:p>
                    <a:p>
                      <a:pPr algn="r"/>
                      <a:endParaRPr lang="en-US" b="0" dirty="0"/>
                    </a:p>
                  </a:txBody>
                  <a:tcPr>
                    <a:noFill/>
                  </a:tcPr>
                </a:tc>
                <a:tc>
                  <a:txBody>
                    <a:bodyPr/>
                    <a:lstStyle/>
                    <a:p>
                      <a:pPr>
                        <a:lnSpc>
                          <a:spcPct val="100000"/>
                        </a:lnSpc>
                        <a:spcBef>
                          <a:spcPct val="0"/>
                        </a:spcBef>
                        <a:buFontTx/>
                        <a:buNone/>
                      </a:pPr>
                      <a:r>
                        <a:rPr lang="en-US" altLang="en-US" sz="1800" dirty="0">
                          <a:latin typeface="Calibri" panose="020F0502020204030204" pitchFamily="34" charset="0"/>
                          <a:ea typeface="Calibri" panose="020F0502020204030204" pitchFamily="34" charset="0"/>
                          <a:cs typeface="Calibri" panose="020F0502020204030204" pitchFamily="34" charset="0"/>
                        </a:rPr>
                        <a:t>Guide users through analysis, decision-making, and execution, step-by-step.</a:t>
                      </a:r>
                    </a:p>
                  </a:txBody>
                  <a:tcPr>
                    <a:noFill/>
                  </a:tcPr>
                </a:tc>
                <a:extLst>
                  <a:ext uri="{0D108BD9-81ED-4DB2-BD59-A6C34878D82A}">
                    <a16:rowId xmlns:a16="http://schemas.microsoft.com/office/drawing/2014/main" val="1231787649"/>
                  </a:ext>
                </a:extLst>
              </a:tr>
              <a:tr h="84166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Multi-scene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 Training Scenarios</a:t>
                      </a:r>
                    </a:p>
                    <a:p>
                      <a:pPr algn="r"/>
                      <a:endParaRPr lang="en-US" b="0" dirty="0"/>
                    </a:p>
                  </a:txBody>
                  <a:tcPr>
                    <a:noFill/>
                  </a:tcPr>
                </a:tc>
                <a:tc>
                  <a:txBody>
                    <a:bodyPr/>
                    <a:lstStyle/>
                    <a:p>
                      <a:pPr>
                        <a:lnSpc>
                          <a:spcPct val="100000"/>
                        </a:lnSpc>
                        <a:spcBef>
                          <a:spcPct val="0"/>
                        </a:spcBef>
                        <a:buFontTx/>
                        <a:buNone/>
                      </a:pPr>
                      <a:r>
                        <a:rPr lang="en-US" altLang="en-US" sz="1800" dirty="0">
                          <a:latin typeface="Calibri" panose="020F0502020204030204" pitchFamily="34" charset="0"/>
                          <a:ea typeface="Calibri" panose="020F0502020204030204" pitchFamily="34" charset="0"/>
                          <a:cs typeface="Calibri" panose="020F0502020204030204" pitchFamily="34" charset="0"/>
                        </a:rPr>
                        <a:t>Such as branching scenarios.</a:t>
                      </a:r>
                    </a:p>
                  </a:txBody>
                  <a:tcPr>
                    <a:noFill/>
                  </a:tcPr>
                </a:tc>
                <a:extLst>
                  <a:ext uri="{0D108BD9-81ED-4DB2-BD59-A6C34878D82A}">
                    <a16:rowId xmlns:a16="http://schemas.microsoft.com/office/drawing/2014/main" val="2067955076"/>
                  </a:ext>
                </a:extLst>
              </a:tr>
              <a:tr h="70311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b="0" dirty="0">
                          <a:solidFill>
                            <a:srgbClr val="0000FF"/>
                          </a:solidFill>
                          <a:latin typeface="Calibri" panose="020F0502020204030204" pitchFamily="34" charset="0"/>
                          <a:ea typeface="Calibri" panose="020F0502020204030204" pitchFamily="34" charset="0"/>
                          <a:cs typeface="Calibri" panose="020F0502020204030204" pitchFamily="34" charset="0"/>
                        </a:rPr>
                        <a:t>Adaptive Questionnaires</a:t>
                      </a:r>
                    </a:p>
                  </a:txBody>
                  <a:tcPr>
                    <a:noFill/>
                  </a:tcPr>
                </a:tc>
                <a:tc>
                  <a:txBody>
                    <a:bodyPr/>
                    <a:lstStyle/>
                    <a:p>
                      <a:pPr>
                        <a:lnSpc>
                          <a:spcPct val="100000"/>
                        </a:lnSpc>
                        <a:spcBef>
                          <a:spcPct val="0"/>
                        </a:spcBef>
                        <a:buFontTx/>
                        <a:buNone/>
                      </a:pPr>
                      <a:r>
                        <a:rPr lang="en-US" altLang="en-US" sz="1800" dirty="0">
                          <a:latin typeface="Calibri" panose="020F0502020204030204" pitchFamily="34" charset="0"/>
                          <a:ea typeface="Calibri" panose="020F0502020204030204" pitchFamily="34" charset="0"/>
                          <a:cs typeface="Calibri" panose="020F0502020204030204" pitchFamily="34" charset="0"/>
                        </a:rPr>
                        <a:t>Determine the next question to ask based on previous answers, analyses of those answers, and other data.</a:t>
                      </a:r>
                    </a:p>
                  </a:txBody>
                  <a:tcPr>
                    <a:noFill/>
                  </a:tcPr>
                </a:tc>
                <a:extLst>
                  <a:ext uri="{0D108BD9-81ED-4DB2-BD59-A6C34878D82A}">
                    <a16:rowId xmlns:a16="http://schemas.microsoft.com/office/drawing/2014/main" val="2619880111"/>
                  </a:ext>
                </a:extLst>
              </a:tr>
            </a:tbl>
          </a:graphicData>
        </a:graphic>
      </p:graphicFrame>
    </p:spTree>
    <p:extLst>
      <p:ext uri="{BB962C8B-B14F-4D97-AF65-F5344CB8AC3E}">
        <p14:creationId xmlns:p14="http://schemas.microsoft.com/office/powerpoint/2010/main" val="3753677686"/>
      </p:ext>
    </p:extLst>
  </p:cSld>
  <p:clrMapOvr>
    <a:masterClrMapping/>
  </p:clrMapOvr>
  <p:transition spd="slow" advTm="20000"/>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A418E26-10A1-7187-1170-2B9C3401AE5F}"/>
              </a:ext>
            </a:extLst>
          </p:cNvPr>
          <p:cNvSpPr>
            <a:spLocks noGrp="1" noChangeArrowheads="1"/>
          </p:cNvSpPr>
          <p:nvPr>
            <p:ph type="title"/>
          </p:nvPr>
        </p:nvSpPr>
        <p:spPr>
          <a:xfrm>
            <a:off x="762000" y="533400"/>
            <a:ext cx="7543800" cy="838200"/>
          </a:xfrm>
        </p:spPr>
        <p:txBody>
          <a:bodyPr/>
          <a:lstStyle/>
          <a:p>
            <a:pPr eaLnBrk="1" hangingPunct="1"/>
            <a:r>
              <a:rPr lang="en-US" altLang="en-US" dirty="0"/>
              <a:t>For Additional Information About </a:t>
            </a:r>
            <a:br>
              <a:rPr lang="en-US" altLang="en-US" dirty="0"/>
            </a:br>
            <a:r>
              <a:rPr lang="en-US" altLang="en-US" dirty="0"/>
              <a:t>Intelligent Training Systems</a:t>
            </a:r>
          </a:p>
        </p:txBody>
      </p:sp>
      <p:sp>
        <p:nvSpPr>
          <p:cNvPr id="92164" name="Text Box 4">
            <a:extLst>
              <a:ext uri="{FF2B5EF4-FFF2-40B4-BE49-F238E27FC236}">
                <a16:creationId xmlns:a16="http://schemas.microsoft.com/office/drawing/2014/main" id="{54B59B2D-8B0E-BB7F-7432-8E1379405153}"/>
              </a:ext>
            </a:extLst>
          </p:cNvPr>
          <p:cNvSpPr txBox="1">
            <a:spLocks noChangeArrowheads="1"/>
          </p:cNvSpPr>
          <p:nvPr/>
        </p:nvSpPr>
        <p:spPr bwMode="auto">
          <a:xfrm>
            <a:off x="2667000" y="3010961"/>
            <a:ext cx="3200400" cy="400110"/>
          </a:xfrm>
          <a:prstGeom prst="rect">
            <a:avLst/>
          </a:prstGeom>
          <a:noFill/>
          <a:ln>
            <a:noFill/>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ts val="600"/>
              </a:spcBef>
              <a:defRPr/>
            </a:pPr>
            <a:r>
              <a:rPr lang="en-US" altLang="en-US"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3"/>
              </a:rPr>
              <a:t>https://stottlerhenke.com</a:t>
            </a:r>
            <a:r>
              <a:rPr lang="en-US" altLang="en-US" sz="20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transition spd="slow" advTm="12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C86F097-15A5-4D71-FF0D-6142757B2177}"/>
              </a:ext>
            </a:extLst>
          </p:cNvPr>
          <p:cNvSpPr>
            <a:spLocks noGrp="1" noChangeArrowheads="1"/>
          </p:cNvSpPr>
          <p:nvPr>
            <p:ph type="title"/>
          </p:nvPr>
        </p:nvSpPr>
        <p:spPr>
          <a:xfrm>
            <a:off x="627063" y="457200"/>
            <a:ext cx="8364537" cy="533400"/>
          </a:xfrm>
        </p:spPr>
        <p:txBody>
          <a:bodyPr/>
          <a:lstStyle/>
          <a:p>
            <a:pPr eaLnBrk="1" hangingPunct="1"/>
            <a:r>
              <a:rPr lang="en-US" altLang="en-US" sz="3200"/>
              <a:t>What Do Intelligent Tutoring Systems Do?</a:t>
            </a:r>
            <a:endParaRPr lang="en-US" altLang="en-US" sz="3200">
              <a:solidFill>
                <a:schemeClr val="tx1"/>
              </a:solidFill>
            </a:endParaRPr>
          </a:p>
        </p:txBody>
      </p:sp>
      <p:sp>
        <p:nvSpPr>
          <p:cNvPr id="12291" name="Rectangle 13">
            <a:extLst>
              <a:ext uri="{FF2B5EF4-FFF2-40B4-BE49-F238E27FC236}">
                <a16:creationId xmlns:a16="http://schemas.microsoft.com/office/drawing/2014/main" id="{8AE23997-00E3-031D-DCA2-EF6A66DE259F}"/>
              </a:ext>
            </a:extLst>
          </p:cNvPr>
          <p:cNvSpPr>
            <a:spLocks noChangeArrowheads="1"/>
          </p:cNvSpPr>
          <p:nvPr/>
        </p:nvSpPr>
        <p:spPr bwMode="auto">
          <a:xfrm>
            <a:off x="609600" y="1371600"/>
            <a:ext cx="82296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4000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eaLnBrk="1" hangingPunct="1">
              <a:lnSpc>
                <a:spcPct val="100000"/>
              </a:lnSpc>
              <a:spcBef>
                <a:spcPts val="1600"/>
              </a:spcBef>
              <a:buFontTx/>
              <a:buNone/>
            </a:pPr>
            <a:r>
              <a:rPr lang="en-US" altLang="en-US" sz="2000" dirty="0">
                <a:solidFill>
                  <a:srgbClr val="0000FF"/>
                </a:solidFill>
                <a:latin typeface="Calibri" panose="020F0502020204030204" pitchFamily="34" charset="0"/>
                <a:ea typeface="Calibri" panose="020F0502020204030204" pitchFamily="34" charset="0"/>
                <a:cs typeface="Calibri" panose="020F0502020204030204" pitchFamily="34" charset="0"/>
              </a:rPr>
              <a:t>During scenarios, </a:t>
            </a:r>
            <a:r>
              <a:rPr lang="en-US" altLang="en-US" sz="2000" dirty="0">
                <a:latin typeface="Calibri" panose="020F0502020204030204" pitchFamily="34" charset="0"/>
                <a:ea typeface="Calibri" panose="020F0502020204030204" pitchFamily="34" charset="0"/>
                <a:cs typeface="Calibri" panose="020F0502020204030204" pitchFamily="34" charset="0"/>
              </a:rPr>
              <a:t>ITSs:</a:t>
            </a:r>
          </a:p>
          <a:p>
            <a:pPr lvl="1" eaLnBrk="1" hangingPunct="1">
              <a:lnSpc>
                <a:spcPct val="100000"/>
              </a:lnSpc>
              <a:spcBef>
                <a:spcPts val="1200"/>
              </a:spcBef>
              <a:buFontTx/>
              <a:buNone/>
            </a:pPr>
            <a:r>
              <a:rPr lang="en-US" altLang="en-US" sz="1800" dirty="0">
                <a:latin typeface="Calibri" panose="020F0502020204030204" pitchFamily="34" charset="0"/>
                <a:ea typeface="Calibri" panose="020F0502020204030204" pitchFamily="34" charset="0"/>
                <a:cs typeface="Calibri" panose="020F0502020204030204" pitchFamily="34" charset="0"/>
              </a:rPr>
              <a:t>Evaluate student actions (simulations) or utterances (tutoring dialogs) to assess their knowledge and skills, and</a:t>
            </a:r>
          </a:p>
          <a:p>
            <a:pPr lvl="1" eaLnBrk="1" hangingPunct="1">
              <a:lnSpc>
                <a:spcPct val="100000"/>
              </a:lnSpc>
              <a:spcBef>
                <a:spcPts val="1200"/>
              </a:spcBef>
              <a:buFontTx/>
              <a:buNone/>
            </a:pPr>
            <a:r>
              <a:rPr lang="en-US" altLang="en-US" sz="1800" dirty="0">
                <a:latin typeface="Calibri" panose="020F0502020204030204" pitchFamily="34" charset="0"/>
                <a:ea typeface="Calibri" panose="020F0502020204030204" pitchFamily="34" charset="0"/>
                <a:cs typeface="Calibri" panose="020F0502020204030204" pitchFamily="34" charset="0"/>
              </a:rPr>
              <a:t>Provide coaching and focused, context-sensitive feedback </a:t>
            </a:r>
          </a:p>
          <a:p>
            <a:pPr lvl="1" eaLnBrk="1" hangingPunct="1">
              <a:spcBef>
                <a:spcPts val="600"/>
              </a:spcBef>
              <a:buFont typeface="Times" panose="02020603050405020304" pitchFamily="18" charset="0"/>
              <a:buNone/>
            </a:pPr>
            <a:r>
              <a:rPr lang="en-US" altLang="en-US" sz="1800" dirty="0">
                <a:latin typeface="Calibri" panose="020F0502020204030204" pitchFamily="34" charset="0"/>
                <a:ea typeface="Calibri" panose="020F0502020204030204" pitchFamily="34" charset="0"/>
                <a:cs typeface="Calibri" panose="020F0502020204030204" pitchFamily="34" charset="0"/>
              </a:rPr>
              <a:t>	(hints, questions, and prompts which guide reflection.)</a:t>
            </a:r>
          </a:p>
          <a:p>
            <a:pPr eaLnBrk="1" hangingPunct="1">
              <a:lnSpc>
                <a:spcPct val="100000"/>
              </a:lnSpc>
              <a:spcBef>
                <a:spcPts val="2400"/>
              </a:spcBef>
              <a:buFontTx/>
              <a:buNone/>
            </a:pPr>
            <a:r>
              <a:rPr lang="en-US" altLang="en-US" sz="2000" dirty="0">
                <a:solidFill>
                  <a:srgbClr val="0000FF"/>
                </a:solidFill>
                <a:latin typeface="Calibri" panose="020F0502020204030204" pitchFamily="34" charset="0"/>
                <a:ea typeface="Calibri" panose="020F0502020204030204" pitchFamily="34" charset="0"/>
                <a:cs typeface="Calibri" panose="020F0502020204030204" pitchFamily="34" charset="0"/>
              </a:rPr>
              <a:t>After scenarios, </a:t>
            </a:r>
            <a:r>
              <a:rPr lang="en-US" altLang="en-US" sz="2000" dirty="0">
                <a:latin typeface="Calibri" panose="020F0502020204030204" pitchFamily="34" charset="0"/>
                <a:ea typeface="Calibri" panose="020F0502020204030204" pitchFamily="34" charset="0"/>
                <a:cs typeface="Calibri" panose="020F0502020204030204" pitchFamily="34" charset="0"/>
              </a:rPr>
              <a:t>ITSs report fine-grained student performance, suggest remediations, and select next exercises for individualized learning.</a:t>
            </a:r>
          </a:p>
          <a:p>
            <a:pPr eaLnBrk="1" hangingPunct="1">
              <a:lnSpc>
                <a:spcPct val="100000"/>
              </a:lnSpc>
              <a:spcBef>
                <a:spcPts val="2400"/>
              </a:spcBef>
              <a:buFontTx/>
              <a:buNone/>
            </a:pPr>
            <a:r>
              <a:rPr lang="en-US" altLang="en-US" sz="2000" dirty="0">
                <a:solidFill>
                  <a:srgbClr val="0000FF"/>
                </a:solidFill>
                <a:latin typeface="Calibri" panose="020F0502020204030204" pitchFamily="34" charset="0"/>
                <a:ea typeface="Calibri" panose="020F0502020204030204" pitchFamily="34" charset="0"/>
                <a:cs typeface="Calibri" panose="020F0502020204030204" pitchFamily="34" charset="0"/>
              </a:rPr>
              <a:t>ITSs complement direct instruction:</a:t>
            </a:r>
          </a:p>
          <a:p>
            <a:pPr lvl="1" eaLnBrk="1" hangingPunct="1">
              <a:lnSpc>
                <a:spcPct val="100000"/>
              </a:lnSpc>
              <a:spcBef>
                <a:spcPts val="1200"/>
              </a:spcBef>
              <a:buFontTx/>
              <a:buNone/>
            </a:pPr>
            <a:r>
              <a:rPr lang="en-US" altLang="en-US" sz="1800" dirty="0">
                <a:latin typeface="Calibri" panose="020F0502020204030204" pitchFamily="34" charset="0"/>
                <a:ea typeface="Calibri" panose="020F0502020204030204" pitchFamily="34" charset="0"/>
                <a:cs typeface="Calibri" panose="020F0502020204030204" pitchFamily="34" charset="0"/>
              </a:rPr>
              <a:t>Traditional classroom instruction, readings, and CBT instill knowledge.</a:t>
            </a:r>
          </a:p>
          <a:p>
            <a:pPr lvl="1" eaLnBrk="1" hangingPunct="1">
              <a:lnSpc>
                <a:spcPct val="100000"/>
              </a:lnSpc>
              <a:spcBef>
                <a:spcPts val="1200"/>
              </a:spcBef>
              <a:buFontTx/>
              <a:buNone/>
            </a:pPr>
            <a:r>
              <a:rPr lang="en-US" altLang="en-US" sz="1800" dirty="0">
                <a:latin typeface="Calibri" panose="020F0502020204030204" pitchFamily="34" charset="0"/>
                <a:ea typeface="Calibri" panose="020F0502020204030204" pitchFamily="34" charset="0"/>
                <a:cs typeface="Calibri" panose="020F0502020204030204" pitchFamily="34" charset="0"/>
              </a:rPr>
              <a:t>Scenario-based ITSs prompt students to </a:t>
            </a:r>
            <a:r>
              <a:rPr lang="en-US" altLang="en-US" sz="1800" dirty="0">
                <a:solidFill>
                  <a:srgbClr val="0000FF"/>
                </a:solidFill>
                <a:latin typeface="Calibri" panose="020F0502020204030204" pitchFamily="34" charset="0"/>
                <a:ea typeface="Calibri" panose="020F0502020204030204" pitchFamily="34" charset="0"/>
                <a:cs typeface="Calibri" panose="020F0502020204030204" pitchFamily="34" charset="0"/>
              </a:rPr>
              <a:t>apply</a:t>
            </a:r>
            <a:r>
              <a:rPr lang="en-US" altLang="en-US" sz="1800" dirty="0">
                <a:latin typeface="Calibri" panose="020F0502020204030204" pitchFamily="34" charset="0"/>
                <a:ea typeface="Calibri" panose="020F0502020204030204" pitchFamily="34" charset="0"/>
                <a:cs typeface="Calibri" panose="020F0502020204030204" pitchFamily="34" charset="0"/>
              </a:rPr>
              <a:t> that knowledge.</a:t>
            </a:r>
          </a:p>
          <a:p>
            <a:pPr lvl="1" eaLnBrk="1" hangingPunct="1">
              <a:lnSpc>
                <a:spcPct val="100000"/>
              </a:lnSpc>
              <a:spcBef>
                <a:spcPts val="1200"/>
              </a:spcBef>
              <a:buFontTx/>
              <a:buNone/>
            </a:pPr>
            <a:endParaRPr lang="en-US" altLang="en-US" sz="2000" dirty="0"/>
          </a:p>
        </p:txBody>
      </p:sp>
      <p:sp>
        <p:nvSpPr>
          <p:cNvPr id="12" name="Rectangle 5">
            <a:extLst>
              <a:ext uri="{FF2B5EF4-FFF2-40B4-BE49-F238E27FC236}">
                <a16:creationId xmlns:a16="http://schemas.microsoft.com/office/drawing/2014/main" id="{609611FC-61F2-E511-CB92-4543233D80E4}"/>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12293" name="Rectangle 6">
            <a:extLst>
              <a:ext uri="{FF2B5EF4-FFF2-40B4-BE49-F238E27FC236}">
                <a16:creationId xmlns:a16="http://schemas.microsoft.com/office/drawing/2014/main" id="{0BC71B1D-0E4F-DC7B-92B5-CB8C564610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BC0CC0F7-DC4E-4679-B32E-0C6F0F826B03}" type="slidenum">
              <a:rPr lang="en-US" altLang="en-US" sz="1000" smtClean="0"/>
              <a:pPr>
                <a:lnSpc>
                  <a:spcPct val="100000"/>
                </a:lnSpc>
                <a:spcBef>
                  <a:spcPct val="0"/>
                </a:spcBef>
                <a:buFontTx/>
                <a:buNone/>
              </a:pPr>
              <a:t>4</a:t>
            </a:fld>
            <a:endParaRPr lang="en-US" altLang="en-US" sz="1000"/>
          </a:p>
        </p:txBody>
      </p:sp>
    </p:spTree>
  </p:cSld>
  <p:clrMapOvr>
    <a:masterClrMapping/>
  </p:clrMapOvr>
  <p:transition advClick="0" advTm="2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F7E1ED-6D13-E6AC-066B-639868C48E70}"/>
              </a:ext>
            </a:extLst>
          </p:cNvPr>
          <p:cNvSpPr>
            <a:spLocks noGrp="1" noChangeArrowheads="1"/>
          </p:cNvSpPr>
          <p:nvPr>
            <p:ph type="title"/>
          </p:nvPr>
        </p:nvSpPr>
        <p:spPr>
          <a:xfrm>
            <a:off x="685800" y="381000"/>
            <a:ext cx="7772400" cy="533400"/>
          </a:xfrm>
        </p:spPr>
        <p:txBody>
          <a:bodyPr/>
          <a:lstStyle/>
          <a:p>
            <a:pPr eaLnBrk="1" hangingPunct="1"/>
            <a:r>
              <a:rPr lang="en-US" altLang="en-US" sz="3000"/>
              <a:t>Simulations and Tutors Create Experts</a:t>
            </a:r>
            <a:endParaRPr lang="en-US" altLang="en-US" sz="3000" b="0">
              <a:solidFill>
                <a:schemeClr val="tx1"/>
              </a:solidFill>
            </a:endParaRPr>
          </a:p>
        </p:txBody>
      </p:sp>
      <p:sp>
        <p:nvSpPr>
          <p:cNvPr id="15363" name="Rectangle 3">
            <a:extLst>
              <a:ext uri="{FF2B5EF4-FFF2-40B4-BE49-F238E27FC236}">
                <a16:creationId xmlns:a16="http://schemas.microsoft.com/office/drawing/2014/main" id="{9AE7300C-0246-89DA-E0A7-EFBBE93B737F}"/>
              </a:ext>
            </a:extLst>
          </p:cNvPr>
          <p:cNvSpPr>
            <a:spLocks noChangeArrowheads="1"/>
          </p:cNvSpPr>
          <p:nvPr/>
        </p:nvSpPr>
        <p:spPr bwMode="auto">
          <a:xfrm>
            <a:off x="609600" y="1143000"/>
            <a:ext cx="8077200" cy="5105400"/>
          </a:xfrm>
          <a:prstGeom prst="rect">
            <a:avLst/>
          </a:prstGeom>
          <a:noFill/>
          <a:ln>
            <a:noFill/>
          </a:ln>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indent="0" eaLnBrk="1" hangingPunct="1">
              <a:spcBef>
                <a:spcPct val="20000"/>
              </a:spcBef>
              <a:defRPr/>
            </a:pPr>
            <a:r>
              <a:rPr lang="en-US" alt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Traditional computer-based training creates trained novices</a:t>
            </a:r>
          </a:p>
          <a:p>
            <a:pPr marL="457200" lvl="1" indent="-182880" eaLnBrk="1" hangingPunct="1">
              <a:spcBef>
                <a:spcPct val="20000"/>
              </a:spcBef>
              <a:defRPr/>
            </a:pPr>
            <a:r>
              <a:rPr lang="en-US" altLang="en-US" sz="2000" dirty="0">
                <a:latin typeface="Calibri" panose="020F0502020204030204" pitchFamily="34" charset="0"/>
                <a:ea typeface="Calibri" panose="020F0502020204030204" pitchFamily="34" charset="0"/>
                <a:cs typeface="Calibri" panose="020F0502020204030204" pitchFamily="34" charset="0"/>
              </a:rPr>
              <a:t>Direct instruction and multiple-choice questions:</a:t>
            </a:r>
          </a:p>
          <a:p>
            <a:pPr marL="557784" lvl="1" indent="-173736" eaLnBrk="1" hangingPunct="1">
              <a:spcBef>
                <a:spcPct val="20000"/>
              </a:spcBef>
              <a:buFont typeface="Arial" panose="020B0604020202020204" pitchFamily="34" charset="0"/>
              <a:buChar char="•"/>
              <a:defRPr/>
            </a:pPr>
            <a:r>
              <a:rPr lang="en-US" altLang="en-US" sz="2000" dirty="0">
                <a:latin typeface="Calibri" panose="020F0502020204030204" pitchFamily="34" charset="0"/>
                <a:ea typeface="Calibri" panose="020F0502020204030204" pitchFamily="34" charset="0"/>
                <a:cs typeface="Calibri" panose="020F0502020204030204" pitchFamily="34" charset="0"/>
              </a:rPr>
              <a:t>Test simple skills and</a:t>
            </a:r>
          </a:p>
          <a:p>
            <a:pPr marL="557784" lvl="1" indent="-173736" eaLnBrk="1" hangingPunct="1">
              <a:spcBef>
                <a:spcPct val="20000"/>
              </a:spcBef>
              <a:buFont typeface="Arial" panose="020B0604020202020204" pitchFamily="34" charset="0"/>
              <a:buChar char="•"/>
              <a:defRPr/>
            </a:pPr>
            <a:r>
              <a:rPr lang="en-US" altLang="en-US" sz="2000" dirty="0">
                <a:latin typeface="Calibri" panose="020F0502020204030204" pitchFamily="34" charset="0"/>
                <a:ea typeface="Calibri" panose="020F0502020204030204" pitchFamily="34" charset="0"/>
                <a:cs typeface="Calibri" panose="020F0502020204030204" pitchFamily="34" charset="0"/>
              </a:rPr>
              <a:t>Provide </a:t>
            </a:r>
            <a:r>
              <a:rPr lang="en-US" altLang="en-US" sz="2000" i="1" dirty="0">
                <a:latin typeface="Calibri" panose="020F0502020204030204" pitchFamily="34" charset="0"/>
                <a:ea typeface="Calibri" panose="020F0502020204030204" pitchFamily="34" charset="0"/>
                <a:cs typeface="Calibri" panose="020F0502020204030204" pitchFamily="34" charset="0"/>
              </a:rPr>
              <a:t>coarse</a:t>
            </a:r>
            <a:r>
              <a:rPr lang="en-US" altLang="en-US" sz="2000" dirty="0">
                <a:latin typeface="Calibri" panose="020F0502020204030204" pitchFamily="34" charset="0"/>
                <a:ea typeface="Calibri" panose="020F0502020204030204" pitchFamily="34" charset="0"/>
                <a:cs typeface="Calibri" panose="020F0502020204030204" pitchFamily="34" charset="0"/>
              </a:rPr>
              <a:t> assessments of student knowledge and skills.</a:t>
            </a:r>
          </a:p>
          <a:p>
            <a:pPr marL="0" indent="-116586" eaLnBrk="1" hangingPunct="1">
              <a:spcBef>
                <a:spcPts val="2400"/>
              </a:spcBef>
              <a:defRPr/>
            </a:pPr>
            <a:r>
              <a:rPr 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Scenarios prompt students to </a:t>
            </a:r>
            <a:r>
              <a:rPr lang="en-US" sz="2000" b="1" i="1" dirty="0">
                <a:solidFill>
                  <a:srgbClr val="0000FF"/>
                </a:solidFill>
                <a:latin typeface="Calibri" panose="020F0502020204030204" pitchFamily="34" charset="0"/>
                <a:ea typeface="Calibri" panose="020F0502020204030204" pitchFamily="34" charset="0"/>
                <a:cs typeface="Calibri" panose="020F0502020204030204" pitchFamily="34" charset="0"/>
              </a:rPr>
              <a:t>apply</a:t>
            </a:r>
            <a:r>
              <a:rPr 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 knowledge</a:t>
            </a:r>
            <a:endParaRPr lang="en-US" sz="200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pPr marL="274320" lvl="1" indent="0">
              <a:spcBef>
                <a:spcPts val="900"/>
              </a:spcBef>
              <a:defRPr/>
            </a:pPr>
            <a:r>
              <a:rPr lang="en-US" sz="2000" dirty="0">
                <a:solidFill>
                  <a:schemeClr val="accent4"/>
                </a:solidFill>
                <a:latin typeface="Calibri" panose="020F0502020204030204" pitchFamily="34" charset="0"/>
                <a:ea typeface="Calibri" panose="020F0502020204030204" pitchFamily="34" charset="0"/>
                <a:cs typeface="Calibri" panose="020F0502020204030204" pitchFamily="34" charset="0"/>
              </a:rPr>
              <a:t>Assess diverse situations, generate solutions, and make decisions.</a:t>
            </a:r>
          </a:p>
          <a:p>
            <a:pPr marL="57150" indent="-182880">
              <a:spcBef>
                <a:spcPts val="2400"/>
              </a:spcBef>
              <a:defRPr/>
            </a:pPr>
            <a:r>
              <a:rPr 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Intelligent tutors complement training simulations</a:t>
            </a:r>
            <a:endParaRPr lang="en-US" sz="200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pPr marL="457200" lvl="1" indent="-182880">
              <a:spcBef>
                <a:spcPts val="900"/>
              </a:spcBef>
              <a:defRPr/>
            </a:pPr>
            <a:r>
              <a:rPr lang="en-US" sz="2000" dirty="0">
                <a:solidFill>
                  <a:schemeClr val="accent4"/>
                </a:solidFill>
                <a:latin typeface="Calibri" panose="020F0502020204030204" pitchFamily="34" charset="0"/>
                <a:ea typeface="Calibri" panose="020F0502020204030204" pitchFamily="34" charset="0"/>
                <a:cs typeface="Calibri" panose="020F0502020204030204" pitchFamily="34" charset="0"/>
              </a:rPr>
              <a:t>Simulations respond to student actions, providing natural feedback.</a:t>
            </a:r>
          </a:p>
          <a:p>
            <a:pPr marL="274320" lvl="1" indent="0">
              <a:spcBef>
                <a:spcPts val="1200"/>
              </a:spcBef>
              <a:defRPr/>
            </a:pPr>
            <a:r>
              <a:rPr lang="en-US" sz="2000" dirty="0">
                <a:solidFill>
                  <a:schemeClr val="accent4"/>
                </a:solidFill>
                <a:latin typeface="Calibri" panose="020F0502020204030204" pitchFamily="34" charset="0"/>
                <a:ea typeface="Calibri" panose="020F0502020204030204" pitchFamily="34" charset="0"/>
                <a:cs typeface="Calibri" panose="020F0502020204030204" pitchFamily="34" charset="0"/>
              </a:rPr>
              <a:t>Student actions provide rich data to the Tutor to support precise, fine-grained assessments and focused interventions.</a:t>
            </a:r>
          </a:p>
          <a:p>
            <a:pPr marL="274320" lvl="1" indent="0">
              <a:spcBef>
                <a:spcPts val="1200"/>
              </a:spcBef>
              <a:defRPr/>
            </a:pPr>
            <a:r>
              <a:rPr lang="en-US" altLang="en-US" sz="2000" dirty="0">
                <a:latin typeface="Calibri" panose="020F0502020204030204" pitchFamily="34" charset="0"/>
                <a:ea typeface="Calibri" panose="020F0502020204030204" pitchFamily="34" charset="0"/>
                <a:cs typeface="Calibri" panose="020F0502020204030204" pitchFamily="34" charset="0"/>
              </a:rPr>
              <a:t>Tutors prompt students to reflect on their decisions and actions and relate them to simulation outcomes.</a:t>
            </a:r>
            <a:endParaRPr lang="en-US" sz="200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5">
            <a:extLst>
              <a:ext uri="{FF2B5EF4-FFF2-40B4-BE49-F238E27FC236}">
                <a16:creationId xmlns:a16="http://schemas.microsoft.com/office/drawing/2014/main" id="{41DCA87B-FB2B-5E03-FFA9-50C5CB5BC545}"/>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14341" name="Rectangle 6">
            <a:extLst>
              <a:ext uri="{FF2B5EF4-FFF2-40B4-BE49-F238E27FC236}">
                <a16:creationId xmlns:a16="http://schemas.microsoft.com/office/drawing/2014/main" id="{EA1368B4-2B54-04A2-3FD9-5C4304FE43E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F2504931-E791-4320-B000-CE8AD3A343A3}" type="slidenum">
              <a:rPr lang="en-US" altLang="en-US" sz="1000" smtClean="0"/>
              <a:pPr>
                <a:lnSpc>
                  <a:spcPct val="100000"/>
                </a:lnSpc>
                <a:spcBef>
                  <a:spcPct val="0"/>
                </a:spcBef>
                <a:buFontTx/>
                <a:buNone/>
              </a:pPr>
              <a:t>5</a:t>
            </a:fld>
            <a:endParaRPr lang="en-US" altLang="en-US" sz="1000"/>
          </a:p>
        </p:txBody>
      </p:sp>
    </p:spTree>
  </p:cSld>
  <p:clrMapOvr>
    <a:masterClrMapping/>
  </p:clrMapOvr>
  <p:transition advTm="3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90EE3DD4-0B2B-CFD0-C1AA-F4FB0498D11D}"/>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16387" name="Rectangle 6">
            <a:extLst>
              <a:ext uri="{FF2B5EF4-FFF2-40B4-BE49-F238E27FC236}">
                <a16:creationId xmlns:a16="http://schemas.microsoft.com/office/drawing/2014/main" id="{63F92AEF-1B0B-4C82-F353-93B83616394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610E9BA5-421B-4D84-BB67-E3A0DA5D3B2D}" type="slidenum">
              <a:rPr lang="en-US" altLang="en-US" sz="1000" smtClean="0"/>
              <a:pPr>
                <a:lnSpc>
                  <a:spcPct val="100000"/>
                </a:lnSpc>
                <a:spcBef>
                  <a:spcPct val="0"/>
                </a:spcBef>
                <a:buFontTx/>
                <a:buNone/>
              </a:pPr>
              <a:t>6</a:t>
            </a:fld>
            <a:endParaRPr lang="en-US" altLang="en-US" sz="1000"/>
          </a:p>
        </p:txBody>
      </p:sp>
      <p:sp>
        <p:nvSpPr>
          <p:cNvPr id="2" name="Rectangle 2">
            <a:extLst>
              <a:ext uri="{FF2B5EF4-FFF2-40B4-BE49-F238E27FC236}">
                <a16:creationId xmlns:a16="http://schemas.microsoft.com/office/drawing/2014/main" id="{343A6C84-85C1-6FE9-FD6D-16F94AAFD3A1}"/>
              </a:ext>
            </a:extLst>
          </p:cNvPr>
          <p:cNvSpPr txBox="1">
            <a:spLocks noChangeArrowheads="1"/>
          </p:cNvSpPr>
          <p:nvPr/>
        </p:nvSpPr>
        <p:spPr bwMode="auto">
          <a:xfrm>
            <a:off x="914400" y="1676400"/>
            <a:ext cx="7543800" cy="2133600"/>
          </a:xfrm>
          <a:prstGeom prst="rect">
            <a:avLst/>
          </a:prstGeom>
          <a:noFill/>
          <a:ln w="9525">
            <a:noFill/>
            <a:miter lim="800000"/>
            <a:headEnd/>
            <a:tailEnd/>
          </a:ln>
        </p:spPr>
        <p:txBody>
          <a:bodyPr anchor="b"/>
          <a:lstStyle/>
          <a:p>
            <a:pPr algn="ctr" eaLnBrk="1" hangingPunct="1">
              <a:defRPr/>
            </a:pPr>
            <a:r>
              <a:rPr lang="en-US" sz="3200" b="1" kern="0" dirty="0" err="1">
                <a:solidFill>
                  <a:schemeClr val="bg1">
                    <a:lumMod val="50000"/>
                  </a:schemeClr>
                </a:solidFill>
                <a:latin typeface="+mj-lt"/>
                <a:ea typeface="+mj-ea"/>
                <a:cs typeface="+mj-cs"/>
              </a:rPr>
              <a:t>Stottler</a:t>
            </a:r>
            <a:r>
              <a:rPr lang="en-US" sz="3200" b="1" kern="0" dirty="0">
                <a:solidFill>
                  <a:schemeClr val="bg1">
                    <a:lumMod val="50000"/>
                  </a:schemeClr>
                </a:solidFill>
                <a:latin typeface="+mj-lt"/>
                <a:ea typeface="+mj-ea"/>
                <a:cs typeface="+mj-cs"/>
              </a:rPr>
              <a:t> Henke </a:t>
            </a:r>
          </a:p>
          <a:p>
            <a:pPr algn="ctr" eaLnBrk="1" hangingPunct="1">
              <a:defRPr/>
            </a:pPr>
            <a:r>
              <a:rPr lang="en-US" sz="3200" b="1" kern="0" dirty="0">
                <a:solidFill>
                  <a:schemeClr val="bg1">
                    <a:lumMod val="50000"/>
                  </a:schemeClr>
                </a:solidFill>
                <a:latin typeface="+mj-lt"/>
                <a:ea typeface="+mj-ea"/>
                <a:cs typeface="+mj-cs"/>
              </a:rPr>
              <a:t>Intelligent Training Systems</a:t>
            </a:r>
          </a:p>
          <a:p>
            <a:pPr algn="ctr" eaLnBrk="1" hangingPunct="1">
              <a:defRPr/>
            </a:pPr>
            <a:endParaRPr lang="en-US" sz="3200" b="1" kern="0" dirty="0">
              <a:solidFill>
                <a:srgbClr val="011D75"/>
              </a:solidFill>
              <a:latin typeface="+mj-lt"/>
              <a:ea typeface="+mj-ea"/>
              <a:cs typeface="+mj-cs"/>
            </a:endParaRPr>
          </a:p>
          <a:p>
            <a:pPr algn="ctr" eaLnBrk="1" hangingPunct="1">
              <a:defRPr/>
            </a:pPr>
            <a:r>
              <a:rPr lang="en-US" sz="3600" b="1" kern="0" dirty="0">
                <a:solidFill>
                  <a:srgbClr val="011D75"/>
                </a:solidFill>
                <a:latin typeface="+mj-lt"/>
                <a:ea typeface="+mj-ea"/>
                <a:cs typeface="+mj-cs"/>
              </a:rPr>
              <a:t>Applications</a:t>
            </a:r>
          </a:p>
        </p:txBody>
      </p:sp>
    </p:spTree>
  </p:cSld>
  <p:clrMapOvr>
    <a:masterClrMapping/>
  </p:clrMapOvr>
  <p:transition spd="slow" advTm="6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82D4CA8C-2F4F-9AB1-FCCE-B970F0CC02AE}"/>
              </a:ext>
            </a:extLst>
          </p:cNvPr>
          <p:cNvSpPr>
            <a:spLocks noGrp="1"/>
          </p:cNvSpPr>
          <p:nvPr>
            <p:ph type="dt" sz="quarter" idx="10"/>
          </p:nvPr>
        </p:nvSpPr>
        <p:spPr/>
        <p:txBody>
          <a:bodyPr/>
          <a:lstStyle/>
          <a:p>
            <a:pPr>
              <a:defRPr/>
            </a:pPr>
            <a:r>
              <a:rPr lang="en-US"/>
              <a:t>19 March 2008</a:t>
            </a:r>
          </a:p>
        </p:txBody>
      </p:sp>
      <p:sp>
        <p:nvSpPr>
          <p:cNvPr id="6" name="Footer Placeholder 3">
            <a:extLst>
              <a:ext uri="{FF2B5EF4-FFF2-40B4-BE49-F238E27FC236}">
                <a16:creationId xmlns:a16="http://schemas.microsoft.com/office/drawing/2014/main" id="{62E7860E-841F-F975-E549-A08D69079AFD}"/>
              </a:ext>
            </a:extLst>
          </p:cNvPr>
          <p:cNvSpPr>
            <a:spLocks noGrp="1"/>
          </p:cNvSpPr>
          <p:nvPr>
            <p:ph type="ftr" sz="quarter" idx="11"/>
          </p:nvPr>
        </p:nvSpPr>
        <p:spPr/>
        <p:txBody>
          <a:bodyPr/>
          <a:lstStyle/>
          <a:p>
            <a:pPr>
              <a:defRPr/>
            </a:pPr>
            <a:r>
              <a:rPr lang="en-US"/>
              <a:t>Intelligent Tutoring Systems at Stottler Henke</a:t>
            </a:r>
          </a:p>
        </p:txBody>
      </p:sp>
      <p:pic>
        <p:nvPicPr>
          <p:cNvPr id="18436" name="Picture 2">
            <a:extLst>
              <a:ext uri="{FF2B5EF4-FFF2-40B4-BE49-F238E27FC236}">
                <a16:creationId xmlns:a16="http://schemas.microsoft.com/office/drawing/2014/main" id="{92B37F56-D8DE-0189-3941-D8024FD62F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1000" y="4763"/>
            <a:ext cx="10668000" cy="6951662"/>
          </a:xfrm>
          <a:noFill/>
        </p:spPr>
      </p:pic>
      <p:sp>
        <p:nvSpPr>
          <p:cNvPr id="18437" name="Text Box 3">
            <a:extLst>
              <a:ext uri="{FF2B5EF4-FFF2-40B4-BE49-F238E27FC236}">
                <a16:creationId xmlns:a16="http://schemas.microsoft.com/office/drawing/2014/main" id="{A9C0C455-6C85-A54B-33E7-C3F6787DFB68}"/>
              </a:ext>
            </a:extLst>
          </p:cNvPr>
          <p:cNvSpPr txBox="1">
            <a:spLocks noChangeArrowheads="1"/>
          </p:cNvSpPr>
          <p:nvPr/>
        </p:nvSpPr>
        <p:spPr bwMode="auto">
          <a:xfrm>
            <a:off x="304800" y="152400"/>
            <a:ext cx="5867400" cy="646113"/>
          </a:xfrm>
          <a:prstGeom prst="rect">
            <a:avLst/>
          </a:prstGeom>
          <a:solidFill>
            <a:srgbClr val="00003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3600" b="1" dirty="0">
                <a:solidFill>
                  <a:srgbClr val="E1C820"/>
                </a:solidFill>
              </a:rPr>
              <a:t>Tactical Action Officer ITS</a:t>
            </a:r>
          </a:p>
        </p:txBody>
      </p:sp>
      <p:sp>
        <p:nvSpPr>
          <p:cNvPr id="18438" name="Text Box 4">
            <a:extLst>
              <a:ext uri="{FF2B5EF4-FFF2-40B4-BE49-F238E27FC236}">
                <a16:creationId xmlns:a16="http://schemas.microsoft.com/office/drawing/2014/main" id="{41E066F2-372D-E115-EEFB-50D28EB2E16B}"/>
              </a:ext>
            </a:extLst>
          </p:cNvPr>
          <p:cNvSpPr txBox="1">
            <a:spLocks noChangeArrowheads="1"/>
          </p:cNvSpPr>
          <p:nvPr/>
        </p:nvSpPr>
        <p:spPr bwMode="auto">
          <a:xfrm>
            <a:off x="7110413" y="6400800"/>
            <a:ext cx="1957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a:solidFill>
                  <a:srgbClr val="DDDDDD"/>
                </a:solidFill>
              </a:rPr>
              <a:t>Dept of Defense photo</a:t>
            </a:r>
          </a:p>
        </p:txBody>
      </p:sp>
      <p:sp>
        <p:nvSpPr>
          <p:cNvPr id="8" name="Rectangle 4">
            <a:extLst>
              <a:ext uri="{FF2B5EF4-FFF2-40B4-BE49-F238E27FC236}">
                <a16:creationId xmlns:a16="http://schemas.microsoft.com/office/drawing/2014/main" id="{4DE53927-6539-3E44-161A-7593772D95E3}"/>
              </a:ext>
            </a:extLst>
          </p:cNvPr>
          <p:cNvSpPr txBox="1">
            <a:spLocks noChangeArrowheads="1"/>
          </p:cNvSpPr>
          <p:nvPr/>
        </p:nvSpPr>
        <p:spPr bwMode="auto">
          <a:xfrm>
            <a:off x="685800" y="6400800"/>
            <a:ext cx="1905000" cy="304800"/>
          </a:xfrm>
          <a:prstGeom prst="rect">
            <a:avLst/>
          </a:prstGeom>
          <a:noFill/>
          <a:ln w="9525">
            <a:noFill/>
            <a:miter lim="800000"/>
            <a:headEnd/>
            <a:tailEnd/>
          </a:ln>
          <a:effectLst/>
        </p:spPr>
        <p:txBody>
          <a:bodyPr/>
          <a:lstStyle>
            <a:lvl1pPr>
              <a:defRPr/>
            </a:lvl1pPr>
          </a:lstStyle>
          <a:p>
            <a:pPr>
              <a:defRPr/>
            </a:pPr>
            <a:endParaRPr lang="en-US" sz="1000" dirty="0">
              <a:latin typeface="+mn-lt"/>
            </a:endParaRPr>
          </a:p>
        </p:txBody>
      </p:sp>
      <p:sp>
        <p:nvSpPr>
          <p:cNvPr id="9" name="Rectangle 5">
            <a:extLst>
              <a:ext uri="{FF2B5EF4-FFF2-40B4-BE49-F238E27FC236}">
                <a16:creationId xmlns:a16="http://schemas.microsoft.com/office/drawing/2014/main" id="{379C905E-9010-41A1-F785-5B2F7B51AC10}"/>
              </a:ext>
            </a:extLst>
          </p:cNvPr>
          <p:cNvSpPr txBox="1">
            <a:spLocks noChangeArrowheads="1"/>
          </p:cNvSpPr>
          <p:nvPr/>
        </p:nvSpPr>
        <p:spPr bwMode="auto">
          <a:xfrm>
            <a:off x="2895600" y="6400800"/>
            <a:ext cx="2971800" cy="304800"/>
          </a:xfrm>
          <a:prstGeom prst="rect">
            <a:avLst/>
          </a:prstGeom>
          <a:noFill/>
          <a:ln w="9525">
            <a:noFill/>
            <a:miter lim="800000"/>
            <a:headEnd/>
            <a:tailEnd/>
          </a:ln>
          <a:effectLst/>
        </p:spPr>
        <p:txBody>
          <a:bodyPr/>
          <a:lstStyle>
            <a:lvl1pPr>
              <a:defRPr/>
            </a:lvl1pPr>
          </a:lstStyle>
          <a:p>
            <a:pPr algn="ctr">
              <a:defRPr/>
            </a:pPr>
            <a:r>
              <a:rPr lang="en-US" sz="1000" dirty="0" err="1">
                <a:latin typeface="+mn-lt"/>
              </a:rPr>
              <a:t>Stottler</a:t>
            </a:r>
            <a:r>
              <a:rPr lang="en-US" sz="1000" dirty="0">
                <a:latin typeface="+mn-lt"/>
              </a:rPr>
              <a:t> Henke Intelligent Training Systems</a:t>
            </a:r>
          </a:p>
        </p:txBody>
      </p:sp>
      <p:sp>
        <p:nvSpPr>
          <p:cNvPr id="18441" name="Rectangle 6">
            <a:extLst>
              <a:ext uri="{FF2B5EF4-FFF2-40B4-BE49-F238E27FC236}">
                <a16:creationId xmlns:a16="http://schemas.microsoft.com/office/drawing/2014/main" id="{DF2140DA-3787-01F5-F036-9F4A6089DD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BC7EEBCB-8D51-44B2-95B3-015C351DE17A}" type="slidenum">
              <a:rPr lang="en-US" altLang="en-US" sz="1000" smtClean="0"/>
              <a:pPr>
                <a:lnSpc>
                  <a:spcPct val="100000"/>
                </a:lnSpc>
                <a:spcBef>
                  <a:spcPct val="0"/>
                </a:spcBef>
                <a:buFontTx/>
                <a:buNone/>
              </a:pPr>
              <a:t>7</a:t>
            </a:fld>
            <a:endParaRPr lang="en-US" altLang="en-US" sz="1000"/>
          </a:p>
        </p:txBody>
      </p:sp>
      <p:sp>
        <p:nvSpPr>
          <p:cNvPr id="2" name="Text Box 5">
            <a:extLst>
              <a:ext uri="{FF2B5EF4-FFF2-40B4-BE49-F238E27FC236}">
                <a16:creationId xmlns:a16="http://schemas.microsoft.com/office/drawing/2014/main" id="{313E0F57-01FD-B3A7-2A55-7BDB21F45D3C}"/>
              </a:ext>
            </a:extLst>
          </p:cNvPr>
          <p:cNvSpPr txBox="1">
            <a:spLocks noChangeArrowheads="1"/>
          </p:cNvSpPr>
          <p:nvPr/>
        </p:nvSpPr>
        <p:spPr bwMode="auto">
          <a:xfrm>
            <a:off x="0" y="3324225"/>
            <a:ext cx="9150350" cy="3939540"/>
          </a:xfrm>
          <a:prstGeom prst="rect">
            <a:avLst/>
          </a:prstGeom>
          <a:solidFill>
            <a:srgbClr val="000C30">
              <a:alpha val="85000"/>
            </a:srgb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Improves tactical proficiency of student Tactical Action Officers (TAOs)</a:t>
            </a:r>
          </a:p>
          <a:p>
            <a:pPr>
              <a:lnSpc>
                <a:spcPct val="100000"/>
              </a:lnSpc>
              <a:spcBef>
                <a:spcPts val="12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Enhances Northrop Grumman’s </a:t>
            </a:r>
            <a:r>
              <a:rPr lang="en-US" altLang="en-US" sz="2000" dirty="0" err="1">
                <a:solidFill>
                  <a:srgbClr val="E1C820"/>
                </a:solidFill>
                <a:latin typeface="Calibri" panose="020F0502020204030204" pitchFamily="34" charset="0"/>
                <a:ea typeface="Calibri" panose="020F0502020204030204" pitchFamily="34" charset="0"/>
                <a:cs typeface="Calibri" panose="020F0502020204030204" pitchFamily="34" charset="0"/>
              </a:rPr>
              <a:t>Watchstander</a:t>
            </a: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 simulation with:</a:t>
            </a:r>
          </a:p>
          <a:p>
            <a:pPr marL="342900" indent="-342900">
              <a:lnSpc>
                <a:spcPct val="100000"/>
              </a:lnSpc>
              <a:spcBef>
                <a:spcPts val="12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Intelligent automated friendly and enemy forces, </a:t>
            </a:r>
          </a:p>
          <a:p>
            <a:pPr marL="342900" indent="-342900">
              <a:lnSpc>
                <a:spcPct val="100000"/>
              </a:lnSpc>
              <a:spcBef>
                <a:spcPts val="12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Speech-enabled automated teammates, and</a:t>
            </a:r>
          </a:p>
          <a:p>
            <a:pPr marL="342900" indent="-342900">
              <a:lnSpc>
                <a:spcPct val="100000"/>
              </a:lnSpc>
              <a:spcBef>
                <a:spcPts val="1200"/>
              </a:spcBef>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Adaptive hinting/feedback via intelligent tutor and teammates.</a:t>
            </a:r>
          </a:p>
          <a:p>
            <a:pPr>
              <a:lnSpc>
                <a:spcPct val="100000"/>
              </a:lnSpc>
              <a:spcBef>
                <a:spcPts val="120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Version 1 – U.S. Navy SBIR Success Story</a:t>
            </a:r>
          </a:p>
          <a:p>
            <a:pPr>
              <a:lnSpc>
                <a:spcPct val="100000"/>
              </a:lnSpc>
              <a:spcBef>
                <a:spcPct val="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Version 2 – Used for 10 years at SWOS</a:t>
            </a:r>
          </a:p>
          <a:p>
            <a:pPr>
              <a:lnSpc>
                <a:spcPct val="100000"/>
              </a:lnSpc>
              <a:spcBef>
                <a:spcPct val="0"/>
              </a:spcBef>
              <a:buFontTx/>
              <a:buNone/>
              <a:defRPr/>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U.S. Navy SBIR Success Story.</a:t>
            </a:r>
          </a:p>
          <a:p>
            <a:pPr>
              <a:lnSpc>
                <a:spcPct val="100000"/>
              </a:lnSpc>
              <a:spcBef>
                <a:spcPct val="0"/>
              </a:spcBef>
              <a:buFontTx/>
              <a:buNone/>
              <a:defRPr/>
            </a:pPr>
            <a:endParaRPr lang="en-US" altLang="en-US" sz="2000" dirty="0">
              <a:solidFill>
                <a:srgbClr val="FFC000"/>
              </a:solidFill>
            </a:endParaRPr>
          </a:p>
          <a:p>
            <a:pPr>
              <a:lnSpc>
                <a:spcPct val="100000"/>
              </a:lnSpc>
              <a:spcBef>
                <a:spcPct val="0"/>
              </a:spcBef>
              <a:buFontTx/>
              <a:buNone/>
              <a:defRPr/>
            </a:pPr>
            <a:endParaRPr lang="en-US" altLang="en-US" sz="2000" dirty="0">
              <a:solidFill>
                <a:srgbClr val="FFC000"/>
              </a:solidFill>
            </a:endParaRPr>
          </a:p>
        </p:txBody>
      </p:sp>
    </p:spTree>
  </p:cSld>
  <p:clrMapOvr>
    <a:masterClrMapping/>
  </p:clrMapOvr>
  <p:transition advTm="2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3F7F71C-9D37-5D8C-9193-91394BE3DAC2}"/>
              </a:ext>
            </a:extLst>
          </p:cNvPr>
          <p:cNvSpPr>
            <a:spLocks noGrp="1" noChangeArrowheads="1"/>
          </p:cNvSpPr>
          <p:nvPr>
            <p:ph type="title"/>
          </p:nvPr>
        </p:nvSpPr>
        <p:spPr>
          <a:xfrm>
            <a:off x="519113" y="307975"/>
            <a:ext cx="8234362" cy="603250"/>
          </a:xfrm>
        </p:spPr>
        <p:txBody>
          <a:bodyPr/>
          <a:lstStyle/>
          <a:p>
            <a:pPr eaLnBrk="1" hangingPunct="1"/>
            <a:r>
              <a:rPr lang="en-US" altLang="en-US" sz="3000"/>
              <a:t>FSMs Track Student, Control Sim and Tutor</a:t>
            </a:r>
          </a:p>
        </p:txBody>
      </p:sp>
      <p:sp>
        <p:nvSpPr>
          <p:cNvPr id="20483" name="Rectangle 3">
            <a:extLst>
              <a:ext uri="{FF2B5EF4-FFF2-40B4-BE49-F238E27FC236}">
                <a16:creationId xmlns:a16="http://schemas.microsoft.com/office/drawing/2014/main" id="{69B4A907-62EE-D400-3853-3C064CCF22D6}"/>
              </a:ext>
            </a:extLst>
          </p:cNvPr>
          <p:cNvSpPr>
            <a:spLocks noChangeArrowheads="1"/>
          </p:cNvSpPr>
          <p:nvPr/>
        </p:nvSpPr>
        <p:spPr bwMode="auto">
          <a:xfrm>
            <a:off x="685800" y="12192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lvl="1" eaLnBrk="1" hangingPunct="1">
              <a:lnSpc>
                <a:spcPct val="100000"/>
              </a:lnSpc>
              <a:spcBef>
                <a:spcPts val="600"/>
              </a:spcBef>
              <a:buFont typeface="Symbol" panose="05050102010706020507" pitchFamily="18" charset="2"/>
              <a:buChar char="·"/>
            </a:pPr>
            <a:endParaRPr lang="en-US" altLang="en-US"/>
          </a:p>
          <a:p>
            <a:pPr eaLnBrk="1" hangingPunct="1">
              <a:lnSpc>
                <a:spcPct val="100000"/>
              </a:lnSpc>
              <a:spcBef>
                <a:spcPct val="20000"/>
              </a:spcBef>
              <a:buFontTx/>
              <a:buNone/>
            </a:pPr>
            <a:endParaRPr lang="en-US" altLang="en-US"/>
          </a:p>
        </p:txBody>
      </p:sp>
      <p:grpSp>
        <p:nvGrpSpPr>
          <p:cNvPr id="20484" name="Group 1">
            <a:extLst>
              <a:ext uri="{FF2B5EF4-FFF2-40B4-BE49-F238E27FC236}">
                <a16:creationId xmlns:a16="http://schemas.microsoft.com/office/drawing/2014/main" id="{2A9181CC-CF88-37D2-7991-8C279A43FB09}"/>
              </a:ext>
            </a:extLst>
          </p:cNvPr>
          <p:cNvGrpSpPr>
            <a:grpSpLocks/>
          </p:cNvGrpSpPr>
          <p:nvPr/>
        </p:nvGrpSpPr>
        <p:grpSpPr bwMode="auto">
          <a:xfrm>
            <a:off x="381000" y="1450975"/>
            <a:ext cx="4648200" cy="4568825"/>
            <a:chOff x="457200" y="1831975"/>
            <a:chExt cx="4648200" cy="4568825"/>
          </a:xfrm>
        </p:grpSpPr>
        <p:sp>
          <p:nvSpPr>
            <p:cNvPr id="20488" name="Text Box 6">
              <a:extLst>
                <a:ext uri="{FF2B5EF4-FFF2-40B4-BE49-F238E27FC236}">
                  <a16:creationId xmlns:a16="http://schemas.microsoft.com/office/drawing/2014/main" id="{4BAD3F61-4386-63FE-587D-8456972584E0}"/>
                </a:ext>
              </a:extLst>
            </p:cNvPr>
            <p:cNvSpPr txBox="1">
              <a:spLocks noChangeArrowheads="1"/>
            </p:cNvSpPr>
            <p:nvPr/>
          </p:nvSpPr>
          <p:spPr bwMode="auto">
            <a:xfrm>
              <a:off x="2057400" y="1831975"/>
              <a:ext cx="1143000" cy="619125"/>
            </a:xfrm>
            <a:prstGeom prst="rect">
              <a:avLst/>
            </a:prstGeom>
            <a:noFill/>
            <a:ln w="38100" algn="ctr">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t>Wait for Attack</a:t>
              </a:r>
            </a:p>
          </p:txBody>
        </p:sp>
        <p:sp>
          <p:nvSpPr>
            <p:cNvPr id="20489" name="Text Box 7">
              <a:extLst>
                <a:ext uri="{FF2B5EF4-FFF2-40B4-BE49-F238E27FC236}">
                  <a16:creationId xmlns:a16="http://schemas.microsoft.com/office/drawing/2014/main" id="{5638997A-D64F-EEFD-C725-689654C14AF7}"/>
                </a:ext>
              </a:extLst>
            </p:cNvPr>
            <p:cNvSpPr txBox="1">
              <a:spLocks noChangeArrowheads="1"/>
            </p:cNvSpPr>
            <p:nvPr/>
          </p:nvSpPr>
          <p:spPr bwMode="auto">
            <a:xfrm>
              <a:off x="3886200" y="3568700"/>
              <a:ext cx="1219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t>proper defensive action taken?</a:t>
              </a:r>
            </a:p>
          </p:txBody>
        </p:sp>
        <p:sp>
          <p:nvSpPr>
            <p:cNvPr id="20490" name="Oval 8">
              <a:extLst>
                <a:ext uri="{FF2B5EF4-FFF2-40B4-BE49-F238E27FC236}">
                  <a16:creationId xmlns:a16="http://schemas.microsoft.com/office/drawing/2014/main" id="{90ECE80F-C72D-2B47-1ADC-5CA1236565F2}"/>
                </a:ext>
              </a:extLst>
            </p:cNvPr>
            <p:cNvSpPr>
              <a:spLocks noChangeArrowheads="1"/>
            </p:cNvSpPr>
            <p:nvPr/>
          </p:nvSpPr>
          <p:spPr bwMode="auto">
            <a:xfrm>
              <a:off x="3733800" y="3432175"/>
              <a:ext cx="1219200" cy="13716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20491" name="Text Box 9">
              <a:extLst>
                <a:ext uri="{FF2B5EF4-FFF2-40B4-BE49-F238E27FC236}">
                  <a16:creationId xmlns:a16="http://schemas.microsoft.com/office/drawing/2014/main" id="{A4433839-274E-4C80-3826-92C37C6F6070}"/>
                </a:ext>
              </a:extLst>
            </p:cNvPr>
            <p:cNvSpPr txBox="1">
              <a:spLocks noChangeArrowheads="1"/>
            </p:cNvSpPr>
            <p:nvPr/>
          </p:nvSpPr>
          <p:spPr bwMode="auto">
            <a:xfrm>
              <a:off x="2133600" y="4756150"/>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t> missile destroyed?</a:t>
              </a:r>
            </a:p>
          </p:txBody>
        </p:sp>
        <p:sp>
          <p:nvSpPr>
            <p:cNvPr id="20492" name="Oval 10">
              <a:extLst>
                <a:ext uri="{FF2B5EF4-FFF2-40B4-BE49-F238E27FC236}">
                  <a16:creationId xmlns:a16="http://schemas.microsoft.com/office/drawing/2014/main" id="{E259CD22-4C20-790A-6B23-CA26E8283893}"/>
                </a:ext>
              </a:extLst>
            </p:cNvPr>
            <p:cNvSpPr>
              <a:spLocks noChangeArrowheads="1"/>
            </p:cNvSpPr>
            <p:nvPr/>
          </p:nvSpPr>
          <p:spPr bwMode="auto">
            <a:xfrm>
              <a:off x="2057400" y="4727575"/>
              <a:ext cx="1219200" cy="7620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20493" name="Text Box 11">
              <a:extLst>
                <a:ext uri="{FF2B5EF4-FFF2-40B4-BE49-F238E27FC236}">
                  <a16:creationId xmlns:a16="http://schemas.microsoft.com/office/drawing/2014/main" id="{A923B25F-FA63-16C5-2F37-126B8DAEC890}"/>
                </a:ext>
              </a:extLst>
            </p:cNvPr>
            <p:cNvSpPr txBox="1">
              <a:spLocks noChangeArrowheads="1"/>
            </p:cNvSpPr>
            <p:nvPr/>
          </p:nvSpPr>
          <p:spPr bwMode="auto">
            <a:xfrm>
              <a:off x="533400" y="4543425"/>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t>  timeout?</a:t>
              </a:r>
            </a:p>
          </p:txBody>
        </p:sp>
        <p:sp>
          <p:nvSpPr>
            <p:cNvPr id="20494" name="Oval 12">
              <a:extLst>
                <a:ext uri="{FF2B5EF4-FFF2-40B4-BE49-F238E27FC236}">
                  <a16:creationId xmlns:a16="http://schemas.microsoft.com/office/drawing/2014/main" id="{87110065-9277-755B-0BCB-E0FBC02937E6}"/>
                </a:ext>
              </a:extLst>
            </p:cNvPr>
            <p:cNvSpPr>
              <a:spLocks noChangeArrowheads="1"/>
            </p:cNvSpPr>
            <p:nvPr/>
          </p:nvSpPr>
          <p:spPr bwMode="auto">
            <a:xfrm>
              <a:off x="457200" y="4346575"/>
              <a:ext cx="1219200" cy="7620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grpSp>
          <p:nvGrpSpPr>
            <p:cNvPr id="20495" name="Group 13">
              <a:extLst>
                <a:ext uri="{FF2B5EF4-FFF2-40B4-BE49-F238E27FC236}">
                  <a16:creationId xmlns:a16="http://schemas.microsoft.com/office/drawing/2014/main" id="{F73CE076-EB39-3780-21B8-3AEB5250E657}"/>
                </a:ext>
              </a:extLst>
            </p:cNvPr>
            <p:cNvGrpSpPr>
              <a:grpSpLocks/>
            </p:cNvGrpSpPr>
            <p:nvPr/>
          </p:nvGrpSpPr>
          <p:grpSpPr bwMode="auto">
            <a:xfrm>
              <a:off x="1981200" y="2746375"/>
              <a:ext cx="1295400" cy="762000"/>
              <a:chOff x="2496" y="1728"/>
              <a:chExt cx="816" cy="480"/>
            </a:xfrm>
          </p:grpSpPr>
          <p:sp>
            <p:nvSpPr>
              <p:cNvPr id="20508" name="Text Box 14">
                <a:extLst>
                  <a:ext uri="{FF2B5EF4-FFF2-40B4-BE49-F238E27FC236}">
                    <a16:creationId xmlns:a16="http://schemas.microsoft.com/office/drawing/2014/main" id="{B5632946-4C96-2A56-5456-22B584F29CC4}"/>
                  </a:ext>
                </a:extLst>
              </p:cNvPr>
              <p:cNvSpPr txBox="1">
                <a:spLocks noChangeArrowheads="1"/>
              </p:cNvSpPr>
              <p:nvPr/>
            </p:nvSpPr>
            <p:spPr bwMode="auto">
              <a:xfrm>
                <a:off x="2544" y="1776"/>
                <a:ext cx="76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t>incoming missile?</a:t>
                </a:r>
              </a:p>
            </p:txBody>
          </p:sp>
          <p:sp>
            <p:nvSpPr>
              <p:cNvPr id="20509" name="Oval 15">
                <a:extLst>
                  <a:ext uri="{FF2B5EF4-FFF2-40B4-BE49-F238E27FC236}">
                    <a16:creationId xmlns:a16="http://schemas.microsoft.com/office/drawing/2014/main" id="{F1B62666-1DDA-613B-D358-CC4DCFD64389}"/>
                  </a:ext>
                </a:extLst>
              </p:cNvPr>
              <p:cNvSpPr>
                <a:spLocks noChangeArrowheads="1"/>
              </p:cNvSpPr>
              <p:nvPr/>
            </p:nvSpPr>
            <p:spPr bwMode="auto">
              <a:xfrm>
                <a:off x="2496" y="1728"/>
                <a:ext cx="768" cy="48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grpSp>
        <p:sp>
          <p:nvSpPr>
            <p:cNvPr id="20496" name="Text Box 16">
              <a:extLst>
                <a:ext uri="{FF2B5EF4-FFF2-40B4-BE49-F238E27FC236}">
                  <a16:creationId xmlns:a16="http://schemas.microsoft.com/office/drawing/2014/main" id="{0AF48171-6B6C-F5E6-C0B3-14CDCB5669A5}"/>
                </a:ext>
              </a:extLst>
            </p:cNvPr>
            <p:cNvSpPr txBox="1">
              <a:spLocks noChangeArrowheads="1"/>
            </p:cNvSpPr>
            <p:nvPr/>
          </p:nvSpPr>
          <p:spPr bwMode="auto">
            <a:xfrm>
              <a:off x="1981200" y="3813175"/>
              <a:ext cx="1295400" cy="600075"/>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t>Under Attack</a:t>
              </a:r>
            </a:p>
          </p:txBody>
        </p:sp>
        <p:sp>
          <p:nvSpPr>
            <p:cNvPr id="20497" name="Text Box 17">
              <a:extLst>
                <a:ext uri="{FF2B5EF4-FFF2-40B4-BE49-F238E27FC236}">
                  <a16:creationId xmlns:a16="http://schemas.microsoft.com/office/drawing/2014/main" id="{F6CC1804-52C2-93E1-4886-672105C640BE}"/>
                </a:ext>
              </a:extLst>
            </p:cNvPr>
            <p:cNvSpPr txBox="1">
              <a:spLocks noChangeArrowheads="1"/>
            </p:cNvSpPr>
            <p:nvPr/>
          </p:nvSpPr>
          <p:spPr bwMode="auto">
            <a:xfrm>
              <a:off x="3810000" y="5565775"/>
              <a:ext cx="1100970" cy="606425"/>
            </a:xfrm>
            <a:prstGeom prst="rect">
              <a:avLst/>
            </a:prstGeom>
            <a:noFill/>
            <a:ln w="25400" algn="ctr">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t>Principle Passed</a:t>
              </a:r>
            </a:p>
          </p:txBody>
        </p:sp>
        <p:sp>
          <p:nvSpPr>
            <p:cNvPr id="20498" name="Text Box 18">
              <a:extLst>
                <a:ext uri="{FF2B5EF4-FFF2-40B4-BE49-F238E27FC236}">
                  <a16:creationId xmlns:a16="http://schemas.microsoft.com/office/drawing/2014/main" id="{FA868263-21E9-4167-6721-4504A5ADF095}"/>
                </a:ext>
              </a:extLst>
            </p:cNvPr>
            <p:cNvSpPr txBox="1">
              <a:spLocks noChangeArrowheads="1"/>
            </p:cNvSpPr>
            <p:nvPr/>
          </p:nvSpPr>
          <p:spPr bwMode="auto">
            <a:xfrm>
              <a:off x="2057400" y="5794375"/>
              <a:ext cx="1295400" cy="606425"/>
            </a:xfrm>
            <a:prstGeom prst="rect">
              <a:avLst/>
            </a:prstGeom>
            <a:noFill/>
            <a:ln w="25400" algn="ctr">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t>Principle</a:t>
              </a:r>
            </a:p>
            <a:p>
              <a:pPr>
                <a:lnSpc>
                  <a:spcPct val="100000"/>
                </a:lnSpc>
                <a:spcBef>
                  <a:spcPct val="0"/>
                </a:spcBef>
                <a:buFontTx/>
                <a:buNone/>
              </a:pPr>
              <a:r>
                <a:rPr lang="en-US" altLang="en-US" sz="1600"/>
                <a:t>Untested</a:t>
              </a:r>
            </a:p>
          </p:txBody>
        </p:sp>
        <p:sp>
          <p:nvSpPr>
            <p:cNvPr id="20499" name="Text Box 19">
              <a:extLst>
                <a:ext uri="{FF2B5EF4-FFF2-40B4-BE49-F238E27FC236}">
                  <a16:creationId xmlns:a16="http://schemas.microsoft.com/office/drawing/2014/main" id="{B234682C-B1FB-A0D4-CA8E-AC42D5110C4C}"/>
                </a:ext>
              </a:extLst>
            </p:cNvPr>
            <p:cNvSpPr txBox="1">
              <a:spLocks noChangeArrowheads="1"/>
            </p:cNvSpPr>
            <p:nvPr/>
          </p:nvSpPr>
          <p:spPr bwMode="auto">
            <a:xfrm flipH="1">
              <a:off x="457200" y="5565775"/>
              <a:ext cx="1219200" cy="606425"/>
            </a:xfrm>
            <a:prstGeom prst="rect">
              <a:avLst/>
            </a:prstGeom>
            <a:noFill/>
            <a:ln w="25400" algn="ctr">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600"/>
                <a:t>Principle</a:t>
              </a:r>
            </a:p>
            <a:p>
              <a:pPr>
                <a:lnSpc>
                  <a:spcPct val="100000"/>
                </a:lnSpc>
                <a:spcBef>
                  <a:spcPct val="0"/>
                </a:spcBef>
                <a:buFontTx/>
                <a:buNone/>
              </a:pPr>
              <a:r>
                <a:rPr lang="en-US" altLang="en-US" sz="1600"/>
                <a:t>Failed</a:t>
              </a:r>
            </a:p>
          </p:txBody>
        </p:sp>
        <p:sp>
          <p:nvSpPr>
            <p:cNvPr id="20500" name="Line 20">
              <a:extLst>
                <a:ext uri="{FF2B5EF4-FFF2-40B4-BE49-F238E27FC236}">
                  <a16:creationId xmlns:a16="http://schemas.microsoft.com/office/drawing/2014/main" id="{B9E3B1D8-57D8-7D9A-0B56-6E1D062D8AC5}"/>
                </a:ext>
              </a:extLst>
            </p:cNvPr>
            <p:cNvSpPr>
              <a:spLocks noChangeShapeType="1"/>
            </p:cNvSpPr>
            <p:nvPr/>
          </p:nvSpPr>
          <p:spPr bwMode="auto">
            <a:xfrm flipH="1">
              <a:off x="1524000" y="4117975"/>
              <a:ext cx="457200" cy="30480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01" name="Line 21">
              <a:extLst>
                <a:ext uri="{FF2B5EF4-FFF2-40B4-BE49-F238E27FC236}">
                  <a16:creationId xmlns:a16="http://schemas.microsoft.com/office/drawing/2014/main" id="{CA845548-1E6E-087D-68C7-81A28A483216}"/>
                </a:ext>
              </a:extLst>
            </p:cNvPr>
            <p:cNvSpPr>
              <a:spLocks noChangeShapeType="1"/>
            </p:cNvSpPr>
            <p:nvPr/>
          </p:nvSpPr>
          <p:spPr bwMode="auto">
            <a:xfrm>
              <a:off x="2667000" y="5489575"/>
              <a:ext cx="0" cy="30480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02" name="Line 22">
              <a:extLst>
                <a:ext uri="{FF2B5EF4-FFF2-40B4-BE49-F238E27FC236}">
                  <a16:creationId xmlns:a16="http://schemas.microsoft.com/office/drawing/2014/main" id="{F2D4E574-B61A-D407-AE97-A7339475599A}"/>
                </a:ext>
              </a:extLst>
            </p:cNvPr>
            <p:cNvSpPr>
              <a:spLocks noChangeShapeType="1"/>
            </p:cNvSpPr>
            <p:nvPr/>
          </p:nvSpPr>
          <p:spPr bwMode="auto">
            <a:xfrm flipV="1">
              <a:off x="3276600" y="4117975"/>
              <a:ext cx="457200" cy="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03" name="Line 23">
              <a:extLst>
                <a:ext uri="{FF2B5EF4-FFF2-40B4-BE49-F238E27FC236}">
                  <a16:creationId xmlns:a16="http://schemas.microsoft.com/office/drawing/2014/main" id="{7B394391-FF12-97A5-5B4E-C6958691AEDD}"/>
                </a:ext>
              </a:extLst>
            </p:cNvPr>
            <p:cNvSpPr>
              <a:spLocks noChangeShapeType="1"/>
            </p:cNvSpPr>
            <p:nvPr/>
          </p:nvSpPr>
          <p:spPr bwMode="auto">
            <a:xfrm>
              <a:off x="2590800" y="3508375"/>
              <a:ext cx="0" cy="30480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04" name="Line 24">
              <a:extLst>
                <a:ext uri="{FF2B5EF4-FFF2-40B4-BE49-F238E27FC236}">
                  <a16:creationId xmlns:a16="http://schemas.microsoft.com/office/drawing/2014/main" id="{54F7E6D9-1D6E-F286-86BD-69DCF63EEF30}"/>
                </a:ext>
              </a:extLst>
            </p:cNvPr>
            <p:cNvSpPr>
              <a:spLocks noChangeShapeType="1"/>
            </p:cNvSpPr>
            <p:nvPr/>
          </p:nvSpPr>
          <p:spPr bwMode="auto">
            <a:xfrm>
              <a:off x="2590800" y="2441575"/>
              <a:ext cx="0" cy="30480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05" name="Line 25">
              <a:extLst>
                <a:ext uri="{FF2B5EF4-FFF2-40B4-BE49-F238E27FC236}">
                  <a16:creationId xmlns:a16="http://schemas.microsoft.com/office/drawing/2014/main" id="{F411D6B0-DC89-9E28-4069-06B074E54CFD}"/>
                </a:ext>
              </a:extLst>
            </p:cNvPr>
            <p:cNvSpPr>
              <a:spLocks noChangeShapeType="1"/>
            </p:cNvSpPr>
            <p:nvPr/>
          </p:nvSpPr>
          <p:spPr bwMode="auto">
            <a:xfrm flipH="1">
              <a:off x="2667000" y="4422775"/>
              <a:ext cx="0" cy="30480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06" name="Line 26">
              <a:extLst>
                <a:ext uri="{FF2B5EF4-FFF2-40B4-BE49-F238E27FC236}">
                  <a16:creationId xmlns:a16="http://schemas.microsoft.com/office/drawing/2014/main" id="{4BBE2886-F38C-B383-35ED-9295D20544DE}"/>
                </a:ext>
              </a:extLst>
            </p:cNvPr>
            <p:cNvSpPr>
              <a:spLocks noChangeShapeType="1"/>
            </p:cNvSpPr>
            <p:nvPr/>
          </p:nvSpPr>
          <p:spPr bwMode="auto">
            <a:xfrm flipH="1">
              <a:off x="1066800" y="5108575"/>
              <a:ext cx="0" cy="45720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507" name="Line 27">
              <a:extLst>
                <a:ext uri="{FF2B5EF4-FFF2-40B4-BE49-F238E27FC236}">
                  <a16:creationId xmlns:a16="http://schemas.microsoft.com/office/drawing/2014/main" id="{DBA48FC7-53CC-666F-A7EC-D12AFBAEAA7D}"/>
                </a:ext>
              </a:extLst>
            </p:cNvPr>
            <p:cNvSpPr>
              <a:spLocks noChangeShapeType="1"/>
            </p:cNvSpPr>
            <p:nvPr/>
          </p:nvSpPr>
          <p:spPr bwMode="auto">
            <a:xfrm>
              <a:off x="4343400" y="4803775"/>
              <a:ext cx="0" cy="76200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20485" name="Rectangle 29">
            <a:extLst>
              <a:ext uri="{FF2B5EF4-FFF2-40B4-BE49-F238E27FC236}">
                <a16:creationId xmlns:a16="http://schemas.microsoft.com/office/drawing/2014/main" id="{3A276133-06F1-6333-A328-1E8AB2E7F481}"/>
              </a:ext>
            </a:extLst>
          </p:cNvPr>
          <p:cNvSpPr>
            <a:spLocks noChangeArrowheads="1"/>
          </p:cNvSpPr>
          <p:nvPr/>
        </p:nvSpPr>
        <p:spPr bwMode="auto">
          <a:xfrm>
            <a:off x="4953000" y="1295400"/>
            <a:ext cx="4191000" cy="4997450"/>
          </a:xfrm>
          <a:prstGeom prst="rect">
            <a:avLst/>
          </a:prstGeom>
          <a:noFill/>
          <a:ln>
            <a:noFill/>
          </a:ln>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eaLnBrk="1" hangingPunct="1">
              <a:lnSpc>
                <a:spcPct val="80000"/>
              </a:lnSpc>
              <a:spcBef>
                <a:spcPct val="40000"/>
              </a:spcBef>
              <a:buFontTx/>
              <a:buNone/>
              <a:defRPr/>
            </a:pPr>
            <a:r>
              <a:rPr lang="en-US" altLang="en-US" sz="2000" dirty="0">
                <a:latin typeface="Calibri" panose="020F0502020204030204" pitchFamily="34" charset="0"/>
                <a:ea typeface="Calibri" panose="020F0502020204030204" pitchFamily="34" charset="0"/>
                <a:cs typeface="Calibri" panose="020F0502020204030204" pitchFamily="34" charset="0"/>
              </a:rPr>
              <a:t>Finite state machines (FSMs):</a:t>
            </a:r>
          </a:p>
          <a:p>
            <a:pPr marL="182880" indent="-182880" eaLnBrk="1" hangingPunct="1">
              <a:lnSpc>
                <a:spcPct val="100000"/>
              </a:lnSpc>
              <a:spcBef>
                <a:spcPts val="9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Track student actions in context of simulation events and states,</a:t>
            </a:r>
          </a:p>
          <a:p>
            <a:pPr marL="182880" indent="-182880" eaLnBrk="1" hangingPunct="1">
              <a:lnSpc>
                <a:spcPct val="100000"/>
              </a:lnSpc>
              <a:spcBef>
                <a:spcPts val="9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Control simulated entities (platforms, teammates), and</a:t>
            </a:r>
          </a:p>
          <a:p>
            <a:pPr marL="182880" indent="-182880" eaLnBrk="1" hangingPunct="1">
              <a:lnSpc>
                <a:spcPct val="100000"/>
              </a:lnSpc>
              <a:spcBef>
                <a:spcPts val="9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Control tutor (e.g., hinting).</a:t>
            </a:r>
          </a:p>
          <a:p>
            <a:pPr eaLnBrk="1" hangingPunct="1">
              <a:lnSpc>
                <a:spcPct val="80000"/>
              </a:lnSpc>
              <a:spcBef>
                <a:spcPts val="2400"/>
              </a:spcBef>
              <a:buFontTx/>
              <a:buNone/>
              <a:defRPr/>
            </a:pPr>
            <a:r>
              <a:rPr lang="en-US" altLang="en-US" sz="2000" dirty="0">
                <a:latin typeface="Calibri" panose="020F0502020204030204" pitchFamily="34" charset="0"/>
                <a:ea typeface="Calibri" panose="020F0502020204030204" pitchFamily="34" charset="0"/>
                <a:cs typeface="Calibri" panose="020F0502020204030204" pitchFamily="34" charset="0"/>
              </a:rPr>
              <a:t>FSM = network of:</a:t>
            </a:r>
          </a:p>
          <a:p>
            <a:pPr marL="182880" indent="-182880" eaLnBrk="1" hangingPunct="1">
              <a:lnSpc>
                <a:spcPct val="80000"/>
              </a:lnSpc>
              <a:spcBef>
                <a:spcPct val="400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States (rectangles),</a:t>
            </a:r>
          </a:p>
          <a:p>
            <a:pPr marL="182880" indent="-182880" eaLnBrk="1" hangingPunct="1">
              <a:lnSpc>
                <a:spcPct val="80000"/>
              </a:lnSpc>
              <a:spcBef>
                <a:spcPct val="400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Transitions between states (arrows),</a:t>
            </a:r>
          </a:p>
          <a:p>
            <a:pPr marL="182880" indent="-182880" eaLnBrk="1" hangingPunct="1">
              <a:lnSpc>
                <a:spcPct val="80000"/>
              </a:lnSpc>
              <a:spcBef>
                <a:spcPct val="400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Test conditions/situations (ovals).</a:t>
            </a:r>
          </a:p>
          <a:p>
            <a:pPr eaLnBrk="1" hangingPunct="1">
              <a:lnSpc>
                <a:spcPct val="80000"/>
              </a:lnSpc>
              <a:spcBef>
                <a:spcPts val="2400"/>
              </a:spcBef>
              <a:buFontTx/>
              <a:buNone/>
              <a:defRPr/>
            </a:pPr>
            <a:r>
              <a:rPr lang="en-US" altLang="en-US" sz="2000" dirty="0" err="1">
                <a:latin typeface="Calibri" panose="020F0502020204030204" pitchFamily="34" charset="0"/>
                <a:ea typeface="Calibri" panose="020F0502020204030204" pitchFamily="34" charset="0"/>
                <a:cs typeface="Calibri" panose="020F0502020204030204" pitchFamily="34" charset="0"/>
              </a:rPr>
              <a:t>SimBionic</a:t>
            </a:r>
            <a:r>
              <a:rPr lang="en-US" altLang="en-US" sz="2000" dirty="0">
                <a:latin typeface="Calibri" panose="020F0502020204030204" pitchFamily="34" charset="0"/>
                <a:ea typeface="Calibri" panose="020F0502020204030204" pitchFamily="34" charset="0"/>
                <a:cs typeface="Calibri" panose="020F0502020204030204" pitchFamily="34" charset="0"/>
              </a:rPr>
              <a:t> agent toolkit supports:</a:t>
            </a:r>
          </a:p>
          <a:p>
            <a:pPr marL="182880" indent="-182880" eaLnBrk="1" hangingPunct="1">
              <a:lnSpc>
                <a:spcPct val="80000"/>
              </a:lnSpc>
              <a:spcBef>
                <a:spcPct val="400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Hierarchical, parallel FSMs and</a:t>
            </a:r>
          </a:p>
          <a:p>
            <a:pPr marL="182880" indent="-182880" eaLnBrk="1" hangingPunct="1">
              <a:lnSpc>
                <a:spcPct val="80000"/>
              </a:lnSpc>
              <a:spcBef>
                <a:spcPct val="400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Integration w/ sim, tutor, databases</a:t>
            </a:r>
          </a:p>
        </p:txBody>
      </p:sp>
      <p:sp>
        <p:nvSpPr>
          <p:cNvPr id="29" name="Rectangle 5">
            <a:extLst>
              <a:ext uri="{FF2B5EF4-FFF2-40B4-BE49-F238E27FC236}">
                <a16:creationId xmlns:a16="http://schemas.microsoft.com/office/drawing/2014/main" id="{F766FA52-8801-D2E4-3EBC-9E1B21A6B5A6}"/>
              </a:ext>
            </a:extLst>
          </p:cNvPr>
          <p:cNvSpPr>
            <a:spLocks noGrp="1" noChangeArrowheads="1"/>
          </p:cNvSpPr>
          <p:nvPr>
            <p:ph type="ftr" sz="quarter" idx="11"/>
          </p:nvPr>
        </p:nvSpPr>
        <p:spPr/>
        <p:txBody>
          <a:bodyPr/>
          <a:lstStyle>
            <a:lvl1pPr>
              <a:defRPr/>
            </a:lvl1pPr>
          </a:lstStyle>
          <a:p>
            <a:pPr>
              <a:defRPr/>
            </a:pPr>
            <a:r>
              <a:rPr lang="en-US" dirty="0" err="1"/>
              <a:t>Stottler</a:t>
            </a:r>
            <a:r>
              <a:rPr lang="en-US" dirty="0"/>
              <a:t> Henke Intelligent Training Systems</a:t>
            </a:r>
          </a:p>
        </p:txBody>
      </p:sp>
      <p:sp>
        <p:nvSpPr>
          <p:cNvPr id="20487" name="Rectangle 6">
            <a:extLst>
              <a:ext uri="{FF2B5EF4-FFF2-40B4-BE49-F238E27FC236}">
                <a16:creationId xmlns:a16="http://schemas.microsoft.com/office/drawing/2014/main" id="{2D0377FF-6F11-63EC-9939-0DA18DC2BD3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CD865A9F-78A1-45A6-AE35-CAA4F0437481}" type="slidenum">
              <a:rPr lang="en-US" altLang="en-US" sz="1000" smtClean="0"/>
              <a:pPr>
                <a:lnSpc>
                  <a:spcPct val="100000"/>
                </a:lnSpc>
                <a:spcBef>
                  <a:spcPct val="0"/>
                </a:spcBef>
                <a:buFontTx/>
                <a:buNone/>
              </a:pPr>
              <a:t>8</a:t>
            </a:fld>
            <a:endParaRPr lang="en-US" altLang="en-US" sz="1000"/>
          </a:p>
        </p:txBody>
      </p:sp>
    </p:spTree>
  </p:cSld>
  <p:clrMapOvr>
    <a:masterClrMapping/>
  </p:clrMapOvr>
  <p:transition spd="slow" advTm="24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ntrol panel with a few monitors&#10;&#10;Description automatically generated with medium confidence">
            <a:extLst>
              <a:ext uri="{FF2B5EF4-FFF2-40B4-BE49-F238E27FC236}">
                <a16:creationId xmlns:a16="http://schemas.microsoft.com/office/drawing/2014/main" id="{57F4B5BF-2A0E-29DE-6681-396FF51665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444982" cy="7086600"/>
          </a:xfrm>
          <a:prstGeom prst="rect">
            <a:avLst/>
          </a:prstGeom>
        </p:spPr>
      </p:pic>
      <p:sp>
        <p:nvSpPr>
          <p:cNvPr id="22530" name="Slide Number Placeholder 2">
            <a:extLst>
              <a:ext uri="{FF2B5EF4-FFF2-40B4-BE49-F238E27FC236}">
                <a16:creationId xmlns:a16="http://schemas.microsoft.com/office/drawing/2014/main" id="{9134905A-377F-BA4A-7D72-940E25B3591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fld id="{3CAE7F13-74F7-47CB-9D89-D33CF1317F6E}" type="slidenum">
              <a:rPr lang="en-US" altLang="en-US" sz="1000" smtClean="0"/>
              <a:pPr>
                <a:lnSpc>
                  <a:spcPct val="100000"/>
                </a:lnSpc>
                <a:spcBef>
                  <a:spcPct val="0"/>
                </a:spcBef>
                <a:buFontTx/>
                <a:buNone/>
              </a:pPr>
              <a:t>9</a:t>
            </a:fld>
            <a:endParaRPr lang="en-US" altLang="en-US" sz="1000"/>
          </a:p>
        </p:txBody>
      </p:sp>
      <p:sp>
        <p:nvSpPr>
          <p:cNvPr id="30724" name="Text Box 3">
            <a:extLst>
              <a:ext uri="{FF2B5EF4-FFF2-40B4-BE49-F238E27FC236}">
                <a16:creationId xmlns:a16="http://schemas.microsoft.com/office/drawing/2014/main" id="{1EA01A6F-A5A8-E4CD-4FCE-EEFC18713A71}"/>
              </a:ext>
            </a:extLst>
          </p:cNvPr>
          <p:cNvSpPr txBox="1">
            <a:spLocks noChangeArrowheads="1"/>
          </p:cNvSpPr>
          <p:nvPr/>
        </p:nvSpPr>
        <p:spPr bwMode="auto">
          <a:xfrm>
            <a:off x="607691" y="2011680"/>
            <a:ext cx="8991600" cy="584200"/>
          </a:xfrm>
          <a:prstGeom prst="rect">
            <a:avLst/>
          </a:prstGeom>
          <a:solidFill>
            <a:srgbClr val="3674DA">
              <a:alpha val="50000"/>
            </a:srgbClr>
          </a:solidFill>
          <a:ln>
            <a:noFill/>
          </a:ln>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gn="ctr">
              <a:lnSpc>
                <a:spcPct val="100000"/>
              </a:lnSpc>
              <a:spcBef>
                <a:spcPct val="0"/>
              </a:spcBef>
              <a:buFontTx/>
              <a:buNone/>
              <a:defRPr/>
            </a:pPr>
            <a:r>
              <a:rPr lang="en-US" altLang="en-US" sz="3200" b="1" dirty="0">
                <a:solidFill>
                  <a:srgbClr val="E1C820"/>
                </a:solidFill>
              </a:rPr>
              <a:t>OMIA: </a:t>
            </a:r>
            <a:r>
              <a:rPr lang="en-US" altLang="en-US" sz="3200" b="1" dirty="0">
                <a:solidFill>
                  <a:schemeClr val="bg1">
                    <a:lumMod val="85000"/>
                  </a:schemeClr>
                </a:solidFill>
              </a:rPr>
              <a:t>Helicopter Cockpit Training</a:t>
            </a:r>
          </a:p>
        </p:txBody>
      </p:sp>
      <p:sp>
        <p:nvSpPr>
          <p:cNvPr id="22534" name="Text Box 4">
            <a:extLst>
              <a:ext uri="{FF2B5EF4-FFF2-40B4-BE49-F238E27FC236}">
                <a16:creationId xmlns:a16="http://schemas.microsoft.com/office/drawing/2014/main" id="{CFD74761-3B77-DB4B-5A08-6BFC209588D7}"/>
              </a:ext>
            </a:extLst>
          </p:cNvPr>
          <p:cNvSpPr txBox="1">
            <a:spLocks noChangeArrowheads="1"/>
          </p:cNvSpPr>
          <p:nvPr/>
        </p:nvSpPr>
        <p:spPr bwMode="auto">
          <a:xfrm>
            <a:off x="304800" y="6553200"/>
            <a:ext cx="1974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1400" dirty="0">
                <a:solidFill>
                  <a:srgbClr val="DDDDDD"/>
                </a:solidFill>
              </a:rPr>
              <a:t>Dept of Defense photo</a:t>
            </a:r>
          </a:p>
        </p:txBody>
      </p:sp>
      <p:sp>
        <p:nvSpPr>
          <p:cNvPr id="2" name="Text Box 5">
            <a:extLst>
              <a:ext uri="{FF2B5EF4-FFF2-40B4-BE49-F238E27FC236}">
                <a16:creationId xmlns:a16="http://schemas.microsoft.com/office/drawing/2014/main" id="{EFFBEB05-833E-3125-0E0F-8EADAF6A29FC}"/>
              </a:ext>
            </a:extLst>
          </p:cNvPr>
          <p:cNvSpPr txBox="1">
            <a:spLocks noChangeArrowheads="1"/>
          </p:cNvSpPr>
          <p:nvPr/>
        </p:nvSpPr>
        <p:spPr bwMode="auto">
          <a:xfrm>
            <a:off x="0" y="4298990"/>
            <a:ext cx="9753600" cy="3016210"/>
          </a:xfrm>
          <a:prstGeom prst="rect">
            <a:avLst/>
          </a:prstGeom>
          <a:solidFill>
            <a:srgbClr val="060606">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Char char="•"/>
              <a:defRPr sz="2800">
                <a:solidFill>
                  <a:schemeClr val="tx1"/>
                </a:solidFill>
                <a:latin typeface="Arial" panose="020B0604020202020204" pitchFamily="34" charset="0"/>
              </a:defRPr>
            </a:lvl1pPr>
            <a:lvl2pPr marL="742950" indent="-285750">
              <a:lnSpc>
                <a:spcPct val="90000"/>
              </a:lnSpc>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000">
                <a:solidFill>
                  <a:srgbClr val="011D75"/>
                </a:solidFill>
                <a:latin typeface="Arial" panose="020B0604020202020204" pitchFamily="34" charset="0"/>
              </a:defRPr>
            </a:lvl3pPr>
            <a:lvl4pPr marL="1600200" indent="-228600">
              <a:spcBef>
                <a:spcPct val="20000"/>
              </a:spcBef>
              <a:buFont typeface="Times" panose="02020603050405020304" pitchFamily="18" charset="0"/>
              <a:buChar char="•"/>
              <a:defRPr>
                <a:solidFill>
                  <a:schemeClr val="bg2"/>
                </a:solidFill>
                <a:latin typeface="Arial" panose="020B0604020202020204" pitchFamily="34" charset="0"/>
              </a:defRPr>
            </a:lvl4pPr>
            <a:lvl5pPr marL="2057400" indent="-228600">
              <a:spcBef>
                <a:spcPct val="20000"/>
              </a:spcBef>
              <a:buChar char="-"/>
              <a:defRPr sz="16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defRPr>
            </a:lvl9pPr>
          </a:lstStyle>
          <a:p>
            <a:pPr>
              <a:lnSpc>
                <a:spcPct val="100000"/>
              </a:lnSpc>
              <a:spcBef>
                <a:spcPct val="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Easily deployable simulator teaches pilots, co-pilots, and sensor operators the common-cockpit used by U.S. Navy MH60R and MH60S helicopters. </a:t>
            </a:r>
          </a:p>
          <a:p>
            <a:pPr>
              <a:lnSpc>
                <a:spcPct val="100000"/>
              </a:lnSpc>
              <a:spcBef>
                <a:spcPts val="120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Deployed at all training and fleet squadrons in the US and around the world.</a:t>
            </a:r>
          </a:p>
          <a:p>
            <a:pPr>
              <a:lnSpc>
                <a:spcPct val="100000"/>
              </a:lnSpc>
              <a:spcBef>
                <a:spcPts val="120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Enables anytime, anywhere practice-based training.</a:t>
            </a:r>
          </a:p>
          <a:p>
            <a:pPr>
              <a:lnSpc>
                <a:spcPct val="100000"/>
              </a:lnSpc>
              <a:spcBef>
                <a:spcPts val="120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Has saved the Navy tens of millions of dollars in simulator and flight costs.</a:t>
            </a:r>
          </a:p>
          <a:p>
            <a:pPr>
              <a:lnSpc>
                <a:spcPct val="100000"/>
              </a:lnSpc>
              <a:spcBef>
                <a:spcPts val="1200"/>
              </a:spcBef>
              <a:buFontTx/>
              <a:buNone/>
            </a:pPr>
            <a:r>
              <a:rPr lang="en-US" altLang="en-US" sz="2000" dirty="0">
                <a:solidFill>
                  <a:srgbClr val="E1C820"/>
                </a:solidFill>
                <a:latin typeface="Calibri" panose="020F0502020204030204" pitchFamily="34" charset="0"/>
                <a:ea typeface="Calibri" panose="020F0502020204030204" pitchFamily="34" charset="0"/>
                <a:cs typeface="Calibri" panose="020F0502020204030204" pitchFamily="34" charset="0"/>
              </a:rPr>
              <a:t>U.S. Navy SBIR Success Story.</a:t>
            </a:r>
          </a:p>
          <a:p>
            <a:pPr>
              <a:lnSpc>
                <a:spcPct val="100000"/>
              </a:lnSpc>
              <a:spcBef>
                <a:spcPts val="1200"/>
              </a:spcBef>
              <a:buFontTx/>
              <a:buNone/>
            </a:pPr>
            <a:endParaRPr lang="en-US" altLang="en-US" sz="2000" dirty="0">
              <a:solidFill>
                <a:srgbClr val="FFC000"/>
              </a:solidFill>
            </a:endParaRPr>
          </a:p>
        </p:txBody>
      </p:sp>
    </p:spTree>
  </p:cSld>
  <p:clrMapOvr>
    <a:masterClrMapping/>
  </p:clrMapOvr>
  <p:transition spd="slow" advTm="2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Stottler Henke presentation">
  <a:themeElements>
    <a:clrScheme name="Stottler Henk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ottler Henk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tottler Henk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ottler Henk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ottler Henk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ottler Henk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ottler Henk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ottler Henk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ottler Henke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ottler Henk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ottler Henk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ottler Henk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ottler Henk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ottler Henk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Stottler Henke presentation</Template>
  <TotalTime>35331</TotalTime>
  <Words>2598</Words>
  <Application>Microsoft Office PowerPoint</Application>
  <PresentationFormat>On-screen Show (4:3)</PresentationFormat>
  <Paragraphs>395</Paragraphs>
  <Slides>38</Slides>
  <Notes>37</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Calibri</vt:lpstr>
      <vt:lpstr>Symbol</vt:lpstr>
      <vt:lpstr>Times</vt:lpstr>
      <vt:lpstr>Times New Roman</vt:lpstr>
      <vt:lpstr>Wingdings</vt:lpstr>
      <vt:lpstr>Stottler Henke presentation</vt:lpstr>
      <vt:lpstr>Bitmap Image</vt:lpstr>
      <vt:lpstr>Intelligent  Training Systems</vt:lpstr>
      <vt:lpstr>PowerPoint Presentation</vt:lpstr>
      <vt:lpstr>Intelligent Training Capabilities</vt:lpstr>
      <vt:lpstr>What Do Intelligent Tutoring Systems Do?</vt:lpstr>
      <vt:lpstr>Simulations and Tutors Create Experts</vt:lpstr>
      <vt:lpstr>PowerPoint Presentation</vt:lpstr>
      <vt:lpstr>PowerPoint Presentation</vt:lpstr>
      <vt:lpstr>FSMs Track Student, Control Sim and Tutor</vt:lpstr>
      <vt:lpstr>PowerPoint Presentation</vt:lpstr>
      <vt:lpstr>OMIA Helicopter Cockpit Training Simulator</vt:lpstr>
      <vt:lpstr>PowerPoint Presentation</vt:lpstr>
      <vt:lpstr>AAITS Annotation Editor Captures  Student’s Sonar Data Analyses</vt:lpstr>
      <vt:lpstr>PowerPoint Presentation</vt:lpstr>
      <vt:lpstr>ITADS Teaches Navy’s Troubleshooting Process</vt:lpstr>
      <vt:lpstr>IDA - TBD</vt:lpstr>
      <vt:lpstr>IDA Multi-Channel Chat Browser </vt:lpstr>
      <vt:lpstr>PowerPoint Presentation</vt:lpstr>
      <vt:lpstr>PowerPoint Presentation</vt:lpstr>
      <vt:lpstr>PowerPoint Presentation</vt:lpstr>
      <vt:lpstr>PowerPoint Presentation</vt:lpstr>
      <vt:lpstr>PowerPoint Presentation</vt:lpstr>
      <vt:lpstr>ComMentor Student User Interface</vt:lpstr>
      <vt:lpstr>PowerPoint Presentation</vt:lpstr>
      <vt:lpstr>ICT: Student User Interface</vt:lpstr>
      <vt:lpstr>PowerPoint Presentation</vt:lpstr>
      <vt:lpstr>IFT: Real Time Assessment &amp; Coaching</vt:lpstr>
      <vt:lpstr>PowerPoint Presentation</vt:lpstr>
      <vt:lpstr>ReadInsight  Reading Knowledge and Skills Hierarchy</vt:lpstr>
      <vt:lpstr>PowerPoint Presentation</vt:lpstr>
      <vt:lpstr>SimBionic</vt:lpstr>
      <vt:lpstr>SimBionic Overview</vt:lpstr>
      <vt:lpstr>SimBionic Behavior Editor</vt:lpstr>
      <vt:lpstr>SimBionic Applications</vt:lpstr>
      <vt:lpstr>TaskGuide</vt:lpstr>
      <vt:lpstr>TaskGuide Overview</vt:lpstr>
      <vt:lpstr>TaskGuide: Procedure Guide UI</vt:lpstr>
      <vt:lpstr>TaskGuide Applications</vt:lpstr>
      <vt:lpstr>For Additional Information About  Intelligent Training Systems</vt:lpstr>
    </vt:vector>
  </TitlesOfParts>
  <Company>Stottler Henke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is a Great title which rises upward as content is added</dc:title>
  <dc:subject>Stottler Henke presentation</dc:subject>
  <dc:creator>Eric A. Domeshek</dc:creator>
  <cp:lastModifiedBy>Jim Ong</cp:lastModifiedBy>
  <cp:revision>2840</cp:revision>
  <dcterms:created xsi:type="dcterms:W3CDTF">2005-03-15T20:41:27Z</dcterms:created>
  <dcterms:modified xsi:type="dcterms:W3CDTF">2024-09-26T07:30:02Z</dcterms:modified>
</cp:coreProperties>
</file>