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6" r:id="rId2"/>
    <p:sldId id="556" r:id="rId3"/>
    <p:sldId id="478" r:id="rId4"/>
    <p:sldId id="568" r:id="rId5"/>
    <p:sldId id="479" r:id="rId6"/>
    <p:sldId id="482" r:id="rId7"/>
    <p:sldId id="487" r:id="rId8"/>
    <p:sldId id="489" r:id="rId9"/>
    <p:sldId id="554" r:id="rId10"/>
    <p:sldId id="558" r:id="rId11"/>
    <p:sldId id="555" r:id="rId12"/>
    <p:sldId id="502" r:id="rId13"/>
    <p:sldId id="531" r:id="rId14"/>
    <p:sldId id="569" r:id="rId15"/>
    <p:sldId id="511" r:id="rId16"/>
    <p:sldId id="501" r:id="rId17"/>
    <p:sldId id="500" r:id="rId18"/>
    <p:sldId id="541" r:id="rId19"/>
    <p:sldId id="540" r:id="rId20"/>
    <p:sldId id="537" r:id="rId21"/>
    <p:sldId id="536" r:id="rId22"/>
    <p:sldId id="544" r:id="rId23"/>
    <p:sldId id="545" r:id="rId24"/>
    <p:sldId id="549" r:id="rId25"/>
    <p:sldId id="551" r:id="rId26"/>
    <p:sldId id="565" r:id="rId27"/>
    <p:sldId id="566" r:id="rId28"/>
    <p:sldId id="535" r:id="rId29"/>
    <p:sldId id="553" r:id="rId30"/>
    <p:sldId id="567" r:id="rId31"/>
    <p:sldId id="557" r:id="rId3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0" cap="flat">
              <a:noFill/>
              <a:miter lim="400000"/>
            </a:ln>
          </a:insideH>
          <a:insideV>
            <a:ln w="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82" d="100"/>
          <a:sy n="82" d="100"/>
        </p:scale>
        <p:origin x="1936" y="176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224713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65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073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43943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348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627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3639A15D-7F2F-0B4A-B238-72AEBED0A2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A9C4BBF-636E-694F-BEAD-7E5DA58FBA4A}" type="slidenum">
              <a:rPr lang="en-US" altLang="en-US" sz="1200">
                <a:latin typeface="Times New Roman" panose="02020603050405020304" pitchFamily="18" charset="0"/>
              </a:rPr>
              <a:pPr/>
              <a:t>14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076B52C8-55E3-7041-ACF6-38D17FEAAC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A9C56C1E-7737-0044-B9E9-5801B2B730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8991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277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0164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0173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5681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96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5718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424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3130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545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5351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2633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712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3001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5239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935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20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020662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530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144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9798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3639A15D-7F2F-0B4A-B238-72AEBED0A2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A9C4BBF-636E-694F-BEAD-7E5DA58FBA4A}" type="slidenum">
              <a:rPr lang="en-US" altLang="en-US" sz="1200">
                <a:latin typeface="Times New Roman" panose="02020603050405020304" pitchFamily="18" charset="0"/>
              </a:rPr>
              <a:pPr/>
              <a:t>5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076B52C8-55E3-7041-ACF6-38D17FEAAC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A9C56C1E-7737-0044-B9E9-5801B2B730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5689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79352BFF-DB13-CA40-990C-7D46444363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57614813-84F0-854C-B787-FC34CD81D324}" type="slidenum">
              <a:rPr lang="en-US" altLang="en-US" sz="1200">
                <a:latin typeface="Times New Roman" panose="02020603050405020304" pitchFamily="18" charset="0"/>
              </a:rPr>
              <a:pPr/>
              <a:t>6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8D79DF50-2F89-F24F-B22C-74DE24A073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7D767CD9-DE5B-6447-91AF-CB29665B10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9133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93C5B4F5-841E-544A-A3ED-30328FFA5D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103ACBF-B1E1-394E-BF5C-6609EECD66A9}" type="slidenum">
              <a:rPr lang="en-US" altLang="en-US" sz="1200">
                <a:latin typeface="Times New Roman" panose="02020603050405020304" pitchFamily="18" charset="0"/>
              </a:rPr>
              <a:pPr/>
              <a:t>7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F57F2B04-1769-CD4D-9F8E-33CB0568AD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56A4E5C8-2D68-B54E-9904-926A48E63C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9248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4108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15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EBCB2665-D9DC-B24A-B96E-D3142C67A027}" type="datetime1">
              <a:rPr lang="en-US" smtClean="0"/>
              <a:pPr/>
              <a:t>4/24/23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03689" y="9271000"/>
            <a:ext cx="384721" cy="379591"/>
          </a:xfrm>
        </p:spPr>
        <p:txBody>
          <a:bodyPr/>
          <a:lstStyle/>
          <a:p>
            <a:fld id="{7435D93E-2039-6144-AEFF-EE4C49613C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70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sldNum" sz="quarter" idx="2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60" r:id="rId3"/>
    <p:sldLayoutId id="2147484016" r:id="rId4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31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863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295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1727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1590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2590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3022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3454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3886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https://www.stottlerhenke.com/wp-content/uploads/2020/01/MH-60R-Common-Cockpit-.pn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https://www.stottlerhenke.com/wp-content/uploads/2020/01/MH-60R-Common-Cockpit-.png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ottlerhenke.com/OMIA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https://www.stottlerhenke.com/wp-content/uploads/2020/01/MH-60R-Common-Cockpit-.pn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ctrTitle"/>
          </p:nvPr>
        </p:nvSpPr>
        <p:spPr>
          <a:xfrm>
            <a:off x="791328" y="0"/>
            <a:ext cx="11422144" cy="530258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6600" dirty="0"/>
              <a:t>An MH-60R success story: how to elevate your training via a modifiable PC-Based simulator for your entire helicopter crew.</a:t>
            </a:r>
          </a:p>
        </p:txBody>
      </p:sp>
      <p:sp>
        <p:nvSpPr>
          <p:cNvPr id="120" name="Shape 120"/>
          <p:cNvSpPr>
            <a:spLocks noGrp="1"/>
          </p:cNvSpPr>
          <p:nvPr>
            <p:ph type="subTitle" sz="quarter" idx="1"/>
          </p:nvPr>
        </p:nvSpPr>
        <p:spPr>
          <a:xfrm>
            <a:off x="456054" y="5838616"/>
            <a:ext cx="12042219" cy="2809438"/>
          </a:xfrm>
          <a:prstGeom prst="rect">
            <a:avLst/>
          </a:prstGeom>
        </p:spPr>
        <p:txBody>
          <a:bodyPr lIns="50800" tIns="50800" rIns="50800" bIns="50800" anchor="t">
            <a:noAutofit/>
          </a:bodyPr>
          <a:lstStyle/>
          <a:p>
            <a:r>
              <a:rPr lang="en-US" sz="3600" dirty="0" err="1"/>
              <a:t>DisTec</a:t>
            </a:r>
            <a:r>
              <a:rPr lang="en-US" sz="3600" dirty="0"/>
              <a:t> at IT²EC 2023</a:t>
            </a:r>
          </a:p>
          <a:p>
            <a:r>
              <a:rPr lang="en-US" sz="3600" dirty="0">
                <a:ea typeface="+mn-lt"/>
                <a:cs typeface="+mn-lt"/>
              </a:rPr>
              <a:t>   International Training Technology Exhibition &amp; Conference</a:t>
            </a:r>
          </a:p>
          <a:p>
            <a:endParaRPr lang="en-US" sz="3600" dirty="0"/>
          </a:p>
          <a:p>
            <a:r>
              <a:rPr lang="en-US" sz="3600" dirty="0"/>
              <a:t>Rob Richards, PhD</a:t>
            </a:r>
          </a:p>
          <a:p>
            <a:r>
              <a:rPr lang="en-US" sz="3600" dirty="0"/>
              <a:t>Stottler Henke Associates, Inc.</a:t>
            </a:r>
          </a:p>
        </p:txBody>
      </p:sp>
      <p:sp>
        <p:nvSpPr>
          <p:cNvPr id="121" name="Shape 121"/>
          <p:cNvSpPr>
            <a:spLocks noGrp="1"/>
          </p:cNvSpPr>
          <p:nvPr>
            <p:ph type="sldNum" sz="quarter" idx="2"/>
          </p:nvPr>
        </p:nvSpPr>
        <p:spPr>
          <a:xfrm>
            <a:off x="6381749" y="9271000"/>
            <a:ext cx="228601" cy="3556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FA2F33-01C2-0ACD-57E6-58F79EB2C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7774" y="8140986"/>
            <a:ext cx="3149600" cy="17018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A12ADCC-1E95-DBF0-551F-462C0C54C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1328" y="8648054"/>
            <a:ext cx="6362700" cy="10414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0ABD7F-16A5-EE4A-A438-B4BAEA72F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hangingPunct="0"/>
            <a:r>
              <a:rPr lang="en-US"/>
              <a:t>Trackball Pointing device (pd) </a:t>
            </a:r>
            <a:endParaRPr lang="en-US">
              <a:effectLst/>
              <a:latin typeface="+mj-lt"/>
            </a:endParaRPr>
          </a:p>
        </p:txBody>
      </p:sp>
      <p:pic>
        <p:nvPicPr>
          <p:cNvPr id="4" name="Picture 4" descr="D509491-E.bmp">
            <a:extLst>
              <a:ext uri="{FF2B5EF4-FFF2-40B4-BE49-F238E27FC236}">
                <a16:creationId xmlns:a16="http://schemas.microsoft.com/office/drawing/2014/main" id="{3B57B5E4-680A-7C42-83A7-90E034559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8" t="17661" r="19678" b="11555"/>
          <a:stretch>
            <a:fillRect/>
          </a:stretch>
        </p:blipFill>
        <p:spPr bwMode="auto">
          <a:xfrm>
            <a:off x="0" y="2692400"/>
            <a:ext cx="7110473" cy="639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D0A0A4AB-E8FE-A04E-9F11-8D5FCB066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632" y="4787389"/>
            <a:ext cx="5369168" cy="488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613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0ABD7F-16A5-EE4A-A438-B4BAEA72F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hangingPunct="0"/>
            <a:r>
              <a:rPr lang="en-US">
                <a:latin typeface="Gill Sans Light" panose="020B0302020104020203" pitchFamily="34" charset="-79"/>
                <a:ea typeface="Gill Sans Light" panose="020B0302020104020203" pitchFamily="34" charset="-79"/>
                <a:cs typeface="Arial" panose="020B0604020202020204" pitchFamily="34" charset="0"/>
              </a:rPr>
              <a:t>MH-60R COMMON Cockpit</a:t>
            </a:r>
            <a:endParaRPr lang="en-US">
              <a:effectLst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E5465F1-FF21-464D-B474-3B1453B7F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1501" y="2692400"/>
            <a:ext cx="3918483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2" descr="The cockpit of an airplane&#10;&#10;Description automatically generated">
            <a:extLst>
              <a:ext uri="{FF2B5EF4-FFF2-40B4-BE49-F238E27FC236}">
                <a16:creationId xmlns:a16="http://schemas.microsoft.com/office/drawing/2014/main" id="{20BCC2FE-0FFF-1149-94DA-EB99E4371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501" y="2692400"/>
            <a:ext cx="9298745" cy="700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120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0ABD7F-16A5-EE4A-A438-B4BAEA72F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hangingPunct="0"/>
            <a:r>
              <a:rPr lang="en-US">
                <a:latin typeface="+mj-lt"/>
                <a:ea typeface="Gill Sans Light" panose="020B0302020104020203" pitchFamily="34" charset="-79"/>
                <a:cs typeface="Arial" panose="020B0604020202020204" pitchFamily="34" charset="0"/>
              </a:rPr>
              <a:t>OMIA Emulates MH-60R Panels (E.g., CMP &amp; RCU)</a:t>
            </a:r>
            <a:endParaRPr lang="en-US">
              <a:effectLst/>
              <a:latin typeface="+mj-lt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4474FC5B-8A42-344E-82F5-528E7E12E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6051"/>
            <a:ext cx="6439588" cy="522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33C8A663-24DD-3448-BD75-040949E41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212" y="4352440"/>
            <a:ext cx="6439588" cy="540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0515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0ABD7F-16A5-EE4A-A438-B4BAEA72F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hangingPunct="0"/>
            <a:r>
              <a:rPr lang="en-US">
                <a:latin typeface="+mj-lt"/>
                <a:ea typeface="Gill Sans Light" panose="020B0302020104020203" pitchFamily="34" charset="-79"/>
                <a:cs typeface="Arial" panose="020B0604020202020204" pitchFamily="34" charset="0"/>
              </a:rPr>
              <a:t>Sensor Operator (SO) Station MH-60R</a:t>
            </a:r>
            <a:endParaRPr lang="en-US">
              <a:effectLst/>
              <a:latin typeface="+mj-lt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D3846F18-A65B-6344-B8E0-730F6B693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135" y="2692400"/>
            <a:ext cx="9646529" cy="68809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0509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7EC0B2A5-90CE-D042-B940-5F022FE30E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914" y="675088"/>
            <a:ext cx="12896427" cy="1983706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dirty="0">
                <a:ea typeface="ＭＳ Ｐゴシック"/>
              </a:rPr>
              <a:t>OMIA Video</a:t>
            </a:r>
          </a:p>
        </p:txBody>
      </p:sp>
      <p:sp>
        <p:nvSpPr>
          <p:cNvPr id="18437" name="Slide Number Placeholder 1">
            <a:extLst>
              <a:ext uri="{FF2B5EF4-FFF2-40B4-BE49-F238E27FC236}">
                <a16:creationId xmlns:a16="http://schemas.microsoft.com/office/drawing/2014/main" id="{8627FD41-42E4-7347-8988-85104808F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36" y="13185422"/>
            <a:ext cx="203581" cy="32143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413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1056623" indent="-406394">
              <a:defRPr sz="3413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625575" indent="-325115">
              <a:defRPr sz="3413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2275804" indent="-325115">
              <a:defRPr sz="3413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926034" indent="-325115">
              <a:defRPr sz="3413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3576264" indent="-325115" eaLnBrk="0" fontAlgn="base" hangingPunct="0">
              <a:spcBef>
                <a:spcPct val="0"/>
              </a:spcBef>
              <a:spcAft>
                <a:spcPct val="0"/>
              </a:spcAft>
              <a:defRPr sz="3413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4226494" indent="-325115" eaLnBrk="0" fontAlgn="base" hangingPunct="0">
              <a:spcBef>
                <a:spcPct val="0"/>
              </a:spcBef>
              <a:spcAft>
                <a:spcPct val="0"/>
              </a:spcAft>
              <a:defRPr sz="3413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4876724" indent="-325115" eaLnBrk="0" fontAlgn="base" hangingPunct="0">
              <a:spcBef>
                <a:spcPct val="0"/>
              </a:spcBef>
              <a:spcAft>
                <a:spcPct val="0"/>
              </a:spcAft>
              <a:defRPr sz="3413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5526954" indent="-325115" eaLnBrk="0" fontAlgn="base" hangingPunct="0">
              <a:spcBef>
                <a:spcPct val="0"/>
              </a:spcBef>
              <a:spcAft>
                <a:spcPct val="0"/>
              </a:spcAft>
              <a:defRPr sz="3413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63DCC21-143B-224F-AC51-D069188AA448}" type="slidenum">
              <a:rPr lang="en-US" altLang="en-US" sz="1422">
                <a:latin typeface="Arial" panose="020B0604020202020204" pitchFamily="34" charset="0"/>
              </a:rPr>
              <a:pPr/>
              <a:t>14</a:t>
            </a:fld>
            <a:endParaRPr lang="en-US" altLang="en-US" sz="1422">
              <a:latin typeface="Arial" panose="020B0604020202020204" pitchFamily="34" charset="0"/>
            </a:endParaRPr>
          </a:p>
        </p:txBody>
      </p:sp>
      <p:pic>
        <p:nvPicPr>
          <p:cNvPr id="7" name="Picture 6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EAB6C885-E451-444B-82BB-8D85E32F1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02" y="2948073"/>
            <a:ext cx="12205595" cy="669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587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650240" y="2518928"/>
            <a:ext cx="12137813" cy="6935893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Reduced overall training costs </a:t>
            </a:r>
          </a:p>
          <a:p>
            <a:pPr lvl="1"/>
            <a:r>
              <a:rPr lang="en-US" dirty="0"/>
              <a:t>Reduced need for Simulator &amp; Helicopter time</a:t>
            </a:r>
          </a:p>
          <a:p>
            <a:pPr lvl="1"/>
            <a:r>
              <a:rPr lang="en-US" dirty="0"/>
              <a:t>Significant reduction in training costs </a:t>
            </a:r>
          </a:p>
          <a:p>
            <a:pPr lvl="0"/>
            <a:r>
              <a:rPr lang="en-US" dirty="0"/>
              <a:t>Increased overall effectiveness</a:t>
            </a:r>
          </a:p>
          <a:p>
            <a:pPr marL="863600" marR="0" lvl="1" indent="-431800" algn="l" defTabSz="584200" rtl="0" eaLnBrk="1" fontAlgn="auto" latinLnBrk="0" hangingPunct="1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/>
            </a:pPr>
            <a:r>
              <a:rPr kumimoji="0" lang="en-US" sz="38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Gill Sans Light"/>
                <a:cs typeface="Gill Sans Light"/>
                <a:sym typeface="Gill Sans Light"/>
              </a:rPr>
              <a:t>Anytime / anywhere training on land or at SEA</a:t>
            </a:r>
          </a:p>
          <a:p>
            <a:pPr marL="863600" marR="0" lvl="1" indent="-431800" algn="l" defTabSz="584200" rtl="0" eaLnBrk="1" fontAlgn="auto" latinLnBrk="0" hangingPunct="1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/>
            </a:pPr>
            <a:r>
              <a:rPr lang="en-US" dirty="0">
                <a:latin typeface="Gill Sans Light"/>
                <a:cs typeface="Gill Sans Light"/>
              </a:rPr>
              <a:t>Leverage via laptop, or cloud, touchscreens, VR, attachable hardware, …</a:t>
            </a:r>
            <a:endParaRPr kumimoji="0" lang="en-US" sz="3800" b="0" i="0" u="none" strike="noStrike" kern="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Gill Sans Light"/>
              <a:cs typeface="Gill Sans Light"/>
              <a:sym typeface="Gill Sans Ligh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0ABD7F-16A5-EE4A-A438-B4BAEA72F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hangingPunct="0"/>
            <a:r>
              <a:rPr lang="en-US" dirty="0">
                <a:latin typeface="+mj-lt"/>
              </a:rPr>
              <a:t>SUCCESSES</a:t>
            </a:r>
            <a:endParaRPr lang="en-US" dirty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33031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650240" y="2518928"/>
            <a:ext cx="12137813" cy="6935893"/>
          </a:xfrm>
        </p:spPr>
        <p:txBody>
          <a:bodyPr>
            <a:noAutofit/>
          </a:bodyPr>
          <a:lstStyle/>
          <a:p>
            <a:pPr lvl="0"/>
            <a:r>
              <a:rPr lang="en-US"/>
              <a:t>Classroom</a:t>
            </a:r>
          </a:p>
          <a:p>
            <a:pPr lvl="0"/>
            <a:r>
              <a:rPr lang="en-US"/>
              <a:t>Computer Based Training (CBT)</a:t>
            </a:r>
          </a:p>
          <a:p>
            <a:pPr lvl="0"/>
            <a:r>
              <a:rPr lang="en-US" b="1"/>
              <a:t>OMIA</a:t>
            </a:r>
          </a:p>
          <a:p>
            <a:pPr lvl="0"/>
            <a:r>
              <a:rPr lang="en-US"/>
              <a:t>Simulators</a:t>
            </a:r>
          </a:p>
          <a:p>
            <a:pPr lvl="0"/>
            <a:r>
              <a:rPr lang="en-US"/>
              <a:t>Helicopter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0ABD7F-16A5-EE4A-A438-B4BAEA72F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hangingPunct="0"/>
            <a:r>
              <a:rPr lang="en-US">
                <a:latin typeface="+mj-lt"/>
                <a:ea typeface="Gill Sans Light" panose="020B0302020104020203" pitchFamily="34" charset="-79"/>
                <a:cs typeface="Arial" panose="020B0604020202020204" pitchFamily="34" charset="0"/>
              </a:rPr>
              <a:t>Where OMIA fits</a:t>
            </a:r>
            <a:endParaRPr lang="en-US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10330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650240" y="2518928"/>
            <a:ext cx="12137813" cy="6935893"/>
          </a:xfrm>
        </p:spPr>
        <p:txBody>
          <a:bodyPr>
            <a:noAutofit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Romeo Pilot / Co-Pilot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Romeo Sensor Operator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Crew trainer – train Pilot / Co-Pilot &amp; Sensor Operator in same scenario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0ABD7F-16A5-EE4A-A438-B4BAEA72F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hangingPunct="0"/>
            <a:r>
              <a:rPr lang="en-US">
                <a:latin typeface="+mj-lt"/>
                <a:ea typeface="Gill Sans Light" panose="020B0302020104020203" pitchFamily="34" charset="-79"/>
                <a:cs typeface="Arial" panose="020B0604020202020204" pitchFamily="34" charset="0"/>
              </a:rPr>
              <a:t>OMIA User Versions</a:t>
            </a:r>
            <a:endParaRPr lang="en-US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907841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650240" y="2518928"/>
            <a:ext cx="12137813" cy="6935893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Microsoft Windows</a:t>
            </a:r>
          </a:p>
          <a:p>
            <a:pPr lvl="0"/>
            <a:r>
              <a:rPr lang="en-US" dirty="0"/>
              <a:t>Linux</a:t>
            </a:r>
          </a:p>
          <a:p>
            <a:pPr lvl="0"/>
            <a:r>
              <a:rPr lang="en-US" dirty="0"/>
              <a:t>Cloud based</a:t>
            </a:r>
          </a:p>
          <a:p>
            <a:pPr lvl="0"/>
            <a:r>
              <a:rPr lang="en-US" dirty="0"/>
              <a:t>Mac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0ABD7F-16A5-EE4A-A438-B4BAEA72F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hangingPunct="0"/>
            <a:r>
              <a:rPr lang="en-US" dirty="0">
                <a:latin typeface="Gill Sans Light" panose="020B0302020104020203" pitchFamily="34" charset="-79"/>
                <a:ea typeface="Gill Sans Light" panose="020B0302020104020203" pitchFamily="34" charset="-79"/>
                <a:cs typeface="Arial" panose="020B0604020202020204" pitchFamily="34" charset="0"/>
              </a:rPr>
              <a:t>flexible deployment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40940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650240" y="2518928"/>
            <a:ext cx="12137813" cy="6935893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USB hardware</a:t>
            </a:r>
          </a:p>
          <a:p>
            <a:pPr lvl="0"/>
            <a:r>
              <a:rPr lang="en-US" dirty="0"/>
              <a:t>Touch screens / VR headset</a:t>
            </a:r>
          </a:p>
          <a:p>
            <a:pPr lvl="0"/>
            <a:r>
              <a:rPr lang="en-US" dirty="0"/>
              <a:t>Acoustics</a:t>
            </a:r>
          </a:p>
          <a:p>
            <a:r>
              <a:rPr lang="en-US" dirty="0"/>
              <a:t>Flight Simulators</a:t>
            </a:r>
          </a:p>
          <a:p>
            <a:r>
              <a:rPr lang="en-US" dirty="0"/>
              <a:t>NASA </a:t>
            </a:r>
            <a:r>
              <a:rPr lang="en-US" dirty="0" err="1"/>
              <a:t>WorldWind</a:t>
            </a:r>
            <a:r>
              <a:rPr lang="en-US" dirty="0"/>
              <a:t> for FLIR </a:t>
            </a:r>
            <a:br>
              <a:rPr lang="en-US" dirty="0"/>
            </a:br>
            <a:r>
              <a:rPr lang="en-US" dirty="0"/>
              <a:t>&amp; Moving Map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0ABD7F-16A5-EE4A-A438-B4BAEA72F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hangingPunct="0"/>
            <a:r>
              <a:rPr lang="en-US">
                <a:latin typeface="Gill Sans Light" panose="020B0302020104020203" pitchFamily="34" charset="-79"/>
                <a:ea typeface="Gill Sans Light" panose="020B0302020104020203" pitchFamily="34" charset="-79"/>
                <a:cs typeface="Arial" panose="020B0604020202020204" pitchFamily="34" charset="0"/>
              </a:rPr>
              <a:t>Integrations</a:t>
            </a:r>
            <a:endParaRPr lang="en-US">
              <a:effectLst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1C13124-F85D-0A45-85A0-E6B11B4EB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548" y="5871410"/>
            <a:ext cx="5176252" cy="388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665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990607-1F8F-1F4B-BB88-A5ABE0026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2676"/>
            <a:ext cx="13004800" cy="7902750"/>
          </a:xfrm>
          <a:prstGeom prst="rect">
            <a:avLst/>
          </a:prstGeom>
        </p:spPr>
      </p:pic>
      <p:sp>
        <p:nvSpPr>
          <p:cNvPr id="121" name="Shape 121"/>
          <p:cNvSpPr>
            <a:spLocks noGrp="1"/>
          </p:cNvSpPr>
          <p:nvPr>
            <p:ph type="sldNum" sz="quarter" idx="2"/>
          </p:nvPr>
        </p:nvSpPr>
        <p:spPr>
          <a:xfrm>
            <a:off x="6381749" y="9271000"/>
            <a:ext cx="228601" cy="3556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200406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0ABD7F-16A5-EE4A-A438-B4BAEA72F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hangingPunct="0"/>
            <a:r>
              <a:rPr lang="en-US">
                <a:latin typeface="+mj-lt"/>
                <a:ea typeface="Gill Sans Light" panose="020B0302020104020203" pitchFamily="34" charset="-79"/>
                <a:cs typeface="Arial" panose="020B0604020202020204" pitchFamily="34" charset="0"/>
              </a:rPr>
              <a:t>FLIR</a:t>
            </a:r>
            <a:endParaRPr lang="en-US">
              <a:effectLst/>
              <a:latin typeface="+mj-lt"/>
            </a:endParaRPr>
          </a:p>
        </p:txBody>
      </p:sp>
      <p:pic>
        <p:nvPicPr>
          <p:cNvPr id="6" name="Picture 1" descr="turret1">
            <a:extLst>
              <a:ext uri="{FF2B5EF4-FFF2-40B4-BE49-F238E27FC236}">
                <a16:creationId xmlns:a16="http://schemas.microsoft.com/office/drawing/2014/main" id="{D7544165-9B0C-1F45-B748-B4D176BE4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7" t="23466" r="32587" b="23396"/>
          <a:stretch>
            <a:fillRect/>
          </a:stretch>
        </p:blipFill>
        <p:spPr bwMode="auto">
          <a:xfrm rot="10800000">
            <a:off x="7178486" y="3102789"/>
            <a:ext cx="5310293" cy="5987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1C81C1-34CA-8B43-BFBB-91BB870BF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17943"/>
            <a:ext cx="6502400" cy="395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45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0ABD7F-16A5-EE4A-A438-B4BAEA72F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hangingPunct="0"/>
            <a:r>
              <a:rPr lang="en-US">
                <a:latin typeface="Gill Sans Light" panose="020B0302020104020203" pitchFamily="34" charset="-79"/>
                <a:ea typeface="Gill Sans Light" panose="020B0302020104020203" pitchFamily="34" charset="-79"/>
                <a:cs typeface="Arial" panose="020B0604020202020204" pitchFamily="34" charset="0"/>
              </a:rPr>
              <a:t>FLIR Hand Control Unit </a:t>
            </a:r>
            <a:endParaRPr lang="en-US">
              <a:effectLst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D51103C-D94A-BF4E-B670-B6345FFBD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527" y="2692400"/>
            <a:ext cx="7405745" cy="668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7312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650240" y="2518928"/>
            <a:ext cx="12137813" cy="6935893"/>
          </a:xfrm>
        </p:spPr>
        <p:txBody>
          <a:bodyPr>
            <a:noAutofit/>
          </a:bodyPr>
          <a:lstStyle/>
          <a:p>
            <a:r>
              <a:rPr lang="en-US" altLang="en-US">
                <a:ea typeface="ＭＳ Ｐゴシック" panose="020B0600070205080204" pitchFamily="34" charset="-128"/>
              </a:rPr>
              <a:t>Always available, so hardware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HCU is not mandatory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0ABD7F-16A5-EE4A-A438-B4BAEA72F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hangingPunct="0"/>
            <a:r>
              <a:rPr lang="en-US">
                <a:latin typeface="Gill Sans Light" panose="020B0302020104020203" pitchFamily="34" charset="-79"/>
                <a:ea typeface="Gill Sans Light" panose="020B0302020104020203" pitchFamily="34" charset="-79"/>
                <a:cs typeface="Arial" panose="020B0604020202020204" pitchFamily="34" charset="0"/>
              </a:rPr>
              <a:t>FLIR HCU Software Emulation</a:t>
            </a:r>
            <a:endParaRPr lang="en-US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11E696-768A-4344-AC77-69A1BF956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562" y="2652526"/>
            <a:ext cx="4954238" cy="7101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90770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650240" y="2518928"/>
            <a:ext cx="12137813" cy="6935893"/>
          </a:xfrm>
        </p:spPr>
        <p:txBody>
          <a:bodyPr>
            <a:noAutofit/>
          </a:bodyPr>
          <a:lstStyle/>
          <a:p>
            <a:pPr lvl="0"/>
            <a:r>
              <a:rPr lang="en-US"/>
              <a:t>Desktop HCU connects via USB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0ABD7F-16A5-EE4A-A438-B4BAEA72F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hangingPunct="0"/>
            <a:r>
              <a:rPr lang="en-US"/>
              <a:t>FLIR &amp; USB HCU</a:t>
            </a:r>
            <a:endParaRPr lang="en-US">
              <a:effectLst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10FDD7B-3388-BC46-A781-C09EEE1A3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8292"/>
            <a:ext cx="7741921" cy="6332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DSC_0418">
            <a:extLst>
              <a:ext uri="{FF2B5EF4-FFF2-40B4-BE49-F238E27FC236}">
                <a16:creationId xmlns:a16="http://schemas.microsoft.com/office/drawing/2014/main" id="{25BF11F2-F1A3-1247-BC58-95F0DA5F2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556" y="3398882"/>
            <a:ext cx="4334933" cy="6354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7699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650240" y="2518928"/>
            <a:ext cx="12137813" cy="6935893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OMIA was enhanced to include Buoy &amp; Airborne Low Frequency (ALFS) Sensor Modeling and Simulation Training. </a:t>
            </a:r>
          </a:p>
          <a:p>
            <a:pPr lvl="0"/>
            <a:r>
              <a:rPr lang="en-US" dirty="0"/>
              <a:t>Allows for pinging and viewing realistic acoustic returns</a:t>
            </a:r>
          </a:p>
          <a:p>
            <a:pPr lvl="0"/>
            <a:r>
              <a:rPr lang="en-US" dirty="0"/>
              <a:t>Enhancement is part of a complete hardware/software solution, including fully configured laptops with touch screen and OMIA-ATS pre-installed. </a:t>
            </a:r>
          </a:p>
          <a:p>
            <a:pPr lvl="0"/>
            <a:r>
              <a:rPr lang="en-US" dirty="0"/>
              <a:t>Leveraged for use on land and while deployed at sea.</a:t>
            </a:r>
          </a:p>
          <a:p>
            <a:pPr lvl="0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0ABD7F-16A5-EE4A-A438-B4BAEA72F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hangingPunct="0"/>
            <a:r>
              <a:rPr lang="en-US">
                <a:latin typeface="+mj-lt"/>
                <a:ea typeface="Gill Sans Light" panose="020B0302020104020203" pitchFamily="34" charset="-79"/>
                <a:cs typeface="Arial" panose="020B0604020202020204" pitchFamily="34" charset="0"/>
              </a:rPr>
              <a:t>OMIA-ATS / Acoustics</a:t>
            </a:r>
            <a:endParaRPr lang="en-US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045638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0ABD7F-16A5-EE4A-A438-B4BAEA72F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hangingPunct="0"/>
            <a:r>
              <a:rPr lang="en-US">
                <a:latin typeface="+mj-lt"/>
                <a:ea typeface="Gill Sans Light" panose="020B0302020104020203" pitchFamily="34" charset="-79"/>
                <a:cs typeface="Arial" panose="020B0604020202020204" pitchFamily="34" charset="0"/>
              </a:rPr>
              <a:t>Sensor Operator Station: MH-60R</a:t>
            </a:r>
            <a:endParaRPr lang="en-US">
              <a:effectLst/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99C533-3834-8F49-A3DD-10858E926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1584" y="3262967"/>
            <a:ext cx="10121631" cy="6236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2821110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1C5E8E-FD80-5B47-8732-97F169B3D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829825" cy="9676761"/>
          </a:xfrm>
          <a:prstGeom prst="rect">
            <a:avLst/>
          </a:prstGeom>
        </p:spPr>
      </p:pic>
      <p:pic>
        <p:nvPicPr>
          <p:cNvPr id="4098" name="Picture 2" descr="312 Sea Hawk Helicopter Videos and HD Footage - Getty Images">
            <a:extLst>
              <a:ext uri="{FF2B5EF4-FFF2-40B4-BE49-F238E27FC236}">
                <a16:creationId xmlns:a16="http://schemas.microsoft.com/office/drawing/2014/main" id="{5BF7ED75-9553-8044-82F6-C7F704E66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181600"/>
            <a:ext cx="812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439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0ABD7F-16A5-EE4A-A438-B4BAEA72F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hangingPunct="0"/>
            <a:r>
              <a:rPr lang="en-US">
                <a:latin typeface="+mj-lt"/>
                <a:ea typeface="Gill Sans Light" panose="020B0302020104020203" pitchFamily="34" charset="-79"/>
                <a:cs typeface="Arial" panose="020B0604020202020204" pitchFamily="34" charset="0"/>
              </a:rPr>
              <a:t>OMIA-ATS: SO station</a:t>
            </a:r>
            <a:endParaRPr lang="en-US">
              <a:effectLst/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4B8DE1-FD2F-FF4F-9334-B9E8141112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95"/>
          <a:stretch/>
        </p:blipFill>
        <p:spPr>
          <a:xfrm>
            <a:off x="0" y="2066961"/>
            <a:ext cx="7910286" cy="4248831"/>
          </a:xfrm>
          <a:prstGeom prst="rect">
            <a:avLst/>
          </a:prstGeom>
        </p:spPr>
      </p:pic>
      <p:pic>
        <p:nvPicPr>
          <p:cNvPr id="8" name="Picture 7" descr="A computer on a desk&#10;&#10;Description automatically generated with medium confidence">
            <a:extLst>
              <a:ext uri="{FF2B5EF4-FFF2-40B4-BE49-F238E27FC236}">
                <a16:creationId xmlns:a16="http://schemas.microsoft.com/office/drawing/2014/main" id="{3F30DFA2-C4EB-1947-A185-0C5E1380A7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226" y="5337543"/>
            <a:ext cx="8118573" cy="4416057"/>
          </a:xfrm>
          <a:prstGeom prst="rect">
            <a:avLst/>
          </a:prstGeom>
        </p:spPr>
      </p:pic>
      <p:pic>
        <p:nvPicPr>
          <p:cNvPr id="9" name="Picture 6" descr="86tsSO">
            <a:extLst>
              <a:ext uri="{FF2B5EF4-FFF2-40B4-BE49-F238E27FC236}">
                <a16:creationId xmlns:a16="http://schemas.microsoft.com/office/drawing/2014/main" id="{937B1A8F-85A9-294D-8CA3-50790BA67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523708"/>
            <a:ext cx="5167825" cy="3229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88447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650240" y="2518928"/>
            <a:ext cx="12137813" cy="6935893"/>
          </a:xfrm>
        </p:spPr>
        <p:txBody>
          <a:bodyPr>
            <a:noAutofit/>
          </a:bodyPr>
          <a:lstStyle/>
          <a:p>
            <a:pPr lvl="0"/>
            <a:r>
              <a:rPr lang="en-US"/>
              <a:t>4 Modes of OMIA-ATS:</a:t>
            </a:r>
          </a:p>
          <a:p>
            <a:pPr lvl="0"/>
            <a:r>
              <a:rPr lang="en-US"/>
              <a:t>Simulated Noise Mode</a:t>
            </a:r>
          </a:p>
          <a:p>
            <a:pPr lvl="0"/>
            <a:r>
              <a:rPr lang="en-US"/>
              <a:t>Create Scenario Mode</a:t>
            </a:r>
          </a:p>
          <a:p>
            <a:pPr lvl="0"/>
            <a:r>
              <a:rPr lang="en-US"/>
              <a:t>Play Scenario Mode</a:t>
            </a:r>
          </a:p>
          <a:p>
            <a:pPr lvl="0"/>
            <a:r>
              <a:rPr lang="en-US"/>
              <a:t>Analyze Data Mode</a:t>
            </a:r>
          </a:p>
          <a:p>
            <a:pPr lvl="0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0ABD7F-16A5-EE4A-A438-B4BAEA72F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hangingPunct="0"/>
            <a:r>
              <a:rPr lang="en-US" dirty="0">
                <a:latin typeface="+mj-lt"/>
                <a:ea typeface="Gill Sans Light" panose="020B0302020104020203" pitchFamily="34" charset="-79"/>
                <a:cs typeface="Arial"/>
              </a:rPr>
              <a:t>OMIA-ATS: SO station</a:t>
            </a:r>
            <a:endParaRPr lang="en-US" dirty="0">
              <a:effectLst/>
              <a:latin typeface="+mj-lt"/>
              <a:cs typeface="Arial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FB087F-8F4E-9743-BE8D-B90D0180E1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" b="-485"/>
          <a:stretch>
            <a:fillRect/>
          </a:stretch>
        </p:blipFill>
        <p:spPr>
          <a:xfrm>
            <a:off x="6167381" y="3533988"/>
            <a:ext cx="6837419" cy="4905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5453548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511387" y="2417422"/>
            <a:ext cx="12137813" cy="6914147"/>
          </a:xfrm>
        </p:spPr>
        <p:txBody>
          <a:bodyPr>
            <a:noAutofit/>
          </a:bodyPr>
          <a:lstStyle/>
          <a:p>
            <a:r>
              <a:rPr lang="en-US" dirty="0"/>
              <a:t>Prepare operator to take full advantage of TOFT training sessions</a:t>
            </a:r>
          </a:p>
          <a:p>
            <a:r>
              <a:rPr lang="en-US" dirty="0"/>
              <a:t>Provide a platform for acoustic return recognition training</a:t>
            </a:r>
          </a:p>
          <a:p>
            <a:r>
              <a:rPr lang="en-US" dirty="0"/>
              <a:t>Support independent skills review for deployed squadron personnel</a:t>
            </a:r>
          </a:p>
          <a:p>
            <a:r>
              <a:rPr lang="en-US" dirty="0"/>
              <a:t>Support independent skills review in a Training facility environment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0ABD7F-16A5-EE4A-A438-B4BAEA72F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hangingPunct="0"/>
            <a:r>
              <a:rPr lang="en-US" dirty="0">
                <a:latin typeface="+mj-lt"/>
                <a:ea typeface="Gill Sans Light" panose="020B0302020104020203" pitchFamily="34" charset="-79"/>
                <a:cs typeface="Arial" panose="020B0604020202020204" pitchFamily="34" charset="0"/>
              </a:rPr>
              <a:t>BENEFITS of OMIA-ATS</a:t>
            </a:r>
            <a:endParaRPr lang="en-US" dirty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78949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0ABD7F-16A5-EE4A-A438-B4BAEA72F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hangingPunct="0"/>
            <a:r>
              <a:rPr lang="en-US">
                <a:latin typeface="Gill Sans Light" panose="020B0302020104020203" pitchFamily="34" charset="-79"/>
                <a:ea typeface="Gill Sans Light" panose="020B0302020104020203" pitchFamily="34" charset="-79"/>
                <a:cs typeface="Arial" panose="020B0604020202020204" pitchFamily="34" charset="0"/>
              </a:rPr>
              <a:t>MH-60R COMMON Cockpit</a:t>
            </a:r>
            <a:endParaRPr lang="en-US">
              <a:effectLst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E5465F1-FF21-464D-B474-3B1453B7F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1501" y="2692400"/>
            <a:ext cx="3918483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2" descr="The cockpit of an airplane&#10;&#10;Description automatically generated">
            <a:extLst>
              <a:ext uri="{FF2B5EF4-FFF2-40B4-BE49-F238E27FC236}">
                <a16:creationId xmlns:a16="http://schemas.microsoft.com/office/drawing/2014/main" id="{20BCC2FE-0FFF-1149-94DA-EB99E4371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501" y="2692400"/>
            <a:ext cx="9298745" cy="700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9305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511387" y="2417422"/>
            <a:ext cx="12137813" cy="6914147"/>
          </a:xfrm>
        </p:spPr>
        <p:txBody>
          <a:bodyPr>
            <a:noAutofit/>
          </a:bodyPr>
          <a:lstStyle/>
          <a:p>
            <a:r>
              <a:rPr lang="en-US"/>
              <a:t>Powerful inexpensive anywhere / anytime training</a:t>
            </a:r>
          </a:p>
          <a:p>
            <a:pPr lvl="0"/>
            <a:r>
              <a:rPr lang="en-US"/>
              <a:t>Capabilities maximized based on available hardware</a:t>
            </a:r>
          </a:p>
          <a:p>
            <a:pPr lvl="0"/>
            <a:r>
              <a:rPr lang="en-US"/>
              <a:t>Cost savings vs simulator/flight time</a:t>
            </a:r>
          </a:p>
          <a:p>
            <a:pPr lvl="0"/>
            <a:r>
              <a:rPr lang="en-US"/>
              <a:t>Training Benefits of Re-configurable Part-Task Trainer (PTT)</a:t>
            </a:r>
          </a:p>
          <a:p>
            <a:pPr lvl="1"/>
            <a:r>
              <a:rPr lang="en-US"/>
              <a:t>OS agnostic</a:t>
            </a:r>
          </a:p>
          <a:p>
            <a:r>
              <a:rPr lang="en-US"/>
              <a:t>More information on OMIA is available at </a:t>
            </a:r>
            <a:br>
              <a:rPr lang="en-US"/>
            </a:br>
            <a:r>
              <a:rPr lang="en-US">
                <a:hlinkClick r:id="rId3"/>
              </a:rPr>
              <a:t>www.StottlerHenke.com/OMIA</a:t>
            </a:r>
            <a:r>
              <a:rPr lang="en-US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0ABD7F-16A5-EE4A-A438-B4BAEA72F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hangingPunct="0"/>
            <a:r>
              <a:rPr lang="en-US">
                <a:latin typeface="+mj-lt"/>
                <a:ea typeface="Gill Sans Light" panose="020B0302020104020203" pitchFamily="34" charset="-79"/>
                <a:cs typeface="Arial" panose="020B0604020202020204" pitchFamily="34" charset="0"/>
              </a:rPr>
              <a:t>OMIA / OMIA-ATS </a:t>
            </a:r>
            <a:br>
              <a:rPr lang="en-US">
                <a:latin typeface="+mj-lt"/>
                <a:ea typeface="Gill Sans Light" panose="020B0302020104020203" pitchFamily="34" charset="-79"/>
                <a:cs typeface="Arial" panose="020B0604020202020204" pitchFamily="34" charset="0"/>
              </a:rPr>
            </a:br>
            <a:r>
              <a:rPr lang="en-US">
                <a:latin typeface="+mj-lt"/>
                <a:ea typeface="Gill Sans Light" panose="020B0302020104020203" pitchFamily="34" charset="-79"/>
                <a:cs typeface="Arial" panose="020B0604020202020204" pitchFamily="34" charset="0"/>
              </a:rPr>
              <a:t>Summary</a:t>
            </a:r>
            <a:endParaRPr lang="en-US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254828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D2A2C4A4-CE0B-7144-A7CA-40CBC8B88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" y="3977"/>
            <a:ext cx="13004800" cy="975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8F600F8-A05C-1C51-4C3E-C71214C619F9}"/>
              </a:ext>
            </a:extLst>
          </p:cNvPr>
          <p:cNvSpPr/>
          <p:nvPr/>
        </p:nvSpPr>
        <p:spPr>
          <a:xfrm>
            <a:off x="1194" y="8219535"/>
            <a:ext cx="13014227" cy="151771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B53842-8FE3-2AB4-4C97-943F95064F7A}"/>
              </a:ext>
            </a:extLst>
          </p:cNvPr>
          <p:cNvSpPr txBox="1"/>
          <p:nvPr/>
        </p:nvSpPr>
        <p:spPr>
          <a:xfrm>
            <a:off x="-310478" y="558975"/>
            <a:ext cx="13854259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800" b="1">
                <a:solidFill>
                  <a:schemeClr val="accent1">
                    <a:lumMod val="40000"/>
                    <a:lumOff val="60000"/>
                  </a:schemeClr>
                </a:solidFill>
              </a:rPr>
              <a:t>QUESTIONS 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BD83BC-AFF1-9DD7-28FC-4AA99C6EF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7774" y="8140986"/>
            <a:ext cx="3149600" cy="17018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D5AFF5-89E3-BCE6-37D9-4E339FD324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65" y="8457692"/>
            <a:ext cx="63627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763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0ABD7F-16A5-EE4A-A438-B4BAEA72F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hangingPunct="0"/>
            <a:r>
              <a:rPr lang="en-US" dirty="0">
                <a:latin typeface="Gill Sans Light" panose="020B0302020104020203" pitchFamily="34" charset="-79"/>
                <a:ea typeface="Gill Sans Light" panose="020B0302020104020203" pitchFamily="34" charset="-79"/>
                <a:cs typeface="Arial" panose="020B0604020202020204" pitchFamily="34" charset="0"/>
              </a:rPr>
              <a:t>MH-60R Video</a:t>
            </a:r>
            <a:endParaRPr lang="en-US" dirty="0">
              <a:effectLst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E5465F1-FF21-464D-B474-3B1453B7F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1501" y="2692400"/>
            <a:ext cx="3918483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2" descr="The cockpit of an airplane&#10;&#10;Description automatically generated">
            <a:extLst>
              <a:ext uri="{FF2B5EF4-FFF2-40B4-BE49-F238E27FC236}">
                <a16:creationId xmlns:a16="http://schemas.microsoft.com/office/drawing/2014/main" id="{20BCC2FE-0FFF-1149-94DA-EB99E4371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501" y="2692400"/>
            <a:ext cx="9298745" cy="700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952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7EC0B2A5-90CE-D042-B940-5F022FE30E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914" y="675088"/>
            <a:ext cx="12896427" cy="1983706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>
                <a:ea typeface="ＭＳ Ｐゴシック"/>
              </a:rPr>
              <a:t>OMIA Emulates MH-60R Helicopters</a:t>
            </a:r>
          </a:p>
        </p:txBody>
      </p:sp>
      <p:sp>
        <p:nvSpPr>
          <p:cNvPr id="18437" name="Slide Number Placeholder 1">
            <a:extLst>
              <a:ext uri="{FF2B5EF4-FFF2-40B4-BE49-F238E27FC236}">
                <a16:creationId xmlns:a16="http://schemas.microsoft.com/office/drawing/2014/main" id="{8627FD41-42E4-7347-8988-85104808F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36" y="13185422"/>
            <a:ext cx="203581" cy="32143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413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1056623" indent="-406394">
              <a:defRPr sz="3413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625575" indent="-325115">
              <a:defRPr sz="3413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2275804" indent="-325115">
              <a:defRPr sz="3413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926034" indent="-325115">
              <a:defRPr sz="3413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3576264" indent="-325115" eaLnBrk="0" fontAlgn="base" hangingPunct="0">
              <a:spcBef>
                <a:spcPct val="0"/>
              </a:spcBef>
              <a:spcAft>
                <a:spcPct val="0"/>
              </a:spcAft>
              <a:defRPr sz="3413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4226494" indent="-325115" eaLnBrk="0" fontAlgn="base" hangingPunct="0">
              <a:spcBef>
                <a:spcPct val="0"/>
              </a:spcBef>
              <a:spcAft>
                <a:spcPct val="0"/>
              </a:spcAft>
              <a:defRPr sz="3413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4876724" indent="-325115" eaLnBrk="0" fontAlgn="base" hangingPunct="0">
              <a:spcBef>
                <a:spcPct val="0"/>
              </a:spcBef>
              <a:spcAft>
                <a:spcPct val="0"/>
              </a:spcAft>
              <a:defRPr sz="3413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5526954" indent="-325115" eaLnBrk="0" fontAlgn="base" hangingPunct="0">
              <a:spcBef>
                <a:spcPct val="0"/>
              </a:spcBef>
              <a:spcAft>
                <a:spcPct val="0"/>
              </a:spcAft>
              <a:defRPr sz="3413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63DCC21-143B-224F-AC51-D069188AA448}" type="slidenum">
              <a:rPr lang="en-US" altLang="en-US" sz="1422">
                <a:latin typeface="Arial" panose="020B0604020202020204" pitchFamily="34" charset="0"/>
              </a:rPr>
              <a:pPr/>
              <a:t>5</a:t>
            </a:fld>
            <a:endParaRPr lang="en-US" altLang="en-US" sz="1422">
              <a:latin typeface="Arial" panose="020B0604020202020204" pitchFamily="34" charset="0"/>
            </a:endParaRPr>
          </a:p>
        </p:txBody>
      </p:sp>
      <p:pic>
        <p:nvPicPr>
          <p:cNvPr id="7" name="Picture 6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EAB6C885-E451-444B-82BB-8D85E32F1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02" y="2948073"/>
            <a:ext cx="12205595" cy="669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62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>
            <a:extLst>
              <a:ext uri="{FF2B5EF4-FFF2-40B4-BE49-F238E27FC236}">
                <a16:creationId xmlns:a16="http://schemas.microsoft.com/office/drawing/2014/main" id="{953EC411-0527-674F-AC2D-5524DDA225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36848" y="331555"/>
            <a:ext cx="10728960" cy="1258093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>
                <a:ea typeface="ＭＳ Ｐゴシック"/>
              </a:rPr>
              <a:t>OMIA Flight Display</a:t>
            </a:r>
          </a:p>
        </p:txBody>
      </p:sp>
      <p:sp>
        <p:nvSpPr>
          <p:cNvPr id="20483" name="Slide Number Placeholder 1">
            <a:extLst>
              <a:ext uri="{FF2B5EF4-FFF2-40B4-BE49-F238E27FC236}">
                <a16:creationId xmlns:a16="http://schemas.microsoft.com/office/drawing/2014/main" id="{1050E050-2347-9F4B-A853-8D1AF9BAD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36" y="13185422"/>
            <a:ext cx="203581" cy="32143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413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1056623" indent="-406394">
              <a:defRPr sz="3413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625575" indent="-325115">
              <a:defRPr sz="3413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2275804" indent="-325115">
              <a:defRPr sz="3413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926034" indent="-325115">
              <a:defRPr sz="3413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3576264" indent="-325115" eaLnBrk="0" fontAlgn="base" hangingPunct="0">
              <a:spcBef>
                <a:spcPct val="0"/>
              </a:spcBef>
              <a:spcAft>
                <a:spcPct val="0"/>
              </a:spcAft>
              <a:defRPr sz="3413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4226494" indent="-325115" eaLnBrk="0" fontAlgn="base" hangingPunct="0">
              <a:spcBef>
                <a:spcPct val="0"/>
              </a:spcBef>
              <a:spcAft>
                <a:spcPct val="0"/>
              </a:spcAft>
              <a:defRPr sz="3413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4876724" indent="-325115" eaLnBrk="0" fontAlgn="base" hangingPunct="0">
              <a:spcBef>
                <a:spcPct val="0"/>
              </a:spcBef>
              <a:spcAft>
                <a:spcPct val="0"/>
              </a:spcAft>
              <a:defRPr sz="3413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5526954" indent="-325115" eaLnBrk="0" fontAlgn="base" hangingPunct="0">
              <a:spcBef>
                <a:spcPct val="0"/>
              </a:spcBef>
              <a:spcAft>
                <a:spcPct val="0"/>
              </a:spcAft>
              <a:defRPr sz="3413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13FAFEF-9597-164A-95E8-6721DFF87449}" type="slidenum">
              <a:rPr lang="en-US" altLang="en-US" sz="1422">
                <a:latin typeface="Arial" panose="020B0604020202020204" pitchFamily="34" charset="0"/>
              </a:rPr>
              <a:pPr/>
              <a:t>6</a:t>
            </a:fld>
            <a:endParaRPr lang="en-US" altLang="en-US" sz="1422">
              <a:latin typeface="Arial" panose="020B0604020202020204" pitchFamily="34" charset="0"/>
            </a:endParaRPr>
          </a:p>
        </p:txBody>
      </p:sp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id="{A28674AF-474D-594B-9305-64F500CED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48" y="1838793"/>
            <a:ext cx="10728960" cy="79148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2952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51F96269-2062-DB45-AC92-37CFD6002C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6235" y="748774"/>
            <a:ext cx="10728960" cy="1811545"/>
          </a:xfrm>
        </p:spPr>
        <p:txBody>
          <a:bodyPr lIns="50800" tIns="50800" rIns="50800" bIns="50800" anchor="ctr">
            <a:noAutofit/>
          </a:bodyPr>
          <a:lstStyle/>
          <a:p>
            <a:pPr eaLnBrk="1" hangingPunct="1"/>
            <a:r>
              <a:rPr lang="en-US" altLang="en-US">
                <a:ea typeface="ＭＳ Ｐゴシック"/>
              </a:rPr>
              <a:t>OMIA Mission Display </a:t>
            </a:r>
            <a:br>
              <a:rPr lang="en-US" altLang="en-US">
                <a:ea typeface="ＭＳ Ｐゴシック" panose="020B0600070205080204" pitchFamily="34" charset="-128"/>
              </a:rPr>
            </a:b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2530" name="Picture 5">
            <a:extLst>
              <a:ext uri="{FF2B5EF4-FFF2-40B4-BE49-F238E27FC236}">
                <a16:creationId xmlns:a16="http://schemas.microsoft.com/office/drawing/2014/main" id="{B39A3266-2912-8448-8748-501E94ADF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034" y="2059745"/>
            <a:ext cx="9752732" cy="7314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Slide Number Placeholder 1">
            <a:extLst>
              <a:ext uri="{FF2B5EF4-FFF2-40B4-BE49-F238E27FC236}">
                <a16:creationId xmlns:a16="http://schemas.microsoft.com/office/drawing/2014/main" id="{275D56D0-28FF-944D-BEE5-A7F22AD5D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36" y="13185422"/>
            <a:ext cx="203581" cy="32143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413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1056623" indent="-406394">
              <a:defRPr sz="3413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625575" indent="-325115">
              <a:defRPr sz="3413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2275804" indent="-325115">
              <a:defRPr sz="3413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926034" indent="-325115">
              <a:defRPr sz="3413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3576264" indent="-325115" eaLnBrk="0" fontAlgn="base" hangingPunct="0">
              <a:spcBef>
                <a:spcPct val="0"/>
              </a:spcBef>
              <a:spcAft>
                <a:spcPct val="0"/>
              </a:spcAft>
              <a:defRPr sz="3413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4226494" indent="-325115" eaLnBrk="0" fontAlgn="base" hangingPunct="0">
              <a:spcBef>
                <a:spcPct val="0"/>
              </a:spcBef>
              <a:spcAft>
                <a:spcPct val="0"/>
              </a:spcAft>
              <a:defRPr sz="3413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4876724" indent="-325115" eaLnBrk="0" fontAlgn="base" hangingPunct="0">
              <a:spcBef>
                <a:spcPct val="0"/>
              </a:spcBef>
              <a:spcAft>
                <a:spcPct val="0"/>
              </a:spcAft>
              <a:defRPr sz="3413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5526954" indent="-325115" eaLnBrk="0" fontAlgn="base" hangingPunct="0">
              <a:spcBef>
                <a:spcPct val="0"/>
              </a:spcBef>
              <a:spcAft>
                <a:spcPct val="0"/>
              </a:spcAft>
              <a:defRPr sz="3413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18AABDF-109B-414B-A5DF-47DD032FCAE2}" type="slidenum">
              <a:rPr lang="en-US" altLang="en-US" sz="1422">
                <a:latin typeface="Arial" panose="020B0604020202020204" pitchFamily="34" charset="0"/>
              </a:rPr>
              <a:pPr/>
              <a:t>7</a:t>
            </a:fld>
            <a:endParaRPr lang="en-US" altLang="en-US" sz="1422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359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0ABD7F-16A5-EE4A-A438-B4BAEA72F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hangingPunct="0"/>
            <a:r>
              <a:rPr lang="en-US">
                <a:latin typeface="+mj-lt"/>
                <a:ea typeface="ＭＳ Ｐゴシック" panose="020B0600070205080204" pitchFamily="34" charset="-128"/>
                <a:cs typeface="Gill Sans Light" panose="020B0302020104020203" pitchFamily="34" charset="-79"/>
              </a:rPr>
              <a:t>Mission Display with Menu Displayed</a:t>
            </a:r>
            <a:r>
              <a:rPr lang="en-US">
                <a:latin typeface="+mj-lt"/>
              </a:rPr>
              <a:t> </a:t>
            </a:r>
            <a:endParaRPr lang="en-US">
              <a:effectLst/>
              <a:latin typeface="+mj-lt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04EB50F-7B5F-C344-8F37-A76D2460E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731" y="2692400"/>
            <a:ext cx="7781338" cy="657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5297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0ABD7F-16A5-EE4A-A438-B4BAEA72F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hangingPunct="0"/>
            <a:r>
              <a:rPr lang="en-US"/>
              <a:t>Control Display Unit (CDU) </a:t>
            </a:r>
            <a:endParaRPr lang="en-US">
              <a:effectLst/>
              <a:latin typeface="+mj-lt"/>
            </a:endParaRPr>
          </a:p>
        </p:txBody>
      </p:sp>
      <p:pic>
        <p:nvPicPr>
          <p:cNvPr id="10" name="Picture 9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ADCE714-69FC-B44A-9CE2-A0DA170D5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5813" y="2858411"/>
            <a:ext cx="5373174" cy="689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58522"/>
      </p:ext>
    </p:extLst>
  </p:cSld>
  <p:clrMapOvr>
    <a:masterClrMapping/>
  </p:clrMapOvr>
</p:sld>
</file>

<file path=ppt/theme/theme1.xml><?xml version="1.0" encoding="utf-8"?>
<a:theme xmlns:a="http://schemas.openxmlformats.org/drawingml/2006/main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428</Words>
  <Application>Microsoft Macintosh PowerPoint</Application>
  <PresentationFormat>Custom</PresentationFormat>
  <Paragraphs>92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Gill Sans Light</vt:lpstr>
      <vt:lpstr>Helvetica Neue</vt:lpstr>
      <vt:lpstr>Times New Roman</vt:lpstr>
      <vt:lpstr>Showroom</vt:lpstr>
      <vt:lpstr>An MH-60R success story: how to elevate your training via a modifiable PC-Based simulator for your entire helicopter crew.</vt:lpstr>
      <vt:lpstr>PowerPoint Presentation</vt:lpstr>
      <vt:lpstr>MH-60R COMMON Cockpit</vt:lpstr>
      <vt:lpstr>MH-60R Video</vt:lpstr>
      <vt:lpstr>OMIA Emulates MH-60R Helicopters</vt:lpstr>
      <vt:lpstr>OMIA Flight Display</vt:lpstr>
      <vt:lpstr>OMIA Mission Display  </vt:lpstr>
      <vt:lpstr>Mission Display with Menu Displayed </vt:lpstr>
      <vt:lpstr>Control Display Unit (CDU) </vt:lpstr>
      <vt:lpstr>Trackball Pointing device (pd) </vt:lpstr>
      <vt:lpstr>MH-60R COMMON Cockpit</vt:lpstr>
      <vt:lpstr>OMIA Emulates MH-60R Panels (E.g., CMP &amp; RCU)</vt:lpstr>
      <vt:lpstr>Sensor Operator (SO) Station MH-60R</vt:lpstr>
      <vt:lpstr>OMIA Video</vt:lpstr>
      <vt:lpstr>SUCCESSES</vt:lpstr>
      <vt:lpstr>Where OMIA fits</vt:lpstr>
      <vt:lpstr>OMIA User Versions</vt:lpstr>
      <vt:lpstr>flexible deployment</vt:lpstr>
      <vt:lpstr>Integrations</vt:lpstr>
      <vt:lpstr>FLIR</vt:lpstr>
      <vt:lpstr>FLIR Hand Control Unit </vt:lpstr>
      <vt:lpstr>FLIR HCU Software Emulation</vt:lpstr>
      <vt:lpstr>FLIR &amp; USB HCU</vt:lpstr>
      <vt:lpstr>OMIA-ATS / Acoustics</vt:lpstr>
      <vt:lpstr>Sensor Operator Station: MH-60R</vt:lpstr>
      <vt:lpstr>PowerPoint Presentation</vt:lpstr>
      <vt:lpstr>OMIA-ATS: SO station</vt:lpstr>
      <vt:lpstr>OMIA-ATS: SO station</vt:lpstr>
      <vt:lpstr>BENEFITS of OMIA-ATS</vt:lpstr>
      <vt:lpstr>OMIA / OMIA-ATS  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Intelligent scheduling at NASA Aurora-KSC</dc:title>
  <cp:lastModifiedBy>Rob Richards</cp:lastModifiedBy>
  <cp:revision>12</cp:revision>
  <dcterms:modified xsi:type="dcterms:W3CDTF">2023-04-24T21:40:35Z</dcterms:modified>
</cp:coreProperties>
</file>