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handoutMasterIdLst>
    <p:handoutMasterId r:id="rId35"/>
  </p:handoutMasterIdLst>
  <p:sldIdLst>
    <p:sldId id="258" r:id="rId2"/>
    <p:sldId id="348" r:id="rId3"/>
    <p:sldId id="327" r:id="rId4"/>
    <p:sldId id="328" r:id="rId5"/>
    <p:sldId id="332" r:id="rId6"/>
    <p:sldId id="338" r:id="rId7"/>
    <p:sldId id="349" r:id="rId8"/>
    <p:sldId id="272" r:id="rId9"/>
    <p:sldId id="291" r:id="rId10"/>
    <p:sldId id="274" r:id="rId11"/>
    <p:sldId id="276" r:id="rId12"/>
    <p:sldId id="278" r:id="rId13"/>
    <p:sldId id="294" r:id="rId14"/>
    <p:sldId id="307" r:id="rId15"/>
    <p:sldId id="295" r:id="rId16"/>
    <p:sldId id="280" r:id="rId17"/>
    <p:sldId id="296" r:id="rId18"/>
    <p:sldId id="306" r:id="rId19"/>
    <p:sldId id="303" r:id="rId20"/>
    <p:sldId id="334" r:id="rId21"/>
    <p:sldId id="335" r:id="rId22"/>
    <p:sldId id="336" r:id="rId23"/>
    <p:sldId id="347" r:id="rId24"/>
    <p:sldId id="305" r:id="rId25"/>
    <p:sldId id="298" r:id="rId26"/>
    <p:sldId id="313" r:id="rId27"/>
    <p:sldId id="329" r:id="rId28"/>
    <p:sldId id="342" r:id="rId29"/>
    <p:sldId id="343" r:id="rId30"/>
    <p:sldId id="344" r:id="rId31"/>
    <p:sldId id="345" r:id="rId32"/>
    <p:sldId id="350" r:id="rId33"/>
  </p:sldIdLst>
  <p:sldSz cx="9144000" cy="7315200"/>
  <p:notesSz cx="6997700" cy="9283700"/>
  <p:defaultTextStyle>
    <a:defPPr>
      <a:defRPr lang="en-US"/>
    </a:defPPr>
    <a:lvl1pPr algn="l" rtl="0" fontAlgn="base">
      <a:spcBef>
        <a:spcPct val="0"/>
      </a:spcBef>
      <a:spcAft>
        <a:spcPct val="0"/>
      </a:spcAft>
      <a:defRPr kern="1200">
        <a:solidFill>
          <a:schemeClr val="tx1"/>
        </a:solidFill>
        <a:latin typeface="Arial" charset="0"/>
        <a:ea typeface="ＭＳ Ｐゴシック"/>
        <a:cs typeface="ＭＳ Ｐゴシック"/>
      </a:defRPr>
    </a:lvl1pPr>
    <a:lvl2pPr marL="455613" indent="1588" algn="l" rtl="0" fontAlgn="base">
      <a:spcBef>
        <a:spcPct val="0"/>
      </a:spcBef>
      <a:spcAft>
        <a:spcPct val="0"/>
      </a:spcAft>
      <a:defRPr kern="1200">
        <a:solidFill>
          <a:schemeClr val="tx1"/>
        </a:solidFill>
        <a:latin typeface="Arial" charset="0"/>
        <a:ea typeface="ＭＳ Ｐゴシック"/>
        <a:cs typeface="ＭＳ Ｐゴシック"/>
      </a:defRPr>
    </a:lvl2pPr>
    <a:lvl3pPr marL="912813" indent="1588" algn="l" rtl="0" fontAlgn="base">
      <a:spcBef>
        <a:spcPct val="0"/>
      </a:spcBef>
      <a:spcAft>
        <a:spcPct val="0"/>
      </a:spcAft>
      <a:defRPr kern="1200">
        <a:solidFill>
          <a:schemeClr val="tx1"/>
        </a:solidFill>
        <a:latin typeface="Arial" charset="0"/>
        <a:ea typeface="ＭＳ Ｐゴシック"/>
        <a:cs typeface="ＭＳ Ｐゴシック"/>
      </a:defRPr>
    </a:lvl3pPr>
    <a:lvl4pPr marL="1370013" indent="1588" algn="l" rtl="0" fontAlgn="base">
      <a:spcBef>
        <a:spcPct val="0"/>
      </a:spcBef>
      <a:spcAft>
        <a:spcPct val="0"/>
      </a:spcAft>
      <a:defRPr kern="1200">
        <a:solidFill>
          <a:schemeClr val="tx1"/>
        </a:solidFill>
        <a:latin typeface="Arial" charset="0"/>
        <a:ea typeface="ＭＳ Ｐゴシック"/>
        <a:cs typeface="ＭＳ Ｐゴシック"/>
      </a:defRPr>
    </a:lvl4pPr>
    <a:lvl5pPr marL="1827213" indent="1588" algn="l" rtl="0" fontAlgn="base">
      <a:spcBef>
        <a:spcPct val="0"/>
      </a:spcBef>
      <a:spcAft>
        <a:spcPct val="0"/>
      </a:spcAft>
      <a:defRPr kern="1200">
        <a:solidFill>
          <a:schemeClr val="tx1"/>
        </a:solidFill>
        <a:latin typeface="Arial" charset="0"/>
        <a:ea typeface="ＭＳ Ｐゴシック"/>
        <a:cs typeface="ＭＳ Ｐゴシック"/>
      </a:defRPr>
    </a:lvl5pPr>
    <a:lvl6pPr marL="2286000" algn="l" defTabSz="914400" rtl="0" eaLnBrk="1" latinLnBrk="0" hangingPunct="1">
      <a:defRPr kern="1200">
        <a:solidFill>
          <a:schemeClr val="tx1"/>
        </a:solidFill>
        <a:latin typeface="Arial" charset="0"/>
        <a:ea typeface="ＭＳ Ｐゴシック"/>
        <a:cs typeface="ＭＳ Ｐゴシック"/>
      </a:defRPr>
    </a:lvl6pPr>
    <a:lvl7pPr marL="2743200" algn="l" defTabSz="914400" rtl="0" eaLnBrk="1" latinLnBrk="0" hangingPunct="1">
      <a:defRPr kern="1200">
        <a:solidFill>
          <a:schemeClr val="tx1"/>
        </a:solidFill>
        <a:latin typeface="Arial" charset="0"/>
        <a:ea typeface="ＭＳ Ｐゴシック"/>
        <a:cs typeface="ＭＳ Ｐゴシック"/>
      </a:defRPr>
    </a:lvl7pPr>
    <a:lvl8pPr marL="3200400" algn="l" defTabSz="914400" rtl="0" eaLnBrk="1" latinLnBrk="0" hangingPunct="1">
      <a:defRPr kern="1200">
        <a:solidFill>
          <a:schemeClr val="tx1"/>
        </a:solidFill>
        <a:latin typeface="Arial" charset="0"/>
        <a:ea typeface="ＭＳ Ｐゴシック"/>
        <a:cs typeface="ＭＳ Ｐゴシック"/>
      </a:defRPr>
    </a:lvl8pPr>
    <a:lvl9pPr marL="3657600" algn="l" defTabSz="914400" rtl="0" eaLnBrk="1" latinLnBrk="0" hangingPunct="1">
      <a:defRPr kern="1200">
        <a:solidFill>
          <a:schemeClr val="tx1"/>
        </a:solidFill>
        <a:latin typeface="Arial" charset="0"/>
        <a:ea typeface="ＭＳ Ｐゴシック"/>
        <a:cs typeface="ＭＳ Ｐゴシック"/>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FF"/>
    <a:srgbClr val="375881"/>
    <a:srgbClr val="395C87"/>
    <a:srgbClr val="456FA1"/>
    <a:srgbClr val="325176"/>
    <a:srgbClr val="CC6600"/>
    <a:srgbClr val="48A7F6"/>
    <a:srgbClr val="008000"/>
    <a:srgbClr val="000000"/>
    <a:srgbClr val="3333CC"/>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21586" autoAdjust="0"/>
    <p:restoredTop sz="81594" autoAdjust="0"/>
  </p:normalViewPr>
  <p:slideViewPr>
    <p:cSldViewPr snapToGrid="0">
      <p:cViewPr>
        <p:scale>
          <a:sx n="90" d="100"/>
          <a:sy n="90" d="100"/>
        </p:scale>
        <p:origin x="-324" y="168"/>
      </p:cViewPr>
      <p:guideLst>
        <p:guide orient="horz" pos="1928"/>
        <p:guide pos="2880"/>
      </p:guideLst>
    </p:cSldViewPr>
  </p:slideViewPr>
  <p:outlineViewPr>
    <p:cViewPr>
      <p:scale>
        <a:sx n="33" d="100"/>
        <a:sy n="33" d="100"/>
      </p:scale>
      <p:origin x="0" y="3384"/>
    </p:cViewPr>
  </p:outlineViewPr>
  <p:notesTextViewPr>
    <p:cViewPr>
      <p:scale>
        <a:sx n="100" d="100"/>
        <a:sy n="100" d="100"/>
      </p:scale>
      <p:origin x="0" y="0"/>
    </p:cViewPr>
  </p:notesTextViewPr>
  <p:sorterViewPr>
    <p:cViewPr>
      <p:scale>
        <a:sx n="89" d="100"/>
        <a:sy n="89" d="100"/>
      </p:scale>
      <p:origin x="0" y="0"/>
    </p:cViewPr>
  </p:sorterViewPr>
  <p:notesViewPr>
    <p:cSldViewPr snapToGrid="0">
      <p:cViewPr varScale="1">
        <p:scale>
          <a:sx n="83" d="100"/>
          <a:sy n="83" d="100"/>
        </p:scale>
        <p:origin x="-2040" y="-84"/>
      </p:cViewPr>
      <p:guideLst>
        <p:guide orient="horz" pos="2924"/>
        <p:guide pos="2204"/>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337" cy="464185"/>
          </a:xfrm>
          <a:prstGeom prst="rect">
            <a:avLst/>
          </a:prstGeom>
        </p:spPr>
        <p:txBody>
          <a:bodyPr vert="horz" wrap="square" lIns="93031" tIns="46516" rIns="93031" bIns="46516" numCol="1" anchor="t" anchorCtr="0" compatLnSpc="1">
            <a:prstTxWarp prst="textNoShape">
              <a:avLst/>
            </a:prstTxWarp>
          </a:bodyPr>
          <a:lstStyle>
            <a:lvl1pPr>
              <a:defRPr sz="1200">
                <a:latin typeface="Arial" pitchFamily="34" charset="0"/>
                <a:ea typeface="ＭＳ Ｐゴシック" pitchFamily="34" charset="-128"/>
                <a:cs typeface="+mn-cs"/>
              </a:defRPr>
            </a:lvl1pPr>
          </a:lstStyle>
          <a:p>
            <a:pPr>
              <a:defRPr/>
            </a:pPr>
            <a:endParaRPr lang="en-US"/>
          </a:p>
        </p:txBody>
      </p:sp>
      <p:sp>
        <p:nvSpPr>
          <p:cNvPr id="3" name="Date Placeholder 2"/>
          <p:cNvSpPr>
            <a:spLocks noGrp="1"/>
          </p:cNvSpPr>
          <p:nvPr>
            <p:ph type="dt" sz="quarter" idx="1"/>
          </p:nvPr>
        </p:nvSpPr>
        <p:spPr>
          <a:xfrm>
            <a:off x="3963744" y="0"/>
            <a:ext cx="3032337" cy="464185"/>
          </a:xfrm>
          <a:prstGeom prst="rect">
            <a:avLst/>
          </a:prstGeom>
        </p:spPr>
        <p:txBody>
          <a:bodyPr vert="horz" wrap="square" lIns="93031" tIns="46516" rIns="93031" bIns="46516" numCol="1" anchor="t" anchorCtr="0" compatLnSpc="1">
            <a:prstTxWarp prst="textNoShape">
              <a:avLst/>
            </a:prstTxWarp>
          </a:bodyPr>
          <a:lstStyle>
            <a:lvl1pPr algn="r">
              <a:defRPr sz="1200">
                <a:latin typeface="Arial" pitchFamily="34" charset="0"/>
                <a:ea typeface="ＭＳ Ｐゴシック" pitchFamily="34" charset="-128"/>
                <a:cs typeface="+mn-cs"/>
              </a:defRPr>
            </a:lvl1pPr>
          </a:lstStyle>
          <a:p>
            <a:pPr>
              <a:defRPr/>
            </a:pPr>
            <a:fld id="{E2AABEAD-EBD5-47F8-8A31-0957A5B69961}" type="datetime1">
              <a:rPr lang="en-US"/>
              <a:pPr>
                <a:defRPr/>
              </a:pPr>
              <a:t>12/8/2010</a:t>
            </a:fld>
            <a:endParaRPr lang="en-US"/>
          </a:p>
        </p:txBody>
      </p:sp>
      <p:sp>
        <p:nvSpPr>
          <p:cNvPr id="4" name="Footer Placeholder 3"/>
          <p:cNvSpPr>
            <a:spLocks noGrp="1"/>
          </p:cNvSpPr>
          <p:nvPr>
            <p:ph type="ftr" sz="quarter" idx="2"/>
          </p:nvPr>
        </p:nvSpPr>
        <p:spPr>
          <a:xfrm>
            <a:off x="0" y="8817904"/>
            <a:ext cx="3032337" cy="464185"/>
          </a:xfrm>
          <a:prstGeom prst="rect">
            <a:avLst/>
          </a:prstGeom>
        </p:spPr>
        <p:txBody>
          <a:bodyPr vert="horz" wrap="square" lIns="93031" tIns="46516" rIns="93031" bIns="46516" numCol="1" anchor="b" anchorCtr="0" compatLnSpc="1">
            <a:prstTxWarp prst="textNoShape">
              <a:avLst/>
            </a:prstTxWarp>
          </a:bodyPr>
          <a:lstStyle>
            <a:lvl1pPr>
              <a:defRPr sz="1200">
                <a:latin typeface="Arial" pitchFamily="34" charset="0"/>
                <a:ea typeface="ＭＳ Ｐゴシック" pitchFamily="34" charset="-128"/>
                <a:cs typeface="+mn-cs"/>
              </a:defRPr>
            </a:lvl1pPr>
          </a:lstStyle>
          <a:p>
            <a:pPr>
              <a:defRPr/>
            </a:pPr>
            <a:endParaRPr lang="en-US"/>
          </a:p>
        </p:txBody>
      </p:sp>
      <p:sp>
        <p:nvSpPr>
          <p:cNvPr id="5" name="Slide Number Placeholder 4"/>
          <p:cNvSpPr>
            <a:spLocks noGrp="1"/>
          </p:cNvSpPr>
          <p:nvPr>
            <p:ph type="sldNum" sz="quarter" idx="3"/>
          </p:nvPr>
        </p:nvSpPr>
        <p:spPr>
          <a:xfrm>
            <a:off x="3963744" y="8817904"/>
            <a:ext cx="3032337" cy="464185"/>
          </a:xfrm>
          <a:prstGeom prst="rect">
            <a:avLst/>
          </a:prstGeom>
        </p:spPr>
        <p:txBody>
          <a:bodyPr vert="horz" wrap="square" lIns="93031" tIns="46516" rIns="93031" bIns="46516" numCol="1" anchor="b" anchorCtr="0" compatLnSpc="1">
            <a:prstTxWarp prst="textNoShape">
              <a:avLst/>
            </a:prstTxWarp>
          </a:bodyPr>
          <a:lstStyle>
            <a:lvl1pPr algn="r">
              <a:defRPr sz="1200">
                <a:latin typeface="Arial" pitchFamily="34" charset="0"/>
                <a:ea typeface="ＭＳ Ｐゴシック" pitchFamily="34" charset="-128"/>
                <a:cs typeface="+mn-cs"/>
              </a:defRPr>
            </a:lvl1pPr>
          </a:lstStyle>
          <a:p>
            <a:pPr>
              <a:defRPr/>
            </a:pPr>
            <a:fld id="{FE2FBAB8-21A7-4AB1-A36F-27360967DAD2}" type="slidenum">
              <a:rPr lang="en-US"/>
              <a:pPr>
                <a:defRPr/>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bwMode="auto">
          <a:xfrm>
            <a:off x="0" y="0"/>
            <a:ext cx="3032337" cy="464185"/>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a:defRPr sz="1200">
                <a:latin typeface="Arial" pitchFamily="34" charset="0"/>
                <a:ea typeface="ＭＳ Ｐゴシック" pitchFamily="34" charset="-128"/>
                <a:cs typeface="+mn-cs"/>
              </a:defRPr>
            </a:lvl1pPr>
          </a:lstStyle>
          <a:p>
            <a:pPr>
              <a:defRPr/>
            </a:pPr>
            <a:endParaRPr lang="en-US"/>
          </a:p>
        </p:txBody>
      </p:sp>
      <p:sp>
        <p:nvSpPr>
          <p:cNvPr id="35843" name="Rectangle 3"/>
          <p:cNvSpPr>
            <a:spLocks noGrp="1" noChangeArrowheads="1"/>
          </p:cNvSpPr>
          <p:nvPr>
            <p:ph type="dt" idx="1"/>
          </p:nvPr>
        </p:nvSpPr>
        <p:spPr bwMode="auto">
          <a:xfrm>
            <a:off x="3963744" y="0"/>
            <a:ext cx="3032337" cy="464185"/>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algn="r">
              <a:defRPr sz="1200">
                <a:latin typeface="Arial" pitchFamily="34" charset="0"/>
                <a:ea typeface="ＭＳ Ｐゴシック" pitchFamily="34" charset="-128"/>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323975" y="696913"/>
            <a:ext cx="4351338" cy="3481387"/>
          </a:xfrm>
          <a:prstGeom prst="rect">
            <a:avLst/>
          </a:prstGeom>
          <a:noFill/>
          <a:ln w="9525">
            <a:solidFill>
              <a:srgbClr val="000000"/>
            </a:solidFill>
            <a:miter lim="800000"/>
            <a:headEnd/>
            <a:tailEnd/>
          </a:ln>
        </p:spPr>
      </p:sp>
      <p:sp>
        <p:nvSpPr>
          <p:cNvPr id="35845" name="Rectangle 5"/>
          <p:cNvSpPr>
            <a:spLocks noGrp="1" noChangeArrowheads="1"/>
          </p:cNvSpPr>
          <p:nvPr>
            <p:ph type="body" sz="quarter" idx="3"/>
          </p:nvPr>
        </p:nvSpPr>
        <p:spPr bwMode="auto">
          <a:xfrm>
            <a:off x="699770" y="4409758"/>
            <a:ext cx="5598160" cy="4177665"/>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5846" name="Rectangle 6"/>
          <p:cNvSpPr>
            <a:spLocks noGrp="1" noChangeArrowheads="1"/>
          </p:cNvSpPr>
          <p:nvPr>
            <p:ph type="ftr" sz="quarter" idx="4"/>
          </p:nvPr>
        </p:nvSpPr>
        <p:spPr bwMode="auto">
          <a:xfrm>
            <a:off x="0" y="8817904"/>
            <a:ext cx="3032337" cy="464185"/>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a:defRPr sz="1200">
                <a:latin typeface="Arial" pitchFamily="34" charset="0"/>
                <a:ea typeface="ＭＳ Ｐゴシック" pitchFamily="34" charset="-128"/>
                <a:cs typeface="+mn-cs"/>
              </a:defRPr>
            </a:lvl1pPr>
          </a:lstStyle>
          <a:p>
            <a:pPr>
              <a:defRPr/>
            </a:pPr>
            <a:endParaRPr lang="en-US"/>
          </a:p>
        </p:txBody>
      </p:sp>
      <p:sp>
        <p:nvSpPr>
          <p:cNvPr id="35847" name="Rectangle 7"/>
          <p:cNvSpPr>
            <a:spLocks noGrp="1" noChangeArrowheads="1"/>
          </p:cNvSpPr>
          <p:nvPr>
            <p:ph type="sldNum" sz="quarter" idx="5"/>
          </p:nvPr>
        </p:nvSpPr>
        <p:spPr bwMode="auto">
          <a:xfrm>
            <a:off x="3963744" y="8817904"/>
            <a:ext cx="3032337" cy="464185"/>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algn="r">
              <a:defRPr sz="1200">
                <a:latin typeface="Arial" pitchFamily="34" charset="0"/>
                <a:ea typeface="ＭＳ Ｐゴシック" pitchFamily="34" charset="-128"/>
                <a:cs typeface="+mn-cs"/>
              </a:defRPr>
            </a:lvl1pPr>
          </a:lstStyle>
          <a:p>
            <a:pPr>
              <a:defRPr/>
            </a:pPr>
            <a:fld id="{F18C20EA-9D9F-4B06-B583-A7AD70CA3FFE}" type="slidenum">
              <a:rPr lang="en-US"/>
              <a:pPr>
                <a:defRPr/>
              </a:pPr>
              <a:t>‹#›</a:t>
            </a:fld>
            <a:endParaRPr 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pitchFamily="-111" charset="-128"/>
        <a:cs typeface="ＭＳ Ｐゴシック" pitchFamily="-111" charset="-128"/>
      </a:defRPr>
    </a:lvl1pPr>
    <a:lvl2pPr marL="455613" algn="l" rtl="0" eaLnBrk="0" fontAlgn="base" hangingPunct="0">
      <a:spcBef>
        <a:spcPct val="30000"/>
      </a:spcBef>
      <a:spcAft>
        <a:spcPct val="0"/>
      </a:spcAft>
      <a:defRPr sz="1200" kern="1200">
        <a:solidFill>
          <a:schemeClr val="tx1"/>
        </a:solidFill>
        <a:latin typeface="Arial" charset="0"/>
        <a:ea typeface="ＭＳ Ｐゴシック" pitchFamily="-111" charset="-128"/>
        <a:cs typeface="ＭＳ Ｐゴシック"/>
      </a:defRPr>
    </a:lvl2pPr>
    <a:lvl3pPr marL="912813" algn="l" rtl="0" eaLnBrk="0" fontAlgn="base" hangingPunct="0">
      <a:spcBef>
        <a:spcPct val="30000"/>
      </a:spcBef>
      <a:spcAft>
        <a:spcPct val="0"/>
      </a:spcAft>
      <a:defRPr sz="1200" kern="1200">
        <a:solidFill>
          <a:schemeClr val="tx1"/>
        </a:solidFill>
        <a:latin typeface="Arial" charset="0"/>
        <a:ea typeface="ＭＳ Ｐゴシック" pitchFamily="-111" charset="-128"/>
        <a:cs typeface="ＭＳ Ｐゴシック"/>
      </a:defRPr>
    </a:lvl3pPr>
    <a:lvl4pPr marL="1370013" algn="l" rtl="0" eaLnBrk="0" fontAlgn="base" hangingPunct="0">
      <a:spcBef>
        <a:spcPct val="30000"/>
      </a:spcBef>
      <a:spcAft>
        <a:spcPct val="0"/>
      </a:spcAft>
      <a:defRPr sz="1200" kern="1200">
        <a:solidFill>
          <a:schemeClr val="tx1"/>
        </a:solidFill>
        <a:latin typeface="Arial" charset="0"/>
        <a:ea typeface="ＭＳ Ｐゴシック" pitchFamily="-111" charset="-128"/>
        <a:cs typeface="ＭＳ Ｐゴシック"/>
      </a:defRPr>
    </a:lvl4pPr>
    <a:lvl5pPr marL="1827213" algn="l" rtl="0" eaLnBrk="0" fontAlgn="base" hangingPunct="0">
      <a:spcBef>
        <a:spcPct val="30000"/>
      </a:spcBef>
      <a:spcAft>
        <a:spcPct val="0"/>
      </a:spcAft>
      <a:defRPr sz="1200" kern="1200">
        <a:solidFill>
          <a:schemeClr val="tx1"/>
        </a:solidFill>
        <a:latin typeface="Arial" charset="0"/>
        <a:ea typeface="ＭＳ Ｐゴシック" pitchFamily="-111" charset="-128"/>
        <a:cs typeface="ＭＳ Ｐゴシック"/>
      </a:defRPr>
    </a:lvl5pPr>
    <a:lvl6pPr marL="2285689" algn="l" defTabSz="914276" rtl="0" eaLnBrk="1" latinLnBrk="0" hangingPunct="1">
      <a:defRPr sz="1200" kern="1200">
        <a:solidFill>
          <a:schemeClr val="tx1"/>
        </a:solidFill>
        <a:latin typeface="+mn-lt"/>
        <a:ea typeface="+mn-ea"/>
        <a:cs typeface="+mn-cs"/>
      </a:defRPr>
    </a:lvl6pPr>
    <a:lvl7pPr marL="2742827" algn="l" defTabSz="914276" rtl="0" eaLnBrk="1" latinLnBrk="0" hangingPunct="1">
      <a:defRPr sz="1200" kern="1200">
        <a:solidFill>
          <a:schemeClr val="tx1"/>
        </a:solidFill>
        <a:latin typeface="+mn-lt"/>
        <a:ea typeface="+mn-ea"/>
        <a:cs typeface="+mn-cs"/>
      </a:defRPr>
    </a:lvl7pPr>
    <a:lvl8pPr marL="3199965" algn="l" defTabSz="914276" rtl="0" eaLnBrk="1" latinLnBrk="0" hangingPunct="1">
      <a:defRPr sz="1200" kern="1200">
        <a:solidFill>
          <a:schemeClr val="tx1"/>
        </a:solidFill>
        <a:latin typeface="+mn-lt"/>
        <a:ea typeface="+mn-ea"/>
        <a:cs typeface="+mn-cs"/>
      </a:defRPr>
    </a:lvl8pPr>
    <a:lvl9pPr marL="3657102" algn="l" defTabSz="91427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ChangeArrowheads="1" noTextEdit="1"/>
          </p:cNvSpPr>
          <p:nvPr>
            <p:ph type="sldImg"/>
          </p:nvPr>
        </p:nvSpPr>
        <p:spPr>
          <a:xfrm>
            <a:off x="1323975" y="696913"/>
            <a:ext cx="4351338" cy="3481387"/>
          </a:xfrm>
          <a:ln/>
        </p:spPr>
      </p:sp>
      <p:sp>
        <p:nvSpPr>
          <p:cNvPr id="18434" name="Rectangle 3"/>
          <p:cNvSpPr>
            <a:spLocks noGrp="1" noChangeArrowheads="1"/>
          </p:cNvSpPr>
          <p:nvPr>
            <p:ph type="body" idx="1"/>
          </p:nvPr>
        </p:nvSpPr>
        <p:spPr>
          <a:noFill/>
          <a:ln/>
        </p:spPr>
        <p:txBody>
          <a:bodyPr/>
          <a:lstStyle/>
          <a:p>
            <a:endParaRPr lang="en-US" b="1" dirty="0" smtClean="0">
              <a:ea typeface="ＭＳ Ｐゴシック"/>
              <a:cs typeface="ＭＳ Ｐゴシック"/>
            </a:endParaRPr>
          </a:p>
          <a:p>
            <a:r>
              <a:rPr lang="en-US" dirty="0" smtClean="0">
                <a:ea typeface="ＭＳ Ｐゴシック"/>
                <a:cs typeface="ＭＳ Ｐゴシック"/>
              </a:rPr>
              <a:t>Welcome</a:t>
            </a:r>
          </a:p>
          <a:p>
            <a:r>
              <a:rPr lang="en-US" baseline="0" dirty="0" smtClean="0">
                <a:ea typeface="ＭＳ Ｐゴシック"/>
                <a:cs typeface="ＭＳ Ｐゴシック"/>
              </a:rPr>
              <a:t>My name is Rob Richards</a:t>
            </a:r>
          </a:p>
          <a:p>
            <a:r>
              <a:rPr lang="en-US" baseline="0" dirty="0" smtClean="0">
                <a:ea typeface="ＭＳ Ｐゴシック"/>
                <a:cs typeface="ＭＳ Ｐゴシック"/>
              </a:rPr>
              <a:t>I am a project manager at </a:t>
            </a:r>
            <a:r>
              <a:rPr lang="en-US" dirty="0" err="1" smtClean="0">
                <a:latin typeface="Arial MT"/>
                <a:ea typeface="ＭＳ Ｐゴシック"/>
                <a:cs typeface="ＭＳ Ｐゴシック"/>
              </a:rPr>
              <a:t>Stottler</a:t>
            </a:r>
            <a:r>
              <a:rPr lang="en-US" dirty="0" smtClean="0">
                <a:latin typeface="Arial MT"/>
                <a:ea typeface="ＭＳ Ｐゴシック"/>
                <a:cs typeface="ＭＳ Ｐゴシック"/>
              </a:rPr>
              <a:t> Henke Associates</a:t>
            </a:r>
          </a:p>
          <a:p>
            <a:r>
              <a:rPr lang="en-US" dirty="0" smtClean="0">
                <a:latin typeface="Arial MT"/>
                <a:ea typeface="ＭＳ Ｐゴシック"/>
                <a:cs typeface="ＭＳ Ｐゴシック"/>
              </a:rPr>
              <a:t> where I assisted in the design of our critical chain software, Aurora-CCPM.</a:t>
            </a:r>
          </a:p>
          <a:p>
            <a:endParaRPr lang="en-US" dirty="0" smtClean="0">
              <a:latin typeface="Arial MT"/>
              <a:ea typeface="ＭＳ Ｐゴシック"/>
              <a:cs typeface="ＭＳ Ｐゴシック"/>
            </a:endParaRPr>
          </a:p>
          <a:p>
            <a:r>
              <a:rPr lang="en-US" dirty="0" smtClean="0">
                <a:latin typeface="Arial MT"/>
                <a:ea typeface="ＭＳ Ｐゴシック"/>
                <a:cs typeface="ＭＳ Ｐゴシック"/>
              </a:rPr>
              <a:t>This presentation provides an introduction to critical chain Project management, </a:t>
            </a:r>
          </a:p>
          <a:p>
            <a:r>
              <a:rPr lang="en-US" dirty="0" smtClean="0">
                <a:latin typeface="Arial MT"/>
                <a:ea typeface="ＭＳ Ｐゴシック"/>
                <a:cs typeface="ＭＳ Ｐゴシック"/>
              </a:rPr>
              <a:t> and assumes only a basic understanding of project management principles.</a:t>
            </a:r>
            <a:endParaRPr lang="en-US" dirty="0" smtClean="0">
              <a:ea typeface="ＭＳ Ｐゴシック"/>
              <a:cs typeface="ＭＳ Ｐゴシック"/>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ChangeArrowheads="1" noTextEdit="1"/>
          </p:cNvSpPr>
          <p:nvPr>
            <p:ph type="sldImg"/>
          </p:nvPr>
        </p:nvSpPr>
        <p:spPr>
          <a:xfrm>
            <a:off x="1323975" y="696913"/>
            <a:ext cx="4351338" cy="3481387"/>
          </a:xfrm>
          <a:ln/>
        </p:spPr>
      </p:sp>
      <p:sp>
        <p:nvSpPr>
          <p:cNvPr id="43010" name="Rectangle 3"/>
          <p:cNvSpPr>
            <a:spLocks noGrp="1" noChangeArrowheads="1"/>
          </p:cNvSpPr>
          <p:nvPr>
            <p:ph type="body" idx="1"/>
          </p:nvPr>
        </p:nvSpPr>
        <p:spPr>
          <a:noFill/>
          <a:ln/>
        </p:spPr>
        <p:txBody>
          <a:bodyPr/>
          <a:lstStyle/>
          <a:p>
            <a:r>
              <a:rPr lang="en-US" baseline="0" dirty="0" smtClean="0">
                <a:ea typeface="ＭＳ Ｐゴシック"/>
                <a:cs typeface="ＭＳ Ｐゴシック"/>
              </a:rPr>
              <a:t>Now we move on to the solution</a:t>
            </a:r>
            <a:endParaRPr lang="en-US" dirty="0" smtClean="0">
              <a:ea typeface="ＭＳ Ｐゴシック"/>
              <a:cs typeface="ＭＳ Ｐゴシック"/>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ChangeArrowheads="1" noTextEdit="1"/>
          </p:cNvSpPr>
          <p:nvPr>
            <p:ph type="sldImg"/>
          </p:nvPr>
        </p:nvSpPr>
        <p:spPr>
          <a:xfrm>
            <a:off x="1323975" y="696913"/>
            <a:ext cx="4351338" cy="3481387"/>
          </a:xfrm>
          <a:ln/>
        </p:spPr>
      </p:sp>
      <p:sp>
        <p:nvSpPr>
          <p:cNvPr id="45058" name="Rectangle 3"/>
          <p:cNvSpPr>
            <a:spLocks noGrp="1" noChangeArrowheads="1"/>
          </p:cNvSpPr>
          <p:nvPr>
            <p:ph type="body" idx="1"/>
          </p:nvPr>
        </p:nvSpPr>
        <p:spPr>
          <a:noFill/>
          <a:ln/>
        </p:spPr>
        <p:txBody>
          <a:bodyPr/>
          <a:lstStyle/>
          <a:p>
            <a:r>
              <a:rPr lang="en-US" dirty="0" smtClean="0">
                <a:ea typeface="ＭＳ Ｐゴシック"/>
                <a:cs typeface="ＭＳ Ｐゴシック"/>
              </a:rPr>
              <a:t>We have seen that localize risk management causes many problems </a:t>
            </a:r>
          </a:p>
          <a:p>
            <a:r>
              <a:rPr lang="en-US" dirty="0" smtClean="0">
                <a:ea typeface="ＭＳ Ｐゴシック"/>
                <a:cs typeface="ＭＳ Ｐゴシック"/>
              </a:rPr>
              <a:t>fortunately the principle of </a:t>
            </a:r>
            <a:r>
              <a:rPr lang="en-US" i="1" dirty="0" smtClean="0">
                <a:ea typeface="ＭＳ Ｐゴシック"/>
                <a:cs typeface="ＭＳ Ｐゴシック"/>
              </a:rPr>
              <a:t>aggregation of risk </a:t>
            </a:r>
            <a:r>
              <a:rPr lang="en-US" dirty="0" smtClean="0">
                <a:ea typeface="ＭＳ Ｐゴシック"/>
                <a:cs typeface="ＭＳ Ｐゴシック"/>
              </a:rPr>
              <a:t>can help solve many of these problems.</a:t>
            </a:r>
          </a:p>
          <a:p>
            <a:endParaRPr lang="en-US" dirty="0" smtClean="0">
              <a:ea typeface="ＭＳ Ｐゴシック"/>
              <a:cs typeface="ＭＳ Ｐゴシック"/>
            </a:endParaRPr>
          </a:p>
          <a:p>
            <a:r>
              <a:rPr lang="en-US" dirty="0" smtClean="0">
                <a:ea typeface="ＭＳ Ｐゴシック"/>
                <a:cs typeface="ＭＳ Ｐゴシック"/>
              </a:rPr>
              <a:t> Aggregation of risk is the governing principle behind critical chain</a:t>
            </a:r>
          </a:p>
          <a:p>
            <a:endParaRPr lang="en-US" dirty="0" smtClean="0">
              <a:ea typeface="ＭＳ Ｐゴシック"/>
              <a:cs typeface="ＭＳ Ｐゴシック"/>
            </a:endParaRPr>
          </a:p>
          <a:p>
            <a:r>
              <a:rPr lang="en-US" dirty="0" smtClean="0">
                <a:ea typeface="ＭＳ Ｐゴシック"/>
                <a:cs typeface="ＭＳ Ｐゴシック"/>
              </a:rPr>
              <a:t>Benefits</a:t>
            </a:r>
            <a:r>
              <a:rPr lang="en-US" baseline="0" dirty="0" smtClean="0">
                <a:ea typeface="ＭＳ Ｐゴシック"/>
                <a:cs typeface="ＭＳ Ｐゴシック"/>
              </a:rPr>
              <a:t>  </a:t>
            </a:r>
            <a:r>
              <a:rPr lang="en-US" dirty="0" smtClean="0">
                <a:ea typeface="ＭＳ Ｐゴシック"/>
                <a:cs typeface="ＭＳ Ｐゴシック"/>
              </a:rPr>
              <a:t>of aggregating risk include:</a:t>
            </a:r>
          </a:p>
          <a:p>
            <a:r>
              <a:rPr lang="en-US" dirty="0" smtClean="0">
                <a:ea typeface="ＭＳ Ｐゴシック"/>
                <a:cs typeface="ＭＳ Ｐゴシック"/>
              </a:rPr>
              <a:t>	a lower amount of protection is needed</a:t>
            </a:r>
          </a:p>
          <a:p>
            <a:r>
              <a:rPr lang="en-US" dirty="0" smtClean="0">
                <a:ea typeface="ＭＳ Ｐゴシック"/>
                <a:cs typeface="ＭＳ Ｐゴシック"/>
              </a:rPr>
              <a:t>	while a higher degree of protection can be achieved</a:t>
            </a:r>
          </a:p>
          <a:p>
            <a:r>
              <a:rPr lang="en-US" dirty="0" smtClean="0">
                <a:ea typeface="ＭＳ Ｐゴシック"/>
                <a:cs typeface="ＭＳ Ｐゴシック"/>
              </a:rPr>
              <a:t>	which results in </a:t>
            </a:r>
            <a:r>
              <a:rPr lang="en-US" baseline="0" dirty="0" smtClean="0">
                <a:ea typeface="ＭＳ Ｐゴシック"/>
                <a:cs typeface="ＭＳ Ｐゴシック"/>
              </a:rPr>
              <a:t> improved project performance</a:t>
            </a:r>
            <a:endParaRPr lang="en-US" dirty="0" smtClean="0">
              <a:ea typeface="ＭＳ Ｐゴシック"/>
              <a:cs typeface="ＭＳ Ｐゴシック"/>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noChangeArrowheads="1" noTextEdit="1"/>
          </p:cNvSpPr>
          <p:nvPr>
            <p:ph type="sldImg"/>
          </p:nvPr>
        </p:nvSpPr>
        <p:spPr>
          <a:xfrm>
            <a:off x="1323975" y="696913"/>
            <a:ext cx="4351338" cy="3481387"/>
          </a:xfrm>
          <a:ln/>
        </p:spPr>
      </p:sp>
      <p:sp>
        <p:nvSpPr>
          <p:cNvPr id="47106" name="Rectangle 3"/>
          <p:cNvSpPr>
            <a:spLocks noGrp="1" noChangeArrowheads="1"/>
          </p:cNvSpPr>
          <p:nvPr>
            <p:ph type="body" idx="1"/>
          </p:nvPr>
        </p:nvSpPr>
        <p:spPr>
          <a:noFill/>
          <a:ln/>
        </p:spPr>
        <p:txBody>
          <a:bodyPr/>
          <a:lstStyle/>
          <a:p>
            <a:r>
              <a:rPr lang="en-US" dirty="0" smtClean="0">
                <a:ea typeface="ＭＳ Ｐゴシック"/>
                <a:cs typeface="ＭＳ Ｐゴシック"/>
              </a:rPr>
              <a:t> aggregating risk is a more global approach to risk management</a:t>
            </a:r>
          </a:p>
          <a:p>
            <a:r>
              <a:rPr lang="en-US" dirty="0" smtClean="0">
                <a:ea typeface="ＭＳ Ｐゴシック"/>
                <a:cs typeface="ＭＳ Ｐゴシック"/>
              </a:rPr>
              <a:t> that is during project planning the goal is to protect the project at the project level and not necessarily at the task level</a:t>
            </a:r>
          </a:p>
          <a:p>
            <a:r>
              <a:rPr lang="en-US" dirty="0" smtClean="0">
                <a:ea typeface="ＭＳ Ｐゴシック"/>
                <a:cs typeface="ＭＳ Ｐゴシック"/>
              </a:rPr>
              <a:t> these concepts can be extended to </a:t>
            </a:r>
            <a:r>
              <a:rPr lang="en-US" dirty="0" err="1" smtClean="0">
                <a:ea typeface="ＭＳ Ｐゴシック"/>
                <a:cs typeface="ＭＳ Ｐゴシック"/>
              </a:rPr>
              <a:t>multiproject</a:t>
            </a:r>
            <a:r>
              <a:rPr lang="en-US" dirty="0" smtClean="0">
                <a:ea typeface="ＭＳ Ｐゴシック"/>
                <a:cs typeface="ＭＳ Ｐゴシック"/>
              </a:rPr>
              <a:t> </a:t>
            </a:r>
            <a:r>
              <a:rPr lang="en-US" baseline="0" dirty="0" smtClean="0">
                <a:ea typeface="ＭＳ Ｐゴシック"/>
                <a:cs typeface="ＭＳ Ｐゴシック"/>
              </a:rPr>
              <a:t> implementations,  which will result in maximizing throughput</a:t>
            </a:r>
          </a:p>
          <a:p>
            <a:endParaRPr lang="en-US" baseline="0" dirty="0" smtClean="0">
              <a:ea typeface="ＭＳ Ｐゴシック"/>
              <a:cs typeface="ＭＳ Ｐゴシック"/>
            </a:endParaRPr>
          </a:p>
          <a:p>
            <a:r>
              <a:rPr lang="en-US" baseline="0" dirty="0" smtClean="0">
                <a:ea typeface="ＭＳ Ｐゴシック"/>
                <a:cs typeface="ＭＳ Ｐゴシック"/>
              </a:rPr>
              <a:t> during execution this global approach to risk management will actually promote and encourage a team culture.  Some of the ways that this will occur is via controlling the total amount of work in process,  no multitasking work rules, task assignment prioritization  so that tasks most important to the overall project are worked on in the correct order;  and finally management by exception; which means  allowing tasks and people working on those tasks to be left alone if sufficient progress is being made,  and providing help in a nonjudgmental way to those tasks  that are running long  for what ever reason.</a:t>
            </a:r>
            <a:endParaRPr lang="en-US" dirty="0" smtClean="0">
              <a:ea typeface="ＭＳ Ｐゴシック"/>
              <a:cs typeface="ＭＳ Ｐゴシック"/>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p:spPr>
        <p:txBody>
          <a:bodyPr/>
          <a:lstStyle/>
          <a:p>
            <a:fld id="{56D4ADA6-609C-4FB7-BB87-A0CB12B7912F}" type="slidenum">
              <a:rPr lang="en-US" smtClean="0">
                <a:latin typeface="Arial" charset="0"/>
                <a:ea typeface="ＭＳ Ｐゴシック"/>
                <a:cs typeface="ＭＳ Ｐゴシック"/>
              </a:rPr>
              <a:pPr/>
              <a:t>13</a:t>
            </a:fld>
            <a:endParaRPr lang="en-US" smtClean="0">
              <a:latin typeface="Arial" charset="0"/>
              <a:ea typeface="ＭＳ Ｐゴシック"/>
              <a:cs typeface="ＭＳ Ｐゴシック"/>
            </a:endParaRPr>
          </a:p>
        </p:txBody>
      </p:sp>
      <p:sp>
        <p:nvSpPr>
          <p:cNvPr id="49154" name="Rectangle 2"/>
          <p:cNvSpPr>
            <a:spLocks noGrp="1" noRot="1" noChangeAspect="1" noChangeArrowheads="1" noTextEdit="1"/>
          </p:cNvSpPr>
          <p:nvPr>
            <p:ph type="sldImg"/>
          </p:nvPr>
        </p:nvSpPr>
        <p:spPr>
          <a:xfrm>
            <a:off x="1323975" y="696913"/>
            <a:ext cx="4351338" cy="3481387"/>
          </a:xfrm>
          <a:ln/>
        </p:spPr>
      </p:sp>
      <p:sp>
        <p:nvSpPr>
          <p:cNvPr id="49155" name="Rectangle 3"/>
          <p:cNvSpPr>
            <a:spLocks noGrp="1" noChangeArrowheads="1"/>
          </p:cNvSpPr>
          <p:nvPr>
            <p:ph type="body" idx="1"/>
          </p:nvPr>
        </p:nvSpPr>
        <p:spPr>
          <a:noFill/>
          <a:ln/>
        </p:spPr>
        <p:txBody>
          <a:bodyPr/>
          <a:lstStyle/>
          <a:p>
            <a:pPr eaLnBrk="1" hangingPunct="1"/>
            <a:r>
              <a:rPr lang="en-US" dirty="0" smtClean="0">
                <a:ea typeface="ＭＳ Ｐゴシック"/>
                <a:cs typeface="Arial" charset="0"/>
              </a:rPr>
              <a:t> here we will examine how the aggregation of risk principle actually plays out in the critical chain planning process.</a:t>
            </a:r>
          </a:p>
          <a:p>
            <a:pPr eaLnBrk="1" hangingPunct="1"/>
            <a:endParaRPr lang="en-US" dirty="0" smtClean="0">
              <a:ea typeface="ＭＳ Ｐゴシック"/>
              <a:cs typeface="Arial" charset="0"/>
            </a:endParaRPr>
          </a:p>
          <a:p>
            <a:pPr eaLnBrk="1" hangingPunct="1"/>
            <a:r>
              <a:rPr lang="en-US" dirty="0" smtClean="0">
                <a:ea typeface="ＭＳ Ｐゴシック"/>
                <a:cs typeface="Arial" charset="0"/>
              </a:rPr>
              <a:t> we start with a traditional critical path plan</a:t>
            </a:r>
          </a:p>
          <a:p>
            <a:pPr eaLnBrk="1" hangingPunct="1"/>
            <a:r>
              <a:rPr lang="en-US" dirty="0" smtClean="0">
                <a:ea typeface="ＭＳ Ｐゴシック"/>
                <a:cs typeface="Arial" charset="0"/>
              </a:rPr>
              <a:t> in these diagrams Each color represents a different skill category,</a:t>
            </a:r>
            <a:r>
              <a:rPr lang="en-US" baseline="0" dirty="0" smtClean="0">
                <a:ea typeface="ＭＳ Ｐゴシック"/>
                <a:cs typeface="Arial" charset="0"/>
              </a:rPr>
              <a:t>  and there is quantity one of each skill category.</a:t>
            </a:r>
          </a:p>
          <a:p>
            <a:pPr eaLnBrk="1" hangingPunct="1"/>
            <a:endParaRPr lang="en-US" baseline="0" dirty="0" smtClean="0">
              <a:ea typeface="ＭＳ Ｐゴシック"/>
              <a:cs typeface="Arial" charset="0"/>
            </a:endParaRPr>
          </a:p>
          <a:p>
            <a:pPr eaLnBrk="1" hangingPunct="1"/>
            <a:r>
              <a:rPr lang="en-US" baseline="0" dirty="0" smtClean="0">
                <a:ea typeface="ＭＳ Ｐゴシック"/>
                <a:cs typeface="Arial" charset="0"/>
              </a:rPr>
              <a:t> the first step in the process is to exclude the built-in safety of all the task estimates,  a simple rule of thumb is to simply cut the current task durations in half</a:t>
            </a:r>
          </a:p>
          <a:p>
            <a:pPr eaLnBrk="1" hangingPunct="1"/>
            <a:endParaRPr lang="en-US" dirty="0" smtClean="0">
              <a:ea typeface="ＭＳ Ｐゴシック"/>
              <a:cs typeface="Arial" charset="0"/>
            </a:endParaRPr>
          </a:p>
          <a:p>
            <a:pPr eaLnBrk="1" hangingPunct="1"/>
            <a:r>
              <a:rPr lang="en-US" baseline="0" dirty="0" smtClean="0">
                <a:ea typeface="ＭＳ Ｐゴシック"/>
                <a:cs typeface="Arial" charset="0"/>
              </a:rPr>
              <a:t> after the safety has been excluded resource leveling is applied to eliminate any resource conflicts</a:t>
            </a:r>
          </a:p>
          <a:p>
            <a:pPr eaLnBrk="1" hangingPunct="1"/>
            <a:r>
              <a:rPr lang="en-US" baseline="0" dirty="0" smtClean="0">
                <a:ea typeface="ＭＳ Ｐゴシック"/>
                <a:cs typeface="Arial" charset="0"/>
              </a:rPr>
              <a:t> so in this illustration no same colored tasks should occur at the same time</a:t>
            </a:r>
          </a:p>
          <a:p>
            <a:pPr eaLnBrk="1" hangingPunct="1"/>
            <a:endParaRPr lang="en-US" baseline="0" dirty="0" smtClean="0">
              <a:ea typeface="ＭＳ Ｐゴシック"/>
              <a:cs typeface="Arial" charset="0"/>
            </a:endParaRPr>
          </a:p>
          <a:p>
            <a:pPr eaLnBrk="1" hangingPunct="1"/>
            <a:r>
              <a:rPr lang="en-US" baseline="0" dirty="0" smtClean="0">
                <a:ea typeface="ＭＳ Ｐゴシック"/>
                <a:cs typeface="Arial" charset="0"/>
              </a:rPr>
              <a:t> finally the critical chain is marked</a:t>
            </a:r>
          </a:p>
          <a:p>
            <a:pPr defTabSz="930311" eaLnBrk="1" hangingPunct="1">
              <a:defRPr/>
            </a:pPr>
            <a:r>
              <a:rPr lang="en-US" baseline="0" dirty="0" smtClean="0">
                <a:ea typeface="ＭＳ Ｐゴシック"/>
                <a:cs typeface="Arial" charset="0"/>
              </a:rPr>
              <a:t>The critical chain is the sequence of both precedence- and resource-dependent tasks that prevents the project from being completed in a shorter time, given finite resources.</a:t>
            </a:r>
          </a:p>
          <a:p>
            <a:pPr defTabSz="930311" eaLnBrk="1" hangingPunct="1">
              <a:defRPr/>
            </a:pPr>
            <a:r>
              <a:rPr lang="en-US" baseline="0" dirty="0" smtClean="0">
                <a:ea typeface="ＭＳ Ｐゴシック"/>
                <a:cs typeface="Arial" charset="0"/>
              </a:rPr>
              <a:t>This is the same as the resource-constrained critical path when using aggressive durations</a:t>
            </a:r>
          </a:p>
          <a:p>
            <a:pPr eaLnBrk="1" hangingPunct="1"/>
            <a:endParaRPr lang="en-US" dirty="0" smtClean="0">
              <a:ea typeface="ＭＳ Ｐゴシック"/>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p:spPr>
        <p:txBody>
          <a:bodyPr/>
          <a:lstStyle/>
          <a:p>
            <a:fld id="{A933F39C-3205-4264-A609-888A33F64BB8}" type="slidenum">
              <a:rPr lang="en-US" smtClean="0">
                <a:latin typeface="Arial" charset="0"/>
                <a:ea typeface="ＭＳ Ｐゴシック"/>
                <a:cs typeface="ＭＳ Ｐゴシック"/>
              </a:rPr>
              <a:pPr/>
              <a:t>14</a:t>
            </a:fld>
            <a:endParaRPr lang="en-US" smtClean="0">
              <a:latin typeface="Arial" charset="0"/>
              <a:ea typeface="ＭＳ Ｐゴシック"/>
              <a:cs typeface="ＭＳ Ｐゴシック"/>
            </a:endParaRPr>
          </a:p>
        </p:txBody>
      </p:sp>
      <p:sp>
        <p:nvSpPr>
          <p:cNvPr id="51202" name="Rectangle 2"/>
          <p:cNvSpPr>
            <a:spLocks noGrp="1" noRot="1" noChangeAspect="1" noChangeArrowheads="1" noTextEdit="1"/>
          </p:cNvSpPr>
          <p:nvPr>
            <p:ph type="sldImg"/>
          </p:nvPr>
        </p:nvSpPr>
        <p:spPr>
          <a:xfrm>
            <a:off x="1323975" y="696913"/>
            <a:ext cx="4351338" cy="3481387"/>
          </a:xfrm>
          <a:ln/>
        </p:spPr>
      </p:sp>
      <p:sp>
        <p:nvSpPr>
          <p:cNvPr id="51203" name="Rectangle 3"/>
          <p:cNvSpPr>
            <a:spLocks noGrp="1" noChangeArrowheads="1"/>
          </p:cNvSpPr>
          <p:nvPr>
            <p:ph type="body" idx="1"/>
          </p:nvPr>
        </p:nvSpPr>
        <p:spPr>
          <a:noFill/>
          <a:ln/>
        </p:spPr>
        <p:txBody>
          <a:bodyPr/>
          <a:lstStyle/>
          <a:p>
            <a:pPr eaLnBrk="1" hangingPunct="1"/>
            <a:r>
              <a:rPr lang="en-US" dirty="0" smtClean="0">
                <a:ea typeface="ＭＳ Ｐゴシック"/>
                <a:cs typeface="Arial" charset="0"/>
              </a:rPr>
              <a:t>This slide simply shows the same process</a:t>
            </a:r>
            <a:r>
              <a:rPr lang="en-US" baseline="0" dirty="0" smtClean="0">
                <a:ea typeface="ＭＳ Ｐゴシック"/>
                <a:cs typeface="Arial" charset="0"/>
              </a:rPr>
              <a:t> in a Gantt chart with technical links shown in red and critical chain elements in yellow.</a:t>
            </a:r>
            <a:endParaRPr lang="en-US" dirty="0" smtClean="0">
              <a:ea typeface="ＭＳ Ｐゴシック"/>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p:spPr>
        <p:txBody>
          <a:bodyPr/>
          <a:lstStyle/>
          <a:p>
            <a:fld id="{0CFA8B61-886F-4DD8-9730-AA22DB10DE58}" type="slidenum">
              <a:rPr lang="en-US" smtClean="0">
                <a:latin typeface="Arial" charset="0"/>
                <a:ea typeface="ＭＳ Ｐゴシック"/>
                <a:cs typeface="ＭＳ Ｐゴシック"/>
              </a:rPr>
              <a:pPr/>
              <a:t>15</a:t>
            </a:fld>
            <a:endParaRPr lang="en-US" smtClean="0">
              <a:latin typeface="Arial" charset="0"/>
              <a:ea typeface="ＭＳ Ｐゴシック"/>
              <a:cs typeface="ＭＳ Ｐゴシック"/>
            </a:endParaRPr>
          </a:p>
        </p:txBody>
      </p:sp>
      <p:sp>
        <p:nvSpPr>
          <p:cNvPr id="53250" name="Rectangle 2"/>
          <p:cNvSpPr>
            <a:spLocks noGrp="1" noRot="1" noChangeAspect="1" noChangeArrowheads="1" noTextEdit="1"/>
          </p:cNvSpPr>
          <p:nvPr>
            <p:ph type="sldImg"/>
          </p:nvPr>
        </p:nvSpPr>
        <p:spPr>
          <a:xfrm>
            <a:off x="1323975" y="696913"/>
            <a:ext cx="4351338" cy="3481387"/>
          </a:xfrm>
          <a:ln/>
        </p:spPr>
      </p:sp>
      <p:sp>
        <p:nvSpPr>
          <p:cNvPr id="53251" name="Rectangle 3"/>
          <p:cNvSpPr>
            <a:spLocks noGrp="1" noChangeArrowheads="1"/>
          </p:cNvSpPr>
          <p:nvPr>
            <p:ph type="body" idx="1"/>
          </p:nvPr>
        </p:nvSpPr>
        <p:spPr>
          <a:noFill/>
          <a:ln/>
        </p:spPr>
        <p:txBody>
          <a:bodyPr/>
          <a:lstStyle/>
          <a:p>
            <a:pPr eaLnBrk="1" hangingPunct="1"/>
            <a:r>
              <a:rPr lang="en-US" dirty="0" smtClean="0">
                <a:ea typeface="ＭＳ Ｐゴシック"/>
                <a:cs typeface="ＭＳ Ｐゴシック"/>
              </a:rPr>
              <a:t>Because the aggregation</a:t>
            </a:r>
            <a:r>
              <a:rPr lang="en-US" baseline="0" dirty="0" smtClean="0">
                <a:ea typeface="ＭＳ Ｐゴシック"/>
                <a:cs typeface="ＭＳ Ｐゴシック"/>
              </a:rPr>
              <a:t> principle is so important to the success of Critical Chain, let’s return to it.</a:t>
            </a:r>
          </a:p>
          <a:p>
            <a:pPr eaLnBrk="1" hangingPunct="1"/>
            <a:endParaRPr lang="en-US" baseline="0" dirty="0" smtClean="0">
              <a:ea typeface="ＭＳ Ｐゴシック"/>
              <a:cs typeface="ＭＳ Ｐゴシック"/>
            </a:endParaRPr>
          </a:p>
          <a:p>
            <a:pPr eaLnBrk="1" hangingPunct="1"/>
            <a:r>
              <a:rPr lang="en-US" baseline="0" dirty="0" smtClean="0">
                <a:ea typeface="ＭＳ Ｐゴシック"/>
                <a:cs typeface="ＭＳ Ｐゴシック"/>
              </a:rPr>
              <a:t>The concept is the same as Risk Pooling</a:t>
            </a:r>
          </a:p>
          <a:p>
            <a:pPr eaLnBrk="1" hangingPunct="1"/>
            <a:endParaRPr lang="en-US" baseline="0" dirty="0" smtClean="0">
              <a:ea typeface="ＭＳ Ｐゴシック"/>
              <a:cs typeface="ＭＳ Ｐゴシック"/>
            </a:endParaRPr>
          </a:p>
          <a:p>
            <a:pPr eaLnBrk="1" hangingPunct="1"/>
            <a:r>
              <a:rPr lang="en-US" baseline="0" dirty="0" smtClean="0">
                <a:ea typeface="ＭＳ Ｐゴシック"/>
                <a:cs typeface="ＭＳ Ｐゴシック"/>
              </a:rPr>
              <a:t>Most people are familiar with the health care insurance situation, where the larger the pool the lower the cost of the premium.</a:t>
            </a:r>
          </a:p>
          <a:p>
            <a:pPr eaLnBrk="1" hangingPunct="1"/>
            <a:r>
              <a:rPr lang="en-US" baseline="0" dirty="0" smtClean="0">
                <a:ea typeface="ＭＳ Ｐゴシック"/>
                <a:cs typeface="ＭＳ Ｐゴシック"/>
              </a:rPr>
              <a:t>The total cost to all participants should be close to the total cost of the health care cost for the participants.</a:t>
            </a:r>
          </a:p>
          <a:p>
            <a:pPr eaLnBrk="1" hangingPunct="1"/>
            <a:endParaRPr lang="en-US" baseline="0" dirty="0" smtClean="0">
              <a:ea typeface="ＭＳ Ｐゴシック"/>
              <a:cs typeface="ＭＳ Ｐゴシック"/>
            </a:endParaRPr>
          </a:p>
          <a:p>
            <a:pPr eaLnBrk="1" hangingPunct="1"/>
            <a:r>
              <a:rPr lang="en-US" baseline="0" dirty="0" smtClean="0">
                <a:ea typeface="ＭＳ Ｐゴシック"/>
                <a:cs typeface="ＭＳ Ｐゴシック"/>
              </a:rPr>
              <a:t>Each participant no longer needs to save enough money to be able to pay for all their </a:t>
            </a:r>
          </a:p>
          <a:p>
            <a:pPr eaLnBrk="1" hangingPunct="1"/>
            <a:r>
              <a:rPr lang="en-US" baseline="0" dirty="0" smtClean="0">
                <a:ea typeface="ＭＳ Ｐゴシック"/>
                <a:cs typeface="ＭＳ Ｐゴシック"/>
              </a:rPr>
              <a:t>     potential  </a:t>
            </a:r>
          </a:p>
          <a:p>
            <a:pPr eaLnBrk="1" hangingPunct="1"/>
            <a:r>
              <a:rPr lang="en-US" baseline="0" dirty="0" smtClean="0">
                <a:ea typeface="ＭＳ Ｐゴシック"/>
                <a:cs typeface="ＭＳ Ｐゴシック"/>
              </a:rPr>
              <a:t>health </a:t>
            </a:r>
            <a:r>
              <a:rPr lang="en-US" baseline="0" smtClean="0">
                <a:ea typeface="ＭＳ Ｐゴシック"/>
                <a:cs typeface="ＭＳ Ｐゴシック"/>
              </a:rPr>
              <a:t>care needs</a:t>
            </a:r>
          </a:p>
          <a:p>
            <a:pPr eaLnBrk="1" hangingPunct="1"/>
            <a:endParaRPr lang="en-US" dirty="0" smtClean="0">
              <a:ea typeface="ＭＳ Ｐゴシック"/>
              <a:cs typeface="ＭＳ Ｐゴシック"/>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noChangeArrowheads="1" noTextEdit="1"/>
          </p:cNvSpPr>
          <p:nvPr>
            <p:ph type="sldImg"/>
          </p:nvPr>
        </p:nvSpPr>
        <p:spPr>
          <a:xfrm>
            <a:off x="1323975" y="696913"/>
            <a:ext cx="4351338" cy="3481387"/>
          </a:xfrm>
          <a:ln/>
        </p:spPr>
      </p:sp>
      <p:sp>
        <p:nvSpPr>
          <p:cNvPr id="55298" name="Rectangle 3"/>
          <p:cNvSpPr>
            <a:spLocks noGrp="1" noChangeArrowheads="1"/>
          </p:cNvSpPr>
          <p:nvPr>
            <p:ph type="body" idx="1"/>
          </p:nvPr>
        </p:nvSpPr>
        <p:spPr>
          <a:noFill/>
          <a:ln/>
        </p:spPr>
        <p:txBody>
          <a:bodyPr/>
          <a:lstStyle/>
          <a:p>
            <a:r>
              <a:rPr lang="en-US" dirty="0" smtClean="0">
                <a:ea typeface="ＭＳ Ｐゴシック"/>
                <a:cs typeface="ＭＳ Ｐゴシック"/>
              </a:rPr>
              <a:t>The</a:t>
            </a:r>
            <a:r>
              <a:rPr lang="en-US" baseline="0" dirty="0" smtClean="0">
                <a:ea typeface="ＭＳ Ｐゴシック"/>
                <a:cs typeface="ＭＳ Ｐゴシック"/>
              </a:rPr>
              <a:t> risk spreading of insurance makes it more affordable.</a:t>
            </a:r>
          </a:p>
          <a:p>
            <a:endParaRPr lang="en-US" baseline="0" dirty="0" smtClean="0">
              <a:ea typeface="ＭＳ Ｐゴシック"/>
              <a:cs typeface="ＭＳ Ｐゴシック"/>
            </a:endParaRPr>
          </a:p>
          <a:p>
            <a:r>
              <a:rPr lang="en-US" baseline="0" dirty="0" smtClean="0">
                <a:ea typeface="ＭＳ Ｐゴシック"/>
                <a:cs typeface="ＭＳ Ｐゴシック"/>
              </a:rPr>
              <a:t>Similarly, by pooling the risk over the entire project makes fully protecting each task unnecessary and the sum of the protection needed is less.</a:t>
            </a:r>
          </a:p>
          <a:p>
            <a:endParaRPr lang="en-US" dirty="0" smtClean="0">
              <a:ea typeface="ＭＳ Ｐゴシック"/>
              <a:cs typeface="ＭＳ Ｐゴシック"/>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p:spPr>
        <p:txBody>
          <a:bodyPr/>
          <a:lstStyle/>
          <a:p>
            <a:fld id="{8077D52C-CEE7-4B7A-A508-65B36081CD5C}" type="slidenum">
              <a:rPr lang="en-US" smtClean="0">
                <a:latin typeface="Arial" charset="0"/>
                <a:ea typeface="ＭＳ Ｐゴシック"/>
                <a:cs typeface="ＭＳ Ｐゴシック"/>
              </a:rPr>
              <a:pPr/>
              <a:t>17</a:t>
            </a:fld>
            <a:endParaRPr lang="en-US" smtClean="0">
              <a:latin typeface="Arial" charset="0"/>
              <a:ea typeface="ＭＳ Ｐゴシック"/>
              <a:cs typeface="ＭＳ Ｐゴシック"/>
            </a:endParaRPr>
          </a:p>
        </p:txBody>
      </p:sp>
      <p:sp>
        <p:nvSpPr>
          <p:cNvPr id="57346" name="Rectangle 2"/>
          <p:cNvSpPr>
            <a:spLocks noGrp="1" noRot="1" noChangeAspect="1" noChangeArrowheads="1" noTextEdit="1"/>
          </p:cNvSpPr>
          <p:nvPr>
            <p:ph type="sldImg"/>
          </p:nvPr>
        </p:nvSpPr>
        <p:spPr>
          <a:xfrm>
            <a:off x="1323975" y="696913"/>
            <a:ext cx="4351338" cy="3481387"/>
          </a:xfrm>
          <a:ln/>
        </p:spPr>
      </p:sp>
      <p:sp>
        <p:nvSpPr>
          <p:cNvPr id="57347" name="Rectangle 3"/>
          <p:cNvSpPr>
            <a:spLocks noGrp="1" noChangeArrowheads="1"/>
          </p:cNvSpPr>
          <p:nvPr>
            <p:ph type="body" idx="1"/>
          </p:nvPr>
        </p:nvSpPr>
        <p:spPr>
          <a:noFill/>
          <a:ln/>
        </p:spPr>
        <p:txBody>
          <a:bodyPr/>
          <a:lstStyle/>
          <a:p>
            <a:pPr eaLnBrk="1" hangingPunct="1">
              <a:spcBef>
                <a:spcPct val="50000"/>
              </a:spcBef>
              <a:buFontTx/>
              <a:buNone/>
            </a:pPr>
            <a:r>
              <a:rPr lang="en-US" dirty="0" smtClean="0">
                <a:ea typeface="ＭＳ Ｐゴシック"/>
                <a:cs typeface="Arial" charset="0"/>
              </a:rPr>
              <a:t>By applying the Aggregation Principle, the amount of protection required in a schedule decreases as the number of tasks being protected increases.</a:t>
            </a:r>
          </a:p>
          <a:p>
            <a:pPr eaLnBrk="1" hangingPunct="1">
              <a:buFontTx/>
              <a:buNone/>
            </a:pPr>
            <a:endParaRPr lang="en-US" dirty="0" smtClean="0">
              <a:ea typeface="ＭＳ Ｐゴシック"/>
              <a:cs typeface="Arial" charset="0"/>
            </a:endParaRPr>
          </a:p>
          <a:p>
            <a:pPr eaLnBrk="1" hangingPunct="1">
              <a:buFontTx/>
              <a:buNone/>
            </a:pPr>
            <a:r>
              <a:rPr lang="en-US" dirty="0" smtClean="0">
                <a:ea typeface="ＭＳ Ｐゴシック"/>
                <a:cs typeface="Arial" charset="0"/>
              </a:rPr>
              <a:t>A series of tasks protected at one location requires less protection than if each task was to be individually protected.</a:t>
            </a:r>
          </a:p>
          <a:p>
            <a:pPr eaLnBrk="1" hangingPunct="1">
              <a:buFontTx/>
              <a:buChar char="•"/>
            </a:pPr>
            <a:endParaRPr lang="en-US" dirty="0" smtClean="0">
              <a:ea typeface="ＭＳ Ｐゴシック"/>
              <a:cs typeface="Arial" charset="0"/>
            </a:endParaRPr>
          </a:p>
          <a:p>
            <a:pPr marL="0" lvl="1" defTabSz="930311" eaLnBrk="1" hangingPunct="1">
              <a:spcBef>
                <a:spcPct val="50000"/>
              </a:spcBef>
              <a:defRPr/>
            </a:pPr>
            <a:r>
              <a:rPr lang="en-US" sz="1600" dirty="0" smtClean="0">
                <a:solidFill>
                  <a:srgbClr val="000000"/>
                </a:solidFill>
                <a:cs typeface="Arial" charset="0"/>
              </a:rPr>
              <a:t>The Location of the protection is just as important as the amount</a:t>
            </a:r>
          </a:p>
          <a:p>
            <a:pPr marL="0" lvl="1" defTabSz="930311" eaLnBrk="1" hangingPunct="1">
              <a:spcBef>
                <a:spcPct val="50000"/>
              </a:spcBef>
              <a:defRPr/>
            </a:pPr>
            <a:endParaRPr lang="en-US" sz="1600" dirty="0" smtClean="0">
              <a:solidFill>
                <a:srgbClr val="000000"/>
              </a:solidFill>
              <a:cs typeface="Arial" charset="0"/>
            </a:endParaRPr>
          </a:p>
          <a:p>
            <a:pPr marL="0" lvl="1" defTabSz="930311" eaLnBrk="1" hangingPunct="1">
              <a:spcBef>
                <a:spcPct val="50000"/>
              </a:spcBef>
              <a:defRPr/>
            </a:pPr>
            <a:r>
              <a:rPr lang="en-US" sz="1600" dirty="0" smtClean="0">
                <a:solidFill>
                  <a:srgbClr val="000000"/>
                </a:solidFill>
                <a:cs typeface="Arial" charset="0"/>
              </a:rPr>
              <a:t>So buffers of protection are strategically located in the project plan, with a large project buffer at the end of the project.</a:t>
            </a:r>
          </a:p>
          <a:p>
            <a:pPr eaLnBrk="1" hangingPunct="1">
              <a:spcBef>
                <a:spcPct val="50000"/>
              </a:spcBef>
              <a:buFontTx/>
              <a:buChar char="•"/>
            </a:pPr>
            <a:endParaRPr lang="en-US" dirty="0" smtClean="0">
              <a:ea typeface="ＭＳ Ｐゴシック"/>
              <a:cs typeface="ＭＳ Ｐゴシック"/>
            </a:endParaRPr>
          </a:p>
          <a:p>
            <a:pPr eaLnBrk="1" hangingPunct="1"/>
            <a:endParaRPr lang="en-US" dirty="0" smtClean="0">
              <a:ea typeface="ＭＳ Ｐゴシック"/>
              <a:cs typeface="ＭＳ Ｐゴシック"/>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p:spPr>
        <p:txBody>
          <a:bodyPr/>
          <a:lstStyle/>
          <a:p>
            <a:fld id="{55FA9781-E8DC-46AA-8E2F-C3A4DE79CD00}" type="slidenum">
              <a:rPr lang="en-US" smtClean="0">
                <a:latin typeface="Arial" charset="0"/>
                <a:ea typeface="ＭＳ Ｐゴシック"/>
                <a:cs typeface="ＭＳ Ｐゴシック"/>
              </a:rPr>
              <a:pPr/>
              <a:t>18</a:t>
            </a:fld>
            <a:endParaRPr lang="en-US" smtClean="0">
              <a:latin typeface="Arial" charset="0"/>
              <a:ea typeface="ＭＳ Ｐゴシック"/>
              <a:cs typeface="ＭＳ Ｐゴシック"/>
            </a:endParaRPr>
          </a:p>
        </p:txBody>
      </p:sp>
      <p:sp>
        <p:nvSpPr>
          <p:cNvPr id="59394" name="Rectangle 2"/>
          <p:cNvSpPr>
            <a:spLocks noGrp="1" noRot="1" noChangeAspect="1" noChangeArrowheads="1" noTextEdit="1"/>
          </p:cNvSpPr>
          <p:nvPr>
            <p:ph type="sldImg"/>
          </p:nvPr>
        </p:nvSpPr>
        <p:spPr>
          <a:xfrm>
            <a:off x="1323975" y="696913"/>
            <a:ext cx="4351338" cy="3481387"/>
          </a:xfrm>
          <a:ln/>
        </p:spPr>
      </p:sp>
      <p:sp>
        <p:nvSpPr>
          <p:cNvPr id="59395" name="Rectangle 3"/>
          <p:cNvSpPr>
            <a:spLocks noGrp="1" noChangeArrowheads="1"/>
          </p:cNvSpPr>
          <p:nvPr>
            <p:ph type="body" idx="1"/>
          </p:nvPr>
        </p:nvSpPr>
        <p:spPr>
          <a:noFill/>
          <a:ln/>
        </p:spPr>
        <p:txBody>
          <a:bodyPr/>
          <a:lstStyle/>
          <a:p>
            <a:pPr eaLnBrk="1" hangingPunct="1"/>
            <a:r>
              <a:rPr lang="en-US" dirty="0" smtClean="0">
                <a:ea typeface="ＭＳ Ｐゴシック"/>
                <a:cs typeface="ＭＳ Ｐゴシック"/>
              </a:rPr>
              <a:t>Here</a:t>
            </a:r>
            <a:r>
              <a:rPr lang="en-US" baseline="0" dirty="0" smtClean="0">
                <a:ea typeface="ＭＳ Ｐゴシック"/>
                <a:cs typeface="ＭＳ Ｐゴシック"/>
              </a:rPr>
              <a:t> is the Gantt chart representation of the Critical Chain Network</a:t>
            </a:r>
          </a:p>
          <a:p>
            <a:pPr eaLnBrk="1" hangingPunct="1"/>
            <a:endParaRPr lang="en-US" baseline="0" dirty="0" smtClean="0">
              <a:ea typeface="ＭＳ Ｐゴシック"/>
              <a:cs typeface="ＭＳ Ｐゴシック"/>
            </a:endParaRPr>
          </a:p>
          <a:p>
            <a:pPr eaLnBrk="1" hangingPunct="1"/>
            <a:r>
              <a:rPr lang="en-US" baseline="0" dirty="0" smtClean="0">
                <a:ea typeface="ＭＳ Ｐゴシック"/>
                <a:cs typeface="ＭＳ Ｐゴシック"/>
              </a:rPr>
              <a:t>Critical Chain elements are in yellow.</a:t>
            </a:r>
          </a:p>
          <a:p>
            <a:pPr eaLnBrk="1" hangingPunct="1"/>
            <a:endParaRPr lang="en-US" baseline="0" dirty="0" smtClean="0">
              <a:ea typeface="ＭＳ Ｐゴシック"/>
              <a:cs typeface="ＭＳ Ｐゴシック"/>
            </a:endParaRPr>
          </a:p>
          <a:p>
            <a:pPr eaLnBrk="1" hangingPunct="1"/>
            <a:r>
              <a:rPr lang="en-US" baseline="0" dirty="0" smtClean="0">
                <a:ea typeface="ＭＳ Ｐゴシック"/>
                <a:cs typeface="ＭＳ Ｐゴシック"/>
              </a:rPr>
              <a:t>Buffers are </a:t>
            </a:r>
            <a:r>
              <a:rPr lang="en-US" baseline="0" smtClean="0">
                <a:ea typeface="ＭＳ Ｐゴシック"/>
                <a:cs typeface="ＭＳ Ｐゴシック"/>
              </a:rPr>
              <a:t>elliptical in shape.</a:t>
            </a:r>
            <a:endParaRPr lang="en-US" dirty="0" smtClean="0">
              <a:ea typeface="ＭＳ Ｐゴシック"/>
              <a:cs typeface="ＭＳ Ｐゴシック"/>
            </a:endParaRPr>
          </a:p>
          <a:p>
            <a:pPr eaLnBrk="1" hangingPunct="1"/>
            <a:endParaRPr lang="en-US" dirty="0" smtClean="0">
              <a:ea typeface="ＭＳ Ｐゴシック"/>
              <a:cs typeface="ＭＳ Ｐゴシック"/>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noTextEdit="1"/>
          </p:cNvSpPr>
          <p:nvPr>
            <p:ph type="sldImg"/>
          </p:nvPr>
        </p:nvSpPr>
        <p:spPr>
          <a:xfrm>
            <a:off x="1323975" y="696913"/>
            <a:ext cx="4351338" cy="3481387"/>
          </a:xfrm>
          <a:ln/>
        </p:spPr>
      </p:sp>
      <p:sp>
        <p:nvSpPr>
          <p:cNvPr id="61442" name="Notes Placeholder 2"/>
          <p:cNvSpPr>
            <a:spLocks noGrp="1"/>
          </p:cNvSpPr>
          <p:nvPr>
            <p:ph type="body" idx="1"/>
          </p:nvPr>
        </p:nvSpPr>
        <p:spPr>
          <a:noFill/>
          <a:ln/>
        </p:spPr>
        <p:txBody>
          <a:bodyPr/>
          <a:lstStyle/>
          <a:p>
            <a:pPr eaLnBrk="1" hangingPunct="1"/>
            <a:r>
              <a:rPr lang="en-US" dirty="0" smtClean="0">
                <a:ea typeface="ＭＳ Ｐゴシック"/>
                <a:cs typeface="ＭＳ Ｐゴシック"/>
              </a:rPr>
              <a:t>Now we move on to how</a:t>
            </a:r>
            <a:r>
              <a:rPr lang="en-US" baseline="0" dirty="0" smtClean="0">
                <a:ea typeface="ＭＳ Ｐゴシック"/>
                <a:cs typeface="ＭＳ Ｐゴシック"/>
              </a:rPr>
              <a:t> Critical Chain operates in execution.  We expect things to NOT go as planned.</a:t>
            </a:r>
            <a:endParaRPr lang="en-US" dirty="0" smtClean="0">
              <a:ea typeface="ＭＳ Ｐゴシック"/>
              <a:cs typeface="ＭＳ Ｐゴシック"/>
            </a:endParaRPr>
          </a:p>
        </p:txBody>
      </p:sp>
      <p:sp>
        <p:nvSpPr>
          <p:cNvPr id="61443" name="Slide Number Placeholder 3"/>
          <p:cNvSpPr>
            <a:spLocks noGrp="1"/>
          </p:cNvSpPr>
          <p:nvPr>
            <p:ph type="sldNum" sz="quarter" idx="5"/>
          </p:nvPr>
        </p:nvSpPr>
        <p:spPr>
          <a:noFill/>
        </p:spPr>
        <p:txBody>
          <a:bodyPr/>
          <a:lstStyle/>
          <a:p>
            <a:fld id="{0C40C900-CB0F-4CDF-96CE-10B937F1F9CB}" type="slidenum">
              <a:rPr lang="en-US" smtClean="0">
                <a:latin typeface="Arial" charset="0"/>
                <a:ea typeface="ＭＳ Ｐゴシック"/>
                <a:cs typeface="ＭＳ Ｐゴシック"/>
              </a:rPr>
              <a:pPr/>
              <a:t>19</a:t>
            </a:fld>
            <a:endParaRPr lang="en-US" smtClean="0">
              <a:latin typeface="Arial" charset="0"/>
              <a:ea typeface="ＭＳ Ｐゴシック"/>
              <a:cs typeface="ＭＳ Ｐゴシック"/>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ChangeArrowheads="1" noTextEdit="1"/>
          </p:cNvSpPr>
          <p:nvPr>
            <p:ph type="sldImg"/>
          </p:nvPr>
        </p:nvSpPr>
        <p:spPr>
          <a:xfrm>
            <a:off x="1323975" y="696913"/>
            <a:ext cx="4351338" cy="3481387"/>
          </a:xfrm>
          <a:ln/>
        </p:spPr>
      </p:sp>
      <p:sp>
        <p:nvSpPr>
          <p:cNvPr id="43010" name="Rectangle 3"/>
          <p:cNvSpPr>
            <a:spLocks noGrp="1" noChangeArrowheads="1"/>
          </p:cNvSpPr>
          <p:nvPr>
            <p:ph type="body" idx="1"/>
          </p:nvPr>
        </p:nvSpPr>
        <p:spPr>
          <a:noFill/>
          <a:ln/>
        </p:spPr>
        <p:txBody>
          <a:bodyPr/>
          <a:lstStyle/>
          <a:p>
            <a:pPr defTabSz="930311">
              <a:defRPr/>
            </a:pPr>
            <a:r>
              <a:rPr lang="en-US" dirty="0" smtClean="0">
                <a:ea typeface="ＭＳ Ｐゴシック"/>
                <a:cs typeface="ＭＳ Ｐゴシック"/>
              </a:rPr>
              <a:t>This presentation is divided into three major sections.</a:t>
            </a:r>
          </a:p>
          <a:p>
            <a:pPr defTabSz="930311">
              <a:defRPr/>
            </a:pPr>
            <a:r>
              <a:rPr lang="en-US" dirty="0" smtClean="0">
                <a:ea typeface="ＭＳ Ｐゴシック"/>
                <a:cs typeface="ＭＳ Ｐゴシック"/>
              </a:rPr>
              <a:t>The 1</a:t>
            </a:r>
            <a:r>
              <a:rPr lang="en-US" baseline="30000" dirty="0" smtClean="0">
                <a:ea typeface="ＭＳ Ｐゴシック"/>
                <a:cs typeface="ＭＳ Ｐゴシック"/>
              </a:rPr>
              <a:t>st</a:t>
            </a:r>
            <a:r>
              <a:rPr lang="en-US" dirty="0" smtClean="0">
                <a:ea typeface="ＭＳ Ｐゴシック"/>
                <a:cs typeface="ＭＳ Ｐゴシック"/>
              </a:rPr>
              <a:t> is</a:t>
            </a:r>
          </a:p>
          <a:p>
            <a:pPr defTabSz="930311">
              <a:defRPr/>
            </a:pPr>
            <a:r>
              <a:rPr lang="en-US" dirty="0" smtClean="0">
                <a:ea typeface="ＭＳ Ｐゴシック"/>
                <a:cs typeface="ＭＳ Ｐゴシック"/>
              </a:rPr>
              <a:t>	 motivation</a:t>
            </a:r>
            <a:r>
              <a:rPr lang="en-US" baseline="0" dirty="0" smtClean="0">
                <a:ea typeface="ＭＳ Ｐゴシック"/>
                <a:cs typeface="ＭＳ Ｐゴシック"/>
              </a:rPr>
              <a:t> </a:t>
            </a:r>
            <a:r>
              <a:rPr lang="en-US" dirty="0" smtClean="0">
                <a:ea typeface="ＭＳ Ｐゴシック"/>
                <a:cs typeface="ＭＳ Ｐゴシック"/>
              </a:rPr>
              <a:t>and background </a:t>
            </a:r>
          </a:p>
          <a:p>
            <a:pPr defTabSz="930311">
              <a:defRPr/>
            </a:pPr>
            <a:r>
              <a:rPr lang="en-US" baseline="0" dirty="0" smtClean="0">
                <a:ea typeface="ＭＳ Ｐゴシック"/>
                <a:cs typeface="ＭＳ Ｐゴシック"/>
              </a:rPr>
              <a:t> what is the motivation for looking for a different way of performing project management, and</a:t>
            </a:r>
          </a:p>
          <a:p>
            <a:pPr defTabSz="930311">
              <a:defRPr/>
            </a:pPr>
            <a:r>
              <a:rPr lang="en-US" baseline="0" dirty="0" smtClean="0">
                <a:ea typeface="ＭＳ Ｐゴシック"/>
                <a:cs typeface="ＭＳ Ｐゴシック"/>
              </a:rPr>
              <a:t> some background on project management theory and practice.</a:t>
            </a:r>
          </a:p>
          <a:p>
            <a:pPr defTabSz="930311">
              <a:defRPr/>
            </a:pPr>
            <a:endParaRPr lang="en-US" baseline="0" dirty="0" smtClean="0">
              <a:ea typeface="ＭＳ Ｐゴシック"/>
              <a:cs typeface="ＭＳ Ｐゴシック"/>
            </a:endParaRPr>
          </a:p>
          <a:p>
            <a:pPr defTabSz="930311">
              <a:defRPr/>
            </a:pPr>
            <a:r>
              <a:rPr lang="en-US" baseline="0" dirty="0" smtClean="0">
                <a:ea typeface="ＭＳ Ｐゴシック"/>
                <a:cs typeface="ＭＳ Ｐゴシック"/>
              </a:rPr>
              <a:t>The 2</a:t>
            </a:r>
            <a:r>
              <a:rPr lang="en-US" baseline="30000" dirty="0" smtClean="0">
                <a:ea typeface="ＭＳ Ｐゴシック"/>
                <a:cs typeface="ＭＳ Ｐゴシック"/>
              </a:rPr>
              <a:t>nd</a:t>
            </a:r>
            <a:r>
              <a:rPr lang="en-US" baseline="0" dirty="0" smtClean="0">
                <a:ea typeface="ＭＳ Ｐゴシック"/>
                <a:cs typeface="ＭＳ Ｐゴシック"/>
              </a:rPr>
              <a:t> is</a:t>
            </a:r>
          </a:p>
          <a:p>
            <a:pPr defTabSz="930311">
              <a:defRPr/>
            </a:pPr>
            <a:r>
              <a:rPr lang="en-US" baseline="0" dirty="0" smtClean="0">
                <a:ea typeface="ＭＳ Ｐゴシック"/>
                <a:cs typeface="ＭＳ Ｐゴシック"/>
              </a:rPr>
              <a:t>	 The problem</a:t>
            </a:r>
          </a:p>
          <a:p>
            <a:pPr defTabSz="930311">
              <a:defRPr/>
            </a:pPr>
            <a:r>
              <a:rPr lang="en-US" baseline="0" dirty="0" smtClean="0">
                <a:ea typeface="ＭＳ Ｐゴシック"/>
                <a:cs typeface="ＭＳ Ｐゴシック"/>
              </a:rPr>
              <a:t> that is,  what needs to be changed.</a:t>
            </a:r>
          </a:p>
          <a:p>
            <a:pPr defTabSz="930311">
              <a:defRPr/>
            </a:pPr>
            <a:endParaRPr lang="en-US" baseline="0" dirty="0" smtClean="0">
              <a:ea typeface="ＭＳ Ｐゴシック"/>
              <a:cs typeface="ＭＳ Ｐゴシック"/>
            </a:endParaRPr>
          </a:p>
          <a:p>
            <a:pPr defTabSz="930311">
              <a:defRPr/>
            </a:pPr>
            <a:r>
              <a:rPr lang="en-US" baseline="0" dirty="0" smtClean="0">
                <a:ea typeface="ＭＳ Ｐゴシック"/>
                <a:cs typeface="ＭＳ Ｐゴシック"/>
              </a:rPr>
              <a:t>The 3</a:t>
            </a:r>
            <a:r>
              <a:rPr lang="en-US" baseline="30000" dirty="0" smtClean="0">
                <a:ea typeface="ＭＳ Ｐゴシック"/>
                <a:cs typeface="ＭＳ Ｐゴシック"/>
              </a:rPr>
              <a:t>rd</a:t>
            </a:r>
            <a:r>
              <a:rPr lang="en-US" baseline="0" dirty="0" smtClean="0">
                <a:ea typeface="ＭＳ Ｐゴシック"/>
                <a:cs typeface="ＭＳ Ｐゴシック"/>
              </a:rPr>
              <a:t> is</a:t>
            </a:r>
          </a:p>
          <a:p>
            <a:pPr defTabSz="930311">
              <a:defRPr/>
            </a:pPr>
            <a:r>
              <a:rPr lang="en-US" baseline="0" dirty="0" smtClean="0">
                <a:ea typeface="ＭＳ Ｐゴシック"/>
                <a:cs typeface="ＭＳ Ｐゴシック"/>
              </a:rPr>
              <a:t>	the solution</a:t>
            </a:r>
          </a:p>
          <a:p>
            <a:pPr defTabSz="930311">
              <a:defRPr/>
            </a:pPr>
            <a:r>
              <a:rPr lang="en-US" baseline="0" dirty="0" smtClean="0">
                <a:ea typeface="ＭＳ Ｐゴシック"/>
                <a:cs typeface="ＭＳ Ｐゴシック"/>
              </a:rPr>
              <a:t>That is,  what to change to.</a:t>
            </a:r>
            <a:endParaRPr lang="en-US" dirty="0" smtClean="0">
              <a:ea typeface="ＭＳ Ｐゴシック"/>
              <a:cs typeface="ＭＳ Ｐゴシック"/>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xfrm>
            <a:off x="1323975" y="696913"/>
            <a:ext cx="4351338" cy="3481387"/>
          </a:xfrm>
          <a:ln/>
        </p:spPr>
      </p:sp>
      <p:sp>
        <p:nvSpPr>
          <p:cNvPr id="104451" name="Rectangle 3"/>
          <p:cNvSpPr>
            <a:spLocks noGrp="1" noChangeArrowheads="1"/>
          </p:cNvSpPr>
          <p:nvPr>
            <p:ph type="body" idx="1"/>
          </p:nvPr>
        </p:nvSpPr>
        <p:spPr>
          <a:noFill/>
          <a:ln/>
        </p:spPr>
        <p:txBody>
          <a:bodyPr/>
          <a:lstStyle/>
          <a:p>
            <a:r>
              <a:rPr lang="en-US" dirty="0" smtClean="0">
                <a:ea typeface="ＭＳ Ｐゴシック"/>
                <a:cs typeface="ＭＳ Ｐゴシック"/>
              </a:rPr>
              <a:t>As the project</a:t>
            </a:r>
            <a:r>
              <a:rPr lang="en-US" baseline="0" dirty="0" smtClean="0">
                <a:ea typeface="ＭＳ Ｐゴシック"/>
                <a:cs typeface="ＭＳ Ｐゴシック"/>
              </a:rPr>
              <a:t> progress, both tasks T1 and T7 essentially finish on time</a:t>
            </a:r>
            <a:endParaRPr lang="en-US" dirty="0" smtClean="0">
              <a:ea typeface="ＭＳ Ｐゴシック"/>
              <a:cs typeface="ＭＳ Ｐゴシック"/>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xfrm>
            <a:off x="1323975" y="696913"/>
            <a:ext cx="4351338" cy="3481387"/>
          </a:xfrm>
          <a:ln/>
        </p:spPr>
      </p:sp>
      <p:sp>
        <p:nvSpPr>
          <p:cNvPr id="105475" name="Rectangle 3"/>
          <p:cNvSpPr>
            <a:spLocks noGrp="1" noChangeArrowheads="1"/>
          </p:cNvSpPr>
          <p:nvPr>
            <p:ph type="body" idx="1"/>
          </p:nvPr>
        </p:nvSpPr>
        <p:spPr>
          <a:noFill/>
          <a:ln/>
        </p:spPr>
        <p:txBody>
          <a:bodyPr/>
          <a:lstStyle/>
          <a:p>
            <a:r>
              <a:rPr lang="en-US" dirty="0" smtClean="0">
                <a:ea typeface="ＭＳ Ｐゴシック"/>
                <a:cs typeface="ＭＳ Ｐゴシック"/>
              </a:rPr>
              <a:t>After task T8 has been worked on for a time, </a:t>
            </a:r>
          </a:p>
          <a:p>
            <a:r>
              <a:rPr lang="en-US" dirty="0" smtClean="0">
                <a:ea typeface="ＭＳ Ｐゴシック"/>
                <a:cs typeface="ＭＳ Ｐゴシック"/>
              </a:rPr>
              <a:t>an update is</a:t>
            </a:r>
            <a:r>
              <a:rPr lang="en-US" baseline="0" dirty="0" smtClean="0">
                <a:ea typeface="ＭＳ Ｐゴシック"/>
                <a:cs typeface="ＭＳ Ｐゴシック"/>
              </a:rPr>
              <a:t> provided that estimates the remaining duration, </a:t>
            </a:r>
          </a:p>
          <a:p>
            <a:r>
              <a:rPr lang="en-US" baseline="0" dirty="0" smtClean="0">
                <a:ea typeface="ＭＳ Ｐゴシック"/>
                <a:cs typeface="ＭＳ Ｐゴシック"/>
              </a:rPr>
              <a:t>and this shows an end time of task T8 which is later than the original aggressive estimate.  </a:t>
            </a:r>
          </a:p>
          <a:p>
            <a:endParaRPr lang="en-US" baseline="0" dirty="0" smtClean="0">
              <a:ea typeface="ＭＳ Ｐゴシック"/>
              <a:cs typeface="ＭＳ Ｐゴシック"/>
            </a:endParaRPr>
          </a:p>
          <a:p>
            <a:r>
              <a:rPr lang="en-US" baseline="0" dirty="0" smtClean="0">
                <a:ea typeface="ＭＳ Ｐゴシック"/>
                <a:cs typeface="ＭＳ Ｐゴシック"/>
              </a:rPr>
              <a:t>In this case the delay is absorbed by the gap that existed between T3 and T4.</a:t>
            </a:r>
            <a:endParaRPr lang="en-US" dirty="0" smtClean="0">
              <a:ea typeface="ＭＳ Ｐゴシック"/>
              <a:cs typeface="ＭＳ Ｐゴシック"/>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noTextEdit="1"/>
          </p:cNvSpPr>
          <p:nvPr>
            <p:ph type="sldImg"/>
          </p:nvPr>
        </p:nvSpPr>
        <p:spPr>
          <a:xfrm>
            <a:off x="1323975" y="696913"/>
            <a:ext cx="4351338" cy="3481387"/>
          </a:xfrm>
          <a:ln/>
        </p:spPr>
      </p:sp>
      <p:sp>
        <p:nvSpPr>
          <p:cNvPr id="65538" name="Notes Placeholder 2"/>
          <p:cNvSpPr>
            <a:spLocks noGrp="1"/>
          </p:cNvSpPr>
          <p:nvPr>
            <p:ph type="body" idx="1"/>
          </p:nvPr>
        </p:nvSpPr>
        <p:spPr>
          <a:noFill/>
          <a:ln/>
        </p:spPr>
        <p:txBody>
          <a:bodyPr/>
          <a:lstStyle/>
          <a:p>
            <a:pPr eaLnBrk="1" hangingPunct="1"/>
            <a:r>
              <a:rPr lang="en-US" dirty="0" smtClean="0">
                <a:ea typeface="ＭＳ Ｐゴシック"/>
                <a:cs typeface="ＭＳ Ｐゴシック"/>
              </a:rPr>
              <a:t>When the next update is received, </a:t>
            </a:r>
          </a:p>
          <a:p>
            <a:pPr eaLnBrk="1" hangingPunct="1"/>
            <a:r>
              <a:rPr lang="en-US" dirty="0" smtClean="0">
                <a:ea typeface="ＭＳ Ｐゴシック"/>
                <a:cs typeface="ＭＳ Ｐゴシック"/>
              </a:rPr>
              <a:t>the estimated</a:t>
            </a:r>
            <a:r>
              <a:rPr lang="en-US" baseline="0" dirty="0" smtClean="0">
                <a:ea typeface="ＭＳ Ｐゴシック"/>
                <a:cs typeface="ＭＳ Ｐゴシック"/>
              </a:rPr>
              <a:t> end date for T8 is even later,</a:t>
            </a:r>
          </a:p>
          <a:p>
            <a:pPr eaLnBrk="1" hangingPunct="1"/>
            <a:r>
              <a:rPr lang="en-US" baseline="0" dirty="0" smtClean="0">
                <a:ea typeface="ＭＳ Ｐゴシック"/>
                <a:cs typeface="ＭＳ Ｐゴシック"/>
              </a:rPr>
              <a:t>   this delay effects the rest of the project and impacts the project buffer.</a:t>
            </a:r>
          </a:p>
          <a:p>
            <a:pPr eaLnBrk="1" hangingPunct="1"/>
            <a:endParaRPr lang="en-US" baseline="0" dirty="0" smtClean="0">
              <a:ea typeface="ＭＳ Ｐゴシック"/>
              <a:cs typeface="ＭＳ Ｐゴシック"/>
            </a:endParaRPr>
          </a:p>
          <a:p>
            <a:pPr eaLnBrk="1" hangingPunct="1"/>
            <a:r>
              <a:rPr lang="en-US" baseline="0" dirty="0" smtClean="0">
                <a:ea typeface="ＭＳ Ｐゴシック"/>
                <a:cs typeface="ＭＳ Ｐゴシック"/>
              </a:rPr>
              <a:t>Note how task T11 is also effected, </a:t>
            </a:r>
          </a:p>
          <a:p>
            <a:pPr eaLnBrk="1" hangingPunct="1"/>
            <a:r>
              <a:rPr lang="en-US" baseline="0" dirty="0" smtClean="0">
                <a:ea typeface="ＭＳ Ｐゴシック"/>
                <a:cs typeface="ＭＳ Ｐゴシック"/>
              </a:rPr>
              <a:t>   due to the fact that it uses the same resource as tasks T8 &amp; T3, </a:t>
            </a:r>
          </a:p>
          <a:p>
            <a:pPr eaLnBrk="1" hangingPunct="1"/>
            <a:r>
              <a:rPr lang="en-US" baseline="0" dirty="0" smtClean="0">
                <a:ea typeface="ＭＳ Ｐゴシック"/>
                <a:cs typeface="ＭＳ Ｐゴシック"/>
              </a:rPr>
              <a:t>      so T11 will not get access to this resource until T3 is done with it.</a:t>
            </a:r>
          </a:p>
          <a:p>
            <a:pPr eaLnBrk="1" hangingPunct="1"/>
            <a:endParaRPr lang="en-US" baseline="0" dirty="0" smtClean="0">
              <a:ea typeface="ＭＳ Ｐゴシック"/>
              <a:cs typeface="ＭＳ Ｐゴシック"/>
            </a:endParaRPr>
          </a:p>
          <a:p>
            <a:pPr eaLnBrk="1" hangingPunct="1"/>
            <a:r>
              <a:rPr lang="en-US" baseline="0" dirty="0" smtClean="0">
                <a:ea typeface="ＭＳ Ｐゴシック"/>
                <a:cs typeface="ＭＳ Ｐゴシック"/>
              </a:rPr>
              <a:t>But since T6, which is the integration point, is also moved right, there is currently no Feeder buffer impact.</a:t>
            </a:r>
          </a:p>
          <a:p>
            <a:pPr eaLnBrk="1" hangingPunct="1"/>
            <a:endParaRPr lang="en-US" dirty="0" smtClean="0">
              <a:ea typeface="ＭＳ Ｐゴシック"/>
              <a:cs typeface="ＭＳ Ｐゴシック"/>
            </a:endParaRPr>
          </a:p>
        </p:txBody>
      </p:sp>
      <p:sp>
        <p:nvSpPr>
          <p:cNvPr id="65539" name="Slide Number Placeholder 3"/>
          <p:cNvSpPr>
            <a:spLocks noGrp="1"/>
          </p:cNvSpPr>
          <p:nvPr>
            <p:ph type="sldNum" sz="quarter" idx="5"/>
          </p:nvPr>
        </p:nvSpPr>
        <p:spPr>
          <a:noFill/>
        </p:spPr>
        <p:txBody>
          <a:bodyPr/>
          <a:lstStyle/>
          <a:p>
            <a:fld id="{E92BAFFF-8BDB-4159-AE54-B146E53B1E18}" type="slidenum">
              <a:rPr lang="en-US" smtClean="0">
                <a:latin typeface="Arial" charset="0"/>
                <a:ea typeface="ＭＳ Ｐゴシック"/>
                <a:cs typeface="ＭＳ Ｐゴシック"/>
              </a:rPr>
              <a:pPr/>
              <a:t>22</a:t>
            </a:fld>
            <a:endParaRPr lang="en-US" smtClean="0">
              <a:latin typeface="Arial" charset="0"/>
              <a:ea typeface="ＭＳ Ｐゴシック"/>
              <a:cs typeface="ＭＳ Ｐゴシック"/>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noTextEdit="1"/>
          </p:cNvSpPr>
          <p:nvPr>
            <p:ph type="sldImg"/>
          </p:nvPr>
        </p:nvSpPr>
        <p:spPr>
          <a:xfrm>
            <a:off x="1323975" y="696913"/>
            <a:ext cx="4351338" cy="3481387"/>
          </a:xfrm>
          <a:ln/>
        </p:spPr>
      </p:sp>
      <p:sp>
        <p:nvSpPr>
          <p:cNvPr id="67586" name="Notes Placeholder 2"/>
          <p:cNvSpPr>
            <a:spLocks noGrp="1"/>
          </p:cNvSpPr>
          <p:nvPr>
            <p:ph type="body" idx="1"/>
          </p:nvPr>
        </p:nvSpPr>
        <p:spPr>
          <a:noFill/>
          <a:ln/>
        </p:spPr>
        <p:txBody>
          <a:bodyPr/>
          <a:lstStyle/>
          <a:p>
            <a:pPr eaLnBrk="1" hangingPunct="1"/>
            <a:r>
              <a:rPr lang="en-US" dirty="0" smtClean="0">
                <a:ea typeface="ＭＳ Ｐゴシック"/>
                <a:cs typeface="ＭＳ Ｐゴシック"/>
              </a:rPr>
              <a:t>Let us review</a:t>
            </a:r>
          </a:p>
          <a:p>
            <a:pPr marL="232578" indent="-232578">
              <a:spcBef>
                <a:spcPct val="25000"/>
              </a:spcBef>
              <a:buFont typeface="Arial" pitchFamily="34" charset="0"/>
              <a:buChar char="•"/>
              <a:defRPr/>
            </a:pPr>
            <a:r>
              <a:rPr lang="en-US" dirty="0" smtClean="0">
                <a:solidFill>
                  <a:schemeClr val="accent1">
                    <a:lumMod val="50000"/>
                  </a:schemeClr>
                </a:solidFill>
                <a:latin typeface="Arial" pitchFamily="34" charset="0"/>
                <a:ea typeface="ＭＳ Ｐゴシック" pitchFamily="34" charset="-128"/>
              </a:rPr>
              <a:t>T1 &amp; T7 finished on time</a:t>
            </a:r>
          </a:p>
          <a:p>
            <a:pPr marL="232578" indent="-232578">
              <a:buFont typeface="Arial" pitchFamily="34" charset="0"/>
              <a:buChar char="•"/>
              <a:defRPr/>
            </a:pPr>
            <a:r>
              <a:rPr lang="en-US" dirty="0" smtClean="0">
                <a:solidFill>
                  <a:schemeClr val="accent2">
                    <a:lumMod val="60000"/>
                    <a:lumOff val="40000"/>
                  </a:schemeClr>
                </a:solidFill>
                <a:latin typeface="Arial" pitchFamily="34" charset="0"/>
                <a:ea typeface="ＭＳ Ｐゴシック" pitchFamily="34" charset="-128"/>
              </a:rPr>
              <a:t>T8’s duration was longer than its planned aggressive duration</a:t>
            </a:r>
          </a:p>
          <a:p>
            <a:pPr marL="232578" indent="-232578">
              <a:buFont typeface="Arial" pitchFamily="34" charset="0"/>
              <a:buChar char="•"/>
              <a:defRPr/>
            </a:pPr>
            <a:r>
              <a:rPr lang="en-US" dirty="0" smtClean="0">
                <a:solidFill>
                  <a:schemeClr val="accent2">
                    <a:lumMod val="60000"/>
                    <a:lumOff val="40000"/>
                  </a:schemeClr>
                </a:solidFill>
                <a:latin typeface="Arial" pitchFamily="34" charset="0"/>
                <a:ea typeface="ＭＳ Ｐゴシック" pitchFamily="34" charset="-128"/>
              </a:rPr>
              <a:t>First portion of T8’s delay, absorbed by gap between T3 &amp; T4</a:t>
            </a:r>
            <a:endParaRPr lang="en-US" dirty="0" smtClean="0">
              <a:solidFill>
                <a:schemeClr val="accent2">
                  <a:lumMod val="60000"/>
                  <a:lumOff val="40000"/>
                </a:schemeClr>
              </a:solidFill>
              <a:latin typeface="Arial" pitchFamily="34" charset="0"/>
              <a:ea typeface="ＭＳ Ｐゴシック" pitchFamily="34" charset="-128"/>
              <a:cs typeface="Arial" pitchFamily="34" charset="0"/>
            </a:endParaRPr>
          </a:p>
          <a:p>
            <a:pPr marL="232578" indent="-232578">
              <a:spcBef>
                <a:spcPct val="25000"/>
              </a:spcBef>
              <a:buFont typeface="Arial" pitchFamily="34" charset="0"/>
              <a:buChar char="•"/>
              <a:defRPr/>
            </a:pPr>
            <a:r>
              <a:rPr lang="en-US" dirty="0" smtClean="0">
                <a:solidFill>
                  <a:srgbClr val="CC6600"/>
                </a:solidFill>
                <a:latin typeface="Arial" pitchFamily="34" charset="0"/>
                <a:ea typeface="ＭＳ Ｐゴシック" pitchFamily="34" charset="-128"/>
                <a:cs typeface="Arial" pitchFamily="34" charset="0"/>
              </a:rPr>
              <a:t>Rest of delay impacted the project buffer</a:t>
            </a:r>
          </a:p>
          <a:p>
            <a:pPr marL="232578" indent="-232578">
              <a:spcBef>
                <a:spcPct val="25000"/>
              </a:spcBef>
              <a:buFont typeface="Arial" pitchFamily="34" charset="0"/>
              <a:buChar char="•"/>
              <a:defRPr/>
            </a:pPr>
            <a:r>
              <a:rPr lang="en-US" dirty="0" smtClean="0">
                <a:solidFill>
                  <a:srgbClr val="00B050"/>
                </a:solidFill>
                <a:latin typeface="Arial" pitchFamily="34" charset="0"/>
                <a:ea typeface="ＭＳ Ｐゴシック" pitchFamily="34" charset="-128"/>
                <a:cs typeface="Arial" pitchFamily="34" charset="0"/>
              </a:rPr>
              <a:t>T11 also affected due to resource constraint</a:t>
            </a:r>
          </a:p>
          <a:p>
            <a:pPr marL="232578" indent="-232578">
              <a:spcBef>
                <a:spcPct val="25000"/>
              </a:spcBef>
              <a:buFont typeface="Arial" pitchFamily="34" charset="0"/>
              <a:buChar char="•"/>
              <a:defRPr/>
            </a:pPr>
            <a:r>
              <a:rPr lang="en-US" dirty="0" smtClean="0">
                <a:solidFill>
                  <a:srgbClr val="00B050"/>
                </a:solidFill>
                <a:latin typeface="Arial" pitchFamily="34" charset="0"/>
                <a:ea typeface="ＭＳ Ｐゴシック" pitchFamily="34" charset="-128"/>
                <a:cs typeface="Arial" pitchFamily="34" charset="0"/>
              </a:rPr>
              <a:t>Current project status: 7% complete with 30% buffer consumed</a:t>
            </a:r>
          </a:p>
          <a:p>
            <a:pPr marL="232578" indent="-232578">
              <a:spcBef>
                <a:spcPct val="25000"/>
              </a:spcBef>
              <a:buFont typeface="Arial" pitchFamily="34" charset="0"/>
              <a:buChar char="•"/>
              <a:defRPr/>
            </a:pPr>
            <a:endParaRPr lang="en-US" dirty="0" smtClean="0">
              <a:solidFill>
                <a:srgbClr val="00B050"/>
              </a:solidFill>
              <a:latin typeface="Arial" pitchFamily="34" charset="0"/>
              <a:ea typeface="ＭＳ Ｐゴシック" pitchFamily="34" charset="-128"/>
              <a:cs typeface="Arial" pitchFamily="34" charset="0"/>
            </a:endParaRPr>
          </a:p>
          <a:p>
            <a:pPr marL="232578" indent="-232578">
              <a:spcBef>
                <a:spcPct val="25000"/>
              </a:spcBef>
              <a:defRPr/>
            </a:pPr>
            <a:r>
              <a:rPr lang="en-US" dirty="0" smtClean="0">
                <a:solidFill>
                  <a:srgbClr val="00B050"/>
                </a:solidFill>
                <a:latin typeface="Arial" pitchFamily="34" charset="0"/>
                <a:ea typeface="ＭＳ Ｐゴシック" pitchFamily="34" charset="-128"/>
                <a:cs typeface="Arial" pitchFamily="34" charset="0"/>
              </a:rPr>
              <a:t>Note many complicated interactions can be occurring, but as will be elaborated, the project manager just needs to monitor buffer impacts, which is much simpler.</a:t>
            </a:r>
          </a:p>
          <a:p>
            <a:pPr eaLnBrk="1" hangingPunct="1"/>
            <a:endParaRPr lang="en-US" dirty="0" smtClean="0">
              <a:ea typeface="ＭＳ Ｐゴシック"/>
              <a:cs typeface="ＭＳ Ｐゴシック"/>
            </a:endParaRPr>
          </a:p>
        </p:txBody>
      </p:sp>
      <p:sp>
        <p:nvSpPr>
          <p:cNvPr id="67587" name="Slide Number Placeholder 3"/>
          <p:cNvSpPr>
            <a:spLocks noGrp="1"/>
          </p:cNvSpPr>
          <p:nvPr>
            <p:ph type="sldNum" sz="quarter" idx="5"/>
          </p:nvPr>
        </p:nvSpPr>
        <p:spPr>
          <a:noFill/>
        </p:spPr>
        <p:txBody>
          <a:bodyPr/>
          <a:lstStyle/>
          <a:p>
            <a:fld id="{3F884587-D6A7-45F9-9CC8-F23A2688307F}" type="slidenum">
              <a:rPr lang="en-US" smtClean="0">
                <a:latin typeface="Arial" charset="0"/>
                <a:ea typeface="ＭＳ Ｐゴシック"/>
                <a:cs typeface="ＭＳ Ｐゴシック"/>
              </a:rPr>
              <a:pPr/>
              <a:t>23</a:t>
            </a:fld>
            <a:endParaRPr lang="en-US" smtClean="0">
              <a:latin typeface="Arial" charset="0"/>
              <a:ea typeface="ＭＳ Ｐゴシック"/>
              <a:cs typeface="ＭＳ Ｐゴシック"/>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p:spPr>
        <p:txBody>
          <a:bodyPr/>
          <a:lstStyle/>
          <a:p>
            <a:fld id="{91A3C62A-2BD9-47BB-8665-9E21AA5B67FC}" type="slidenum">
              <a:rPr lang="en-US" smtClean="0">
                <a:latin typeface="Arial" charset="0"/>
                <a:ea typeface="ＭＳ Ｐゴシック"/>
                <a:cs typeface="ＭＳ Ｐゴシック"/>
              </a:rPr>
              <a:pPr/>
              <a:t>24</a:t>
            </a:fld>
            <a:endParaRPr lang="en-US" smtClean="0">
              <a:latin typeface="Arial" charset="0"/>
              <a:ea typeface="ＭＳ Ｐゴシック"/>
              <a:cs typeface="ＭＳ Ｐゴシック"/>
            </a:endParaRPr>
          </a:p>
        </p:txBody>
      </p:sp>
      <p:sp>
        <p:nvSpPr>
          <p:cNvPr id="69634" name="Rectangle 2"/>
          <p:cNvSpPr>
            <a:spLocks noGrp="1" noRot="1" noChangeAspect="1" noChangeArrowheads="1" noTextEdit="1"/>
          </p:cNvSpPr>
          <p:nvPr>
            <p:ph type="sldImg"/>
          </p:nvPr>
        </p:nvSpPr>
        <p:spPr>
          <a:xfrm>
            <a:off x="1323975" y="696913"/>
            <a:ext cx="4351338" cy="3481387"/>
          </a:xfrm>
          <a:ln/>
        </p:spPr>
      </p:sp>
      <p:sp>
        <p:nvSpPr>
          <p:cNvPr id="69635" name="Rectangle 3"/>
          <p:cNvSpPr>
            <a:spLocks noGrp="1" noChangeArrowheads="1"/>
          </p:cNvSpPr>
          <p:nvPr>
            <p:ph type="body" idx="1"/>
          </p:nvPr>
        </p:nvSpPr>
        <p:spPr>
          <a:xfrm>
            <a:off x="254315" y="4409757"/>
            <a:ext cx="6536046" cy="4873943"/>
          </a:xfrm>
          <a:noFill/>
          <a:ln/>
        </p:spPr>
        <p:txBody>
          <a:bodyPr/>
          <a:lstStyle/>
          <a:p>
            <a:pPr eaLnBrk="1" hangingPunct="1">
              <a:spcBef>
                <a:spcPct val="50000"/>
              </a:spcBef>
              <a:buFontTx/>
              <a:buNone/>
            </a:pPr>
            <a:r>
              <a:rPr lang="en-US" sz="1100" dirty="0" smtClean="0">
                <a:ea typeface="ＭＳ Ｐゴシック"/>
                <a:cs typeface="Arial" charset="0"/>
              </a:rPr>
              <a:t>Here are some perspectives on Buffers, </a:t>
            </a:r>
          </a:p>
          <a:p>
            <a:pPr eaLnBrk="1" hangingPunct="1">
              <a:spcBef>
                <a:spcPct val="50000"/>
              </a:spcBef>
              <a:buFontTx/>
              <a:buNone/>
            </a:pPr>
            <a:r>
              <a:rPr lang="en-US" sz="1100" dirty="0" smtClean="0">
                <a:ea typeface="ＭＳ Ｐゴシック"/>
                <a:cs typeface="Arial" charset="0"/>
              </a:rPr>
              <a:t>note that they are </a:t>
            </a:r>
          </a:p>
          <a:p>
            <a:pPr eaLnBrk="1" hangingPunct="1"/>
            <a:r>
              <a:rPr lang="en-US" dirty="0" smtClean="0">
                <a:ea typeface="ＭＳ Ｐゴシック"/>
                <a:cs typeface="ＭＳ Ｐゴシック"/>
              </a:rPr>
              <a:t>   Predictive</a:t>
            </a:r>
            <a:r>
              <a:rPr lang="en-US" baseline="0" dirty="0" smtClean="0">
                <a:ea typeface="ＭＳ Ｐゴシック"/>
                <a:cs typeface="ＭＳ Ｐゴシック"/>
              </a:rPr>
              <a:t> </a:t>
            </a:r>
            <a:r>
              <a:rPr lang="en-US" dirty="0" smtClean="0">
                <a:ea typeface="ＭＳ Ｐゴシック"/>
                <a:cs typeface="ＭＳ Ｐゴシック"/>
              </a:rPr>
              <a:t>Leading Indicators </a:t>
            </a:r>
          </a:p>
          <a:p>
            <a:pPr eaLnBrk="1" hangingPunct="1"/>
            <a:r>
              <a:rPr lang="en-US" dirty="0" smtClean="0">
                <a:ea typeface="ＭＳ Ｐゴシック"/>
                <a:cs typeface="ＭＳ Ｐゴシック"/>
              </a:rPr>
              <a:t>That</a:t>
            </a:r>
          </a:p>
          <a:p>
            <a:pPr eaLnBrk="1" hangingPunct="1"/>
            <a:r>
              <a:rPr lang="en-US" dirty="0" smtClean="0">
                <a:ea typeface="ＭＳ Ｐゴシック"/>
                <a:cs typeface="ＭＳ Ｐゴシック"/>
              </a:rPr>
              <a:t>   Promote and encourage Team Work</a:t>
            </a:r>
          </a:p>
          <a:p>
            <a:pPr eaLnBrk="1" hangingPunct="1">
              <a:buFontTx/>
              <a:buChar char="•"/>
            </a:pPr>
            <a:endParaRPr lang="en-US" sz="1100" dirty="0" smtClean="0">
              <a:ea typeface="ＭＳ Ｐゴシック"/>
              <a:cs typeface="Arial" charset="0"/>
            </a:endParaRPr>
          </a:p>
          <a:p>
            <a:pPr eaLnBrk="1" hangingPunct="1"/>
            <a:r>
              <a:rPr lang="en-US" sz="1100" dirty="0" smtClean="0">
                <a:ea typeface="ＭＳ Ｐゴシック"/>
                <a:cs typeface="ＭＳ Ｐゴシック"/>
              </a:rPr>
              <a:t>Psychology and sociology teaches that.</a:t>
            </a:r>
          </a:p>
          <a:p>
            <a:pPr>
              <a:buFontTx/>
              <a:buChar char="•"/>
            </a:pPr>
            <a:r>
              <a:rPr lang="en-US" sz="1100" dirty="0" smtClean="0">
                <a:ea typeface="ＭＳ Ｐゴシック"/>
                <a:cs typeface="ＭＳ Ｐゴシック"/>
              </a:rPr>
              <a:t> Human Behavior is greatly affected by the context / ENVIRONMENT the human is in</a:t>
            </a:r>
          </a:p>
          <a:p>
            <a:pPr>
              <a:buFontTx/>
              <a:buNone/>
            </a:pPr>
            <a:r>
              <a:rPr lang="en-US" sz="1100" dirty="0" smtClean="0">
                <a:ea typeface="ＭＳ Ｐゴシック"/>
                <a:cs typeface="ＭＳ Ｐゴシック"/>
              </a:rPr>
              <a:t>   This is not always obvious because people are actually very good at controlling their context.</a:t>
            </a:r>
          </a:p>
          <a:p>
            <a:pPr>
              <a:buFontTx/>
              <a:buNone/>
            </a:pPr>
            <a:endParaRPr lang="en-US" sz="1100" dirty="0" smtClean="0">
              <a:ea typeface="ＭＳ Ｐゴシック"/>
              <a:cs typeface="ＭＳ Ｐゴシック"/>
            </a:endParaRPr>
          </a:p>
          <a:p>
            <a:r>
              <a:rPr lang="en-US" sz="1100" dirty="0" smtClean="0">
                <a:ea typeface="ＭＳ Ｐゴシック"/>
                <a:cs typeface="ＭＳ Ｐゴシック"/>
              </a:rPr>
              <a:t>Project management teach how team members should perform and how project managers should deal with human relationships to make projects successful.</a:t>
            </a:r>
          </a:p>
          <a:p>
            <a:r>
              <a:rPr lang="en-US" sz="1100" dirty="0" smtClean="0">
                <a:ea typeface="ＭＳ Ｐゴシック"/>
                <a:cs typeface="ＭＳ Ｐゴシック"/>
              </a:rPr>
              <a:t>	HOWEVER, most of the time we are trying to change human behavior </a:t>
            </a:r>
            <a:r>
              <a:rPr lang="en-US" sz="1100" dirty="0" err="1" smtClean="0">
                <a:ea typeface="ＭＳ Ｐゴシック"/>
                <a:cs typeface="ＭＳ Ｐゴシック"/>
              </a:rPr>
              <a:t>withOUT</a:t>
            </a:r>
            <a:r>
              <a:rPr lang="en-US" sz="1100" dirty="0" smtClean="0">
                <a:ea typeface="ＭＳ Ｐゴシック"/>
                <a:cs typeface="ＭＳ Ｐゴシック"/>
              </a:rPr>
              <a:t> changing the environment.</a:t>
            </a:r>
          </a:p>
          <a:p>
            <a:r>
              <a:rPr lang="en-US" sz="1100" dirty="0" smtClean="0">
                <a:ea typeface="ＭＳ Ｐゴシック"/>
                <a:cs typeface="ＭＳ Ｐゴシック"/>
              </a:rPr>
              <a:t>* Critical PATH project management creates a ENVIRONMENT for people to perform in</a:t>
            </a:r>
          </a:p>
          <a:p>
            <a:r>
              <a:rPr lang="en-US" sz="1100" dirty="0" smtClean="0">
                <a:ea typeface="ＭＳ Ｐゴシック"/>
                <a:cs typeface="ＭＳ Ｐゴシック"/>
              </a:rPr>
              <a:t>* Critical CHAIN project management creates a very different ENVIRONMENT for people to perform in</a:t>
            </a:r>
          </a:p>
          <a:p>
            <a:r>
              <a:rPr lang="en-US" sz="1100" dirty="0" smtClean="0">
                <a:ea typeface="ＭＳ Ｐゴシック"/>
                <a:cs typeface="ＭＳ Ｐゴシック"/>
              </a:rPr>
              <a:t>* Critical Chain is a environment that promotes the type of behaviors that are needed for effective teams</a:t>
            </a:r>
          </a:p>
          <a:p>
            <a:r>
              <a:rPr lang="en-US" sz="1100" dirty="0" smtClean="0">
                <a:ea typeface="ＭＳ Ｐゴシック"/>
                <a:cs typeface="ＭＳ Ｐゴシック"/>
              </a:rPr>
              <a:t>	For example, “Avoid Blaming &amp; Complaining”</a:t>
            </a:r>
          </a:p>
          <a:p>
            <a:r>
              <a:rPr lang="en-US" sz="1100" dirty="0" smtClean="0">
                <a:ea typeface="ＭＳ Ｐゴシック"/>
                <a:cs typeface="ＭＳ Ｐゴシック"/>
              </a:rPr>
              <a:t>* Critical Chain </a:t>
            </a:r>
            <a:r>
              <a:rPr lang="en-US" sz="1100" dirty="0" err="1" smtClean="0">
                <a:ea typeface="ＭＳ Ｐゴシック"/>
                <a:cs typeface="ＭＳ Ｐゴシック"/>
                <a:sym typeface="Wingdings" pitchFamily="2" charset="2"/>
              </a:rPr>
              <a:t></a:t>
            </a:r>
            <a:r>
              <a:rPr lang="en-US" sz="1100" dirty="0" smtClean="0">
                <a:ea typeface="ＭＳ Ｐゴシック"/>
                <a:cs typeface="ＭＳ Ｐゴシック"/>
                <a:sym typeface="Wingdings" pitchFamily="2" charset="2"/>
              </a:rPr>
              <a:t> When things go bad </a:t>
            </a:r>
            <a:r>
              <a:rPr lang="en-US" sz="1100" dirty="0" err="1" smtClean="0">
                <a:ea typeface="ＭＳ Ｐゴシック"/>
                <a:cs typeface="ＭＳ Ｐゴシック"/>
                <a:sym typeface="Wingdings" pitchFamily="2" charset="2"/>
              </a:rPr>
              <a:t></a:t>
            </a:r>
            <a:r>
              <a:rPr lang="en-US" sz="1100" dirty="0" smtClean="0">
                <a:ea typeface="ＭＳ Ｐゴシック"/>
                <a:cs typeface="ＭＳ Ｐゴシック"/>
                <a:sym typeface="Wingdings" pitchFamily="2" charset="2"/>
              </a:rPr>
              <a:t> team rushes to help NOT blame</a:t>
            </a:r>
          </a:p>
          <a:p>
            <a:r>
              <a:rPr lang="en-US" sz="1100" dirty="0" smtClean="0">
                <a:ea typeface="ＭＳ Ｐゴシック"/>
                <a:cs typeface="ＭＳ Ｐゴシック"/>
                <a:sym typeface="Wingdings" pitchFamily="2" charset="2"/>
              </a:rPr>
              <a:t>	So incentive to hide problems &amp; look for scapegoats is greatly reduced.</a:t>
            </a:r>
            <a:endParaRPr lang="en-US" sz="1100" dirty="0" smtClean="0">
              <a:ea typeface="ＭＳ Ｐゴシック"/>
              <a:cs typeface="ＭＳ Ｐゴシック"/>
            </a:endParaRPr>
          </a:p>
          <a:p>
            <a:endParaRPr lang="en-US" sz="1100" dirty="0" smtClean="0">
              <a:ea typeface="ＭＳ Ｐゴシック"/>
              <a:cs typeface="ＭＳ Ｐゴシック"/>
            </a:endParaRPr>
          </a:p>
          <a:p>
            <a:endParaRPr lang="en-US" sz="1100" dirty="0" smtClean="0">
              <a:ea typeface="ＭＳ Ｐゴシック"/>
              <a:cs typeface="ＭＳ Ｐゴシック"/>
            </a:endParaRPr>
          </a:p>
          <a:p>
            <a:endParaRPr lang="en-US" sz="1100" dirty="0" smtClean="0">
              <a:ea typeface="ＭＳ Ｐゴシック"/>
              <a:cs typeface="ＭＳ Ｐゴシック"/>
            </a:endParaRPr>
          </a:p>
          <a:p>
            <a:pPr eaLnBrk="1" hangingPunct="1">
              <a:buFontTx/>
              <a:buChar char="•"/>
            </a:pPr>
            <a:endParaRPr lang="en-US" sz="1100" dirty="0" smtClean="0">
              <a:ea typeface="ＭＳ Ｐゴシック"/>
              <a:cs typeface="Arial" charset="0"/>
            </a:endParaRPr>
          </a:p>
          <a:p>
            <a:pPr eaLnBrk="1" hangingPunct="1">
              <a:spcBef>
                <a:spcPct val="50000"/>
              </a:spcBef>
              <a:buFontTx/>
              <a:buChar char="•"/>
            </a:pPr>
            <a:endParaRPr lang="en-US" sz="1100" dirty="0" smtClean="0">
              <a:ea typeface="ＭＳ Ｐゴシック"/>
              <a:cs typeface="ＭＳ Ｐゴシック"/>
            </a:endParaRPr>
          </a:p>
          <a:p>
            <a:pPr eaLnBrk="1" hangingPunct="1"/>
            <a:endParaRPr lang="en-US" sz="1100" dirty="0" smtClean="0">
              <a:ea typeface="ＭＳ Ｐゴシック"/>
              <a:cs typeface="ＭＳ Ｐゴシック"/>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p:spPr>
        <p:txBody>
          <a:bodyPr/>
          <a:lstStyle/>
          <a:p>
            <a:fld id="{9F209152-C525-457D-AD79-B0BEE86F6319}" type="slidenum">
              <a:rPr lang="en-US" smtClean="0">
                <a:latin typeface="Arial" charset="0"/>
                <a:ea typeface="ＭＳ Ｐゴシック"/>
                <a:cs typeface="ＭＳ Ｐゴシック"/>
              </a:rPr>
              <a:pPr/>
              <a:t>25</a:t>
            </a:fld>
            <a:endParaRPr lang="en-US" smtClean="0">
              <a:latin typeface="Arial" charset="0"/>
              <a:ea typeface="ＭＳ Ｐゴシック"/>
              <a:cs typeface="ＭＳ Ｐゴシック"/>
            </a:endParaRPr>
          </a:p>
        </p:txBody>
      </p:sp>
      <p:sp>
        <p:nvSpPr>
          <p:cNvPr id="73730" name="Rectangle 2"/>
          <p:cNvSpPr>
            <a:spLocks noGrp="1" noRot="1" noChangeAspect="1" noChangeArrowheads="1" noTextEdit="1"/>
          </p:cNvSpPr>
          <p:nvPr>
            <p:ph type="sldImg"/>
          </p:nvPr>
        </p:nvSpPr>
        <p:spPr>
          <a:xfrm>
            <a:off x="1323975" y="696913"/>
            <a:ext cx="4351338" cy="3481387"/>
          </a:xfrm>
          <a:ln/>
        </p:spPr>
      </p:sp>
      <p:sp>
        <p:nvSpPr>
          <p:cNvPr id="73731" name="Rectangle 3"/>
          <p:cNvSpPr>
            <a:spLocks noGrp="1" noChangeArrowheads="1"/>
          </p:cNvSpPr>
          <p:nvPr>
            <p:ph type="body" idx="1"/>
          </p:nvPr>
        </p:nvSpPr>
        <p:spPr>
          <a:noFill/>
          <a:ln/>
        </p:spPr>
        <p:txBody>
          <a:bodyPr/>
          <a:lstStyle/>
          <a:p>
            <a:pPr eaLnBrk="1" hangingPunct="1"/>
            <a:r>
              <a:rPr lang="en-US" dirty="0" smtClean="0">
                <a:ea typeface="ＭＳ Ｐゴシック"/>
                <a:cs typeface="ＭＳ Ｐゴシック"/>
              </a:rPr>
              <a:t>Critical Chain simplifies</a:t>
            </a:r>
          </a:p>
          <a:p>
            <a:pPr eaLnBrk="1" hangingPunct="1"/>
            <a:r>
              <a:rPr lang="en-US" dirty="0" smtClean="0">
                <a:ea typeface="ＭＳ Ｐゴシック"/>
                <a:cs typeface="ＭＳ Ｐゴシック"/>
              </a:rPr>
              <a:t> the complex interactions and effects</a:t>
            </a:r>
            <a:r>
              <a:rPr lang="en-US" baseline="0" dirty="0" smtClean="0">
                <a:ea typeface="ＭＳ Ｐゴシック"/>
                <a:cs typeface="ＭＳ Ｐゴシック"/>
              </a:rPr>
              <a:t> of tasks durations differing from the aggressive estimates during execution, </a:t>
            </a:r>
          </a:p>
          <a:p>
            <a:pPr eaLnBrk="1" hangingPunct="1"/>
            <a:r>
              <a:rPr lang="en-US" baseline="0" dirty="0" smtClean="0">
                <a:ea typeface="ＭＳ Ｐゴシック"/>
                <a:cs typeface="ＭＳ Ｐゴシック"/>
              </a:rPr>
              <a:t>	via the Fever Chart.</a:t>
            </a:r>
          </a:p>
          <a:p>
            <a:pPr eaLnBrk="1" hangingPunct="1"/>
            <a:r>
              <a:rPr lang="en-US" baseline="0" dirty="0" smtClean="0">
                <a:ea typeface="ＭＳ Ｐゴシック"/>
                <a:cs typeface="ＭＳ Ｐゴシック"/>
              </a:rPr>
              <a:t>The Fever Chart plots the % Project Buffer Consumed against the % of the total critical chain completed.</a:t>
            </a:r>
          </a:p>
          <a:p>
            <a:pPr eaLnBrk="1" hangingPunct="1"/>
            <a:endParaRPr lang="en-US" baseline="0" dirty="0" smtClean="0">
              <a:ea typeface="ＭＳ Ｐゴシック"/>
              <a:cs typeface="ＭＳ Ｐゴシック"/>
            </a:endParaRPr>
          </a:p>
          <a:p>
            <a:pPr eaLnBrk="1" hangingPunct="1"/>
            <a:r>
              <a:rPr lang="en-US" baseline="0" dirty="0" smtClean="0">
                <a:ea typeface="ＭＳ Ｐゴシック"/>
                <a:cs typeface="ＭＳ Ｐゴシック"/>
              </a:rPr>
              <a:t>The chart, shown here, shows the project near its completion, each corner shows were an update was provided.</a:t>
            </a:r>
          </a:p>
          <a:p>
            <a:pPr eaLnBrk="1" hangingPunct="1"/>
            <a:endParaRPr lang="en-US" dirty="0" smtClean="0">
              <a:ea typeface="ＭＳ Ｐゴシック"/>
              <a:cs typeface="ＭＳ Ｐゴシック"/>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p:spPr>
        <p:txBody>
          <a:bodyPr/>
          <a:lstStyle/>
          <a:p>
            <a:fld id="{B3BA1028-7DF6-4B49-A0C2-C6FD27ECBD18}" type="slidenum">
              <a:rPr lang="en-US" smtClean="0">
                <a:latin typeface="Arial" charset="0"/>
                <a:ea typeface="ＭＳ Ｐゴシック"/>
                <a:cs typeface="ＭＳ Ｐゴシック"/>
              </a:rPr>
              <a:pPr/>
              <a:t>26</a:t>
            </a:fld>
            <a:endParaRPr lang="en-US" smtClean="0">
              <a:latin typeface="Arial" charset="0"/>
              <a:ea typeface="ＭＳ Ｐゴシック"/>
              <a:cs typeface="ＭＳ Ｐゴシック"/>
            </a:endParaRPr>
          </a:p>
        </p:txBody>
      </p:sp>
      <p:sp>
        <p:nvSpPr>
          <p:cNvPr id="75778" name="Rectangle 2"/>
          <p:cNvSpPr>
            <a:spLocks noGrp="1" noRot="1" noChangeAspect="1" noChangeArrowheads="1" noTextEdit="1"/>
          </p:cNvSpPr>
          <p:nvPr>
            <p:ph type="sldImg"/>
          </p:nvPr>
        </p:nvSpPr>
        <p:spPr>
          <a:xfrm>
            <a:off x="1323975" y="696913"/>
            <a:ext cx="4351338" cy="3481387"/>
          </a:xfrm>
          <a:ln/>
        </p:spPr>
      </p:sp>
      <p:sp>
        <p:nvSpPr>
          <p:cNvPr id="75779" name="Rectangle 3"/>
          <p:cNvSpPr>
            <a:spLocks noGrp="1" noChangeArrowheads="1"/>
          </p:cNvSpPr>
          <p:nvPr>
            <p:ph type="body" idx="1"/>
          </p:nvPr>
        </p:nvSpPr>
        <p:spPr>
          <a:noFill/>
          <a:ln/>
        </p:spPr>
        <p:txBody>
          <a:bodyPr/>
          <a:lstStyle/>
          <a:p>
            <a:pPr eaLnBrk="1" hangingPunct="1"/>
            <a:r>
              <a:rPr lang="en-US" dirty="0" smtClean="0">
                <a:ea typeface="ＭＳ Ｐゴシック"/>
                <a:cs typeface="ＭＳ Ｐゴシック"/>
              </a:rPr>
              <a:t>This example of a Fever Chart provides</a:t>
            </a:r>
            <a:r>
              <a:rPr lang="en-US" baseline="0" dirty="0" smtClean="0">
                <a:ea typeface="ＭＳ Ｐゴシック"/>
                <a:cs typeface="ＭＳ Ｐゴシック"/>
              </a:rPr>
              <a:t> a snapshot earlier in a project.</a:t>
            </a:r>
          </a:p>
          <a:p>
            <a:pPr eaLnBrk="1" hangingPunct="1"/>
            <a:endParaRPr lang="en-US" baseline="0" dirty="0" smtClean="0">
              <a:ea typeface="ＭＳ Ｐゴシック"/>
              <a:cs typeface="ＭＳ Ｐゴシック"/>
            </a:endParaRPr>
          </a:p>
          <a:p>
            <a:pPr eaLnBrk="1" hangingPunct="1"/>
            <a:r>
              <a:rPr lang="en-US" baseline="0" dirty="0" smtClean="0">
                <a:ea typeface="ＭＳ Ｐゴシック"/>
                <a:cs typeface="ＭＳ Ｐゴシック"/>
              </a:rPr>
              <a:t>Each filled in box represents where a project update occurred.</a:t>
            </a:r>
          </a:p>
          <a:p>
            <a:pPr eaLnBrk="1" hangingPunct="1"/>
            <a:endParaRPr lang="en-US" baseline="0" dirty="0" smtClean="0">
              <a:ea typeface="ＭＳ Ｐゴシック"/>
              <a:cs typeface="ＭＳ Ｐゴシック"/>
            </a:endParaRPr>
          </a:p>
          <a:p>
            <a:pPr eaLnBrk="1" hangingPunct="1"/>
            <a:r>
              <a:rPr lang="en-US" baseline="0" dirty="0" smtClean="0">
                <a:ea typeface="ＭＳ Ｐゴシック"/>
                <a:cs typeface="ＭＳ Ｐゴシック"/>
              </a:rPr>
              <a:t>In this case, the initial critical chain tasks were completed ahead of their aggressive durations on average.</a:t>
            </a:r>
          </a:p>
          <a:p>
            <a:pPr eaLnBrk="1" hangingPunct="1"/>
            <a:endParaRPr lang="en-US" baseline="0" dirty="0" smtClean="0">
              <a:ea typeface="ＭＳ Ｐゴシック"/>
              <a:cs typeface="ＭＳ Ｐゴシック"/>
            </a:endParaRPr>
          </a:p>
          <a:p>
            <a:pPr eaLnBrk="1" hangingPunct="1"/>
            <a:r>
              <a:rPr lang="en-US" baseline="0" dirty="0" smtClean="0">
                <a:ea typeface="ＭＳ Ｐゴシック"/>
                <a:cs typeface="ＭＳ Ｐゴシック"/>
              </a:rPr>
              <a:t>Then some later task experienced delay that caused some project buffer penetration.</a:t>
            </a:r>
          </a:p>
          <a:p>
            <a:pPr eaLnBrk="1" hangingPunct="1"/>
            <a:endParaRPr lang="en-US" baseline="0" dirty="0" smtClean="0">
              <a:ea typeface="ＭＳ Ｐゴシック"/>
              <a:cs typeface="ＭＳ Ｐゴシック"/>
            </a:endParaRPr>
          </a:p>
          <a:p>
            <a:pPr eaLnBrk="1" hangingPunct="1"/>
            <a:r>
              <a:rPr lang="en-US" baseline="0" dirty="0" smtClean="0">
                <a:ea typeface="ＭＳ Ｐゴシック"/>
                <a:cs typeface="ＭＳ Ｐゴシック"/>
              </a:rPr>
              <a:t>Since the overall buffer penetration is in the yellow, the overall project is in good shape and no intervention may be needed.</a:t>
            </a:r>
          </a:p>
          <a:p>
            <a:pPr eaLnBrk="1" hangingPunct="1"/>
            <a:endParaRPr lang="en-US" baseline="0" dirty="0" smtClean="0">
              <a:ea typeface="ＭＳ Ｐゴシック"/>
              <a:cs typeface="ＭＳ Ｐゴシック"/>
            </a:endParaRPr>
          </a:p>
          <a:p>
            <a:pPr eaLnBrk="1" hangingPunct="1"/>
            <a:r>
              <a:rPr lang="en-US" baseline="0" dirty="0" smtClean="0">
                <a:ea typeface="ＭＳ Ｐゴシック"/>
                <a:cs typeface="ＭＳ Ｐゴシック"/>
              </a:rPr>
              <a:t>The other indicator that helps the Project Manager is the TREND of the chart, when the trend is more vertical, it may be a cause for concern.</a:t>
            </a:r>
          </a:p>
          <a:p>
            <a:pPr eaLnBrk="1" hangingPunct="1"/>
            <a:r>
              <a:rPr lang="en-US" baseline="0" dirty="0" smtClean="0">
                <a:ea typeface="ＭＳ Ｐゴシック"/>
                <a:cs typeface="ＭＳ Ｐゴシック"/>
              </a:rPr>
              <a:t>So in this case, even though the chart jumped ONLY into the yellow, the rate that the buffer consumption occurred would warrant further investigation.</a:t>
            </a:r>
            <a:endParaRPr lang="en-US" dirty="0" smtClean="0">
              <a:ea typeface="ＭＳ Ｐゴシック"/>
              <a:cs typeface="ＭＳ Ｐゴシック"/>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a:xfrm>
            <a:off x="1323975" y="696913"/>
            <a:ext cx="4351338" cy="3481387"/>
          </a:xfrm>
          <a:ln/>
        </p:spPr>
      </p:sp>
      <p:sp>
        <p:nvSpPr>
          <p:cNvPr id="77826" name="Notes Placeholder 2"/>
          <p:cNvSpPr>
            <a:spLocks noGrp="1"/>
          </p:cNvSpPr>
          <p:nvPr>
            <p:ph type="body" idx="1"/>
          </p:nvPr>
        </p:nvSpPr>
        <p:spPr>
          <a:noFill/>
          <a:ln/>
        </p:spPr>
        <p:txBody>
          <a:bodyPr/>
          <a:lstStyle/>
          <a:p>
            <a:r>
              <a:rPr lang="en-US" dirty="0" smtClean="0">
                <a:ea typeface="ＭＳ Ｐゴシック"/>
                <a:cs typeface="ＭＳ Ｐゴシック"/>
              </a:rPr>
              <a:t>Now that we have looked at the</a:t>
            </a:r>
            <a:r>
              <a:rPr lang="en-US" baseline="0" dirty="0" smtClean="0">
                <a:ea typeface="ＭＳ Ｐゴシック"/>
                <a:cs typeface="ＭＳ Ｐゴシック"/>
              </a:rPr>
              <a:t> workings of Critical Chain project management.</a:t>
            </a:r>
          </a:p>
          <a:p>
            <a:r>
              <a:rPr lang="en-US" baseline="0" dirty="0" smtClean="0">
                <a:ea typeface="ＭＳ Ｐゴシック"/>
                <a:cs typeface="ＭＳ Ｐゴシック"/>
              </a:rPr>
              <a:t>Let’s pause and take a look at a few more of the many success stories.</a:t>
            </a:r>
            <a:endParaRPr lang="en-US" dirty="0" smtClean="0">
              <a:ea typeface="ＭＳ Ｐゴシック"/>
              <a:cs typeface="ＭＳ Ｐゴシック"/>
            </a:endParaRPr>
          </a:p>
        </p:txBody>
      </p:sp>
      <p:sp>
        <p:nvSpPr>
          <p:cNvPr id="77827" name="Slide Number Placeholder 3"/>
          <p:cNvSpPr>
            <a:spLocks noGrp="1"/>
          </p:cNvSpPr>
          <p:nvPr>
            <p:ph type="sldNum" sz="quarter" idx="5"/>
          </p:nvPr>
        </p:nvSpPr>
        <p:spPr>
          <a:noFill/>
        </p:spPr>
        <p:txBody>
          <a:bodyPr/>
          <a:lstStyle/>
          <a:p>
            <a:fld id="{DF5813E9-DEAA-442D-9B97-5D8BF82CBBBE}" type="slidenum">
              <a:rPr lang="en-US" smtClean="0">
                <a:latin typeface="Arial" charset="0"/>
                <a:ea typeface="ＭＳ Ｐゴシック"/>
                <a:cs typeface="ＭＳ Ｐゴシック"/>
              </a:rPr>
              <a:pPr/>
              <a:t>27</a:t>
            </a:fld>
            <a:endParaRPr lang="en-US" smtClean="0">
              <a:latin typeface="Arial" charset="0"/>
              <a:ea typeface="ＭＳ Ｐゴシック"/>
              <a:cs typeface="ＭＳ Ｐゴシック"/>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ChangeArrowheads="1" noTextEdit="1"/>
          </p:cNvSpPr>
          <p:nvPr>
            <p:ph type="sldImg"/>
          </p:nvPr>
        </p:nvSpPr>
        <p:spPr>
          <a:xfrm>
            <a:off x="1323975" y="696913"/>
            <a:ext cx="4351338" cy="3481387"/>
          </a:xfrm>
          <a:ln/>
        </p:spPr>
      </p:sp>
      <p:sp>
        <p:nvSpPr>
          <p:cNvPr id="79874" name="Rectangle 3"/>
          <p:cNvSpPr>
            <a:spLocks noGrp="1" noChangeArrowheads="1"/>
          </p:cNvSpPr>
          <p:nvPr>
            <p:ph type="body" idx="1"/>
          </p:nvPr>
        </p:nvSpPr>
        <p:spPr>
          <a:noFill/>
          <a:ln/>
        </p:spPr>
        <p:txBody>
          <a:bodyPr/>
          <a:lstStyle/>
          <a:p>
            <a:r>
              <a:rPr lang="en-US" dirty="0" smtClean="0">
                <a:ea typeface="ＭＳ Ｐゴシック"/>
                <a:cs typeface="ＭＳ Ｐゴシック"/>
              </a:rPr>
              <a:t>For a multi-project environment, we want to make sure the benefits of critical chain are retained.</a:t>
            </a:r>
          </a:p>
          <a:p>
            <a:r>
              <a:rPr lang="en-US" dirty="0" smtClean="0">
                <a:ea typeface="ＭＳ Ｐゴシック"/>
                <a:cs typeface="ＭＳ Ｐゴシック"/>
              </a:rPr>
              <a:t>This is done by pipelining</a:t>
            </a:r>
            <a:r>
              <a:rPr lang="en-US" baseline="0" dirty="0" smtClean="0">
                <a:ea typeface="ＭＳ Ｐゴシック"/>
                <a:cs typeface="ＭＳ Ｐゴシック"/>
              </a:rPr>
              <a:t> the projects to avoid bad multi-tasking</a:t>
            </a:r>
            <a:endParaRPr lang="en-US" dirty="0" smtClean="0">
              <a:ea typeface="ＭＳ Ｐゴシック"/>
              <a:cs typeface="ＭＳ Ｐゴシック"/>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p:spPr>
        <p:txBody>
          <a:bodyPr/>
          <a:lstStyle/>
          <a:p>
            <a:fld id="{AEF8BFBC-23E0-4528-991E-C81053E7DFEF}" type="slidenum">
              <a:rPr lang="en-US" smtClean="0">
                <a:latin typeface="Arial" charset="0"/>
                <a:ea typeface="ＭＳ Ｐゴシック"/>
                <a:cs typeface="ＭＳ Ｐゴシック"/>
              </a:rPr>
              <a:pPr/>
              <a:t>29</a:t>
            </a:fld>
            <a:endParaRPr lang="en-US" smtClean="0">
              <a:latin typeface="Arial" charset="0"/>
              <a:ea typeface="ＭＳ Ｐゴシック"/>
              <a:cs typeface="ＭＳ Ｐゴシック"/>
            </a:endParaRPr>
          </a:p>
        </p:txBody>
      </p:sp>
      <p:sp>
        <p:nvSpPr>
          <p:cNvPr id="81922" name="Rectangle 2"/>
          <p:cNvSpPr>
            <a:spLocks noGrp="1" noRot="1" noChangeAspect="1" noChangeArrowheads="1" noTextEdit="1"/>
          </p:cNvSpPr>
          <p:nvPr>
            <p:ph type="sldImg"/>
          </p:nvPr>
        </p:nvSpPr>
        <p:spPr>
          <a:xfrm>
            <a:off x="1323975" y="696913"/>
            <a:ext cx="4351338" cy="3481387"/>
          </a:xfrm>
          <a:ln/>
        </p:spPr>
      </p:sp>
      <p:sp>
        <p:nvSpPr>
          <p:cNvPr id="81923" name="Rectangle 3"/>
          <p:cNvSpPr>
            <a:spLocks noGrp="1" noChangeArrowheads="1"/>
          </p:cNvSpPr>
          <p:nvPr>
            <p:ph type="body" idx="1"/>
          </p:nvPr>
        </p:nvSpPr>
        <p:spPr>
          <a:noFill/>
          <a:ln/>
        </p:spPr>
        <p:txBody>
          <a:bodyPr/>
          <a:lstStyle/>
          <a:p>
            <a:pPr eaLnBrk="1" hangingPunct="1"/>
            <a:r>
              <a:rPr lang="en-US" dirty="0" smtClean="0">
                <a:ea typeface="ＭＳ Ｐゴシック"/>
                <a:cs typeface="ＭＳ Ｐゴシック"/>
              </a:rPr>
              <a:t>There is only so much capacity to do work, we will refer to this as the finite capacity pipeline.</a:t>
            </a:r>
          </a:p>
          <a:p>
            <a:pPr eaLnBrk="1" hangingPunct="1"/>
            <a:endParaRPr lang="en-US" dirty="0" smtClean="0">
              <a:ea typeface="ＭＳ Ｐゴシック"/>
              <a:cs typeface="ＭＳ Ｐゴシック"/>
            </a:endParaRPr>
          </a:p>
          <a:p>
            <a:pPr eaLnBrk="1" hangingPunct="1"/>
            <a:r>
              <a:rPr lang="en-US" dirty="0" smtClean="0">
                <a:ea typeface="ＭＳ Ｐゴシック"/>
                <a:cs typeface="ＭＳ Ｐゴシック"/>
              </a:rPr>
              <a:t>Projects are allowed</a:t>
            </a:r>
            <a:r>
              <a:rPr lang="en-US" baseline="0" dirty="0" smtClean="0">
                <a:ea typeface="ＭＳ Ｐゴシック"/>
                <a:cs typeface="ＭＳ Ｐゴシック"/>
              </a:rPr>
              <a:t> to start ONLY if there is enough capacity to prevent multi-tasking</a:t>
            </a:r>
          </a:p>
          <a:p>
            <a:pPr eaLnBrk="1" hangingPunct="1"/>
            <a:endParaRPr lang="en-US" baseline="0" dirty="0" smtClean="0">
              <a:ea typeface="ＭＳ Ｐゴシック"/>
              <a:cs typeface="ＭＳ Ｐゴシック"/>
            </a:endParaRPr>
          </a:p>
          <a:p>
            <a:pPr eaLnBrk="1" hangingPunct="1"/>
            <a:r>
              <a:rPr lang="en-US" baseline="0" dirty="0" smtClean="0">
                <a:ea typeface="ＭＳ Ｐゴシック"/>
                <a:cs typeface="ＭＳ Ｐゴシック"/>
              </a:rPr>
              <a:t>Due dates are DERIVED by the pipeline, NOT by promises</a:t>
            </a:r>
          </a:p>
          <a:p>
            <a:pPr eaLnBrk="1" hangingPunct="1"/>
            <a:endParaRPr lang="en-US" baseline="0" dirty="0" smtClean="0">
              <a:ea typeface="ＭＳ Ｐゴシック"/>
              <a:cs typeface="ＭＳ Ｐゴシック"/>
            </a:endParaRPr>
          </a:p>
          <a:p>
            <a:pPr eaLnBrk="1" hangingPunct="1"/>
            <a:r>
              <a:rPr lang="en-US" baseline="0" dirty="0" smtClean="0">
                <a:ea typeface="ＭＳ Ｐゴシック"/>
                <a:cs typeface="ＭＳ Ｐゴシック"/>
              </a:rPr>
              <a:t>NOTE the down pointing arrows near the top are the derived delivery dates</a:t>
            </a:r>
          </a:p>
          <a:p>
            <a:pPr eaLnBrk="1" hangingPunct="1"/>
            <a:endParaRPr lang="en-US" baseline="0" dirty="0" smtClean="0">
              <a:ea typeface="ＭＳ Ｐゴシック"/>
              <a:cs typeface="ＭＳ Ｐゴシック"/>
            </a:endParaRPr>
          </a:p>
          <a:p>
            <a:pPr eaLnBrk="1" hangingPunct="1"/>
            <a:endParaRPr lang="en-US" dirty="0" smtClean="0">
              <a:ea typeface="ＭＳ Ｐゴシック"/>
              <a:cs typeface="ＭＳ Ｐゴシック"/>
            </a:endParaRPr>
          </a:p>
          <a:p>
            <a:pPr eaLnBrk="1" hangingPunct="1"/>
            <a:endParaRPr lang="en-US" dirty="0" smtClean="0">
              <a:ea typeface="ＭＳ Ｐゴシック"/>
              <a:cs typeface="ＭＳ Ｐゴシック"/>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a:xfrm>
            <a:off x="1323975" y="696913"/>
            <a:ext cx="4351338" cy="3481387"/>
          </a:xfrm>
          <a:ln/>
        </p:spPr>
      </p:sp>
      <p:sp>
        <p:nvSpPr>
          <p:cNvPr id="37890" name="Notes Placeholder 2"/>
          <p:cNvSpPr>
            <a:spLocks noGrp="1"/>
          </p:cNvSpPr>
          <p:nvPr>
            <p:ph type="body" idx="1"/>
          </p:nvPr>
        </p:nvSpPr>
        <p:spPr>
          <a:noFill/>
          <a:ln/>
        </p:spPr>
        <p:txBody>
          <a:bodyPr/>
          <a:lstStyle/>
          <a:p>
            <a:r>
              <a:rPr lang="en-US" dirty="0" smtClean="0">
                <a:ea typeface="ＭＳ Ｐゴシック"/>
                <a:cs typeface="ＭＳ Ｐゴシック"/>
              </a:rPr>
              <a:t>Motivation for developing a new paradigm for project management</a:t>
            </a:r>
          </a:p>
          <a:p>
            <a:endParaRPr lang="en-US" dirty="0" smtClean="0">
              <a:ea typeface="ＭＳ Ｐゴシック"/>
              <a:cs typeface="ＭＳ Ｐゴシック"/>
            </a:endParaRPr>
          </a:p>
          <a:p>
            <a:r>
              <a:rPr lang="en-US" dirty="0" smtClean="0">
                <a:ea typeface="ＭＳ Ｐゴシック"/>
                <a:cs typeface="ＭＳ Ｐゴシック"/>
              </a:rPr>
              <a:t>	 Projects Have Been known to be Late</a:t>
            </a:r>
          </a:p>
          <a:p>
            <a:endParaRPr lang="en-US" dirty="0" smtClean="0">
              <a:ea typeface="ＭＳ Ｐゴシック"/>
              <a:cs typeface="ＭＳ Ｐゴシック"/>
            </a:endParaRPr>
          </a:p>
          <a:p>
            <a:r>
              <a:rPr lang="en-US" baseline="0" dirty="0" smtClean="0">
                <a:ea typeface="ＭＳ Ｐゴシック"/>
                <a:cs typeface="ＭＳ Ｐゴシック"/>
              </a:rPr>
              <a:t>Here are a few widely quoted statistics about projects success</a:t>
            </a:r>
          </a:p>
          <a:p>
            <a:endParaRPr lang="en-US" baseline="0" dirty="0" smtClean="0">
              <a:ea typeface="ＭＳ Ｐゴシック"/>
              <a:cs typeface="ＭＳ Ｐゴシック"/>
            </a:endParaRPr>
          </a:p>
          <a:p>
            <a:r>
              <a:rPr lang="en-US" baseline="0" dirty="0" smtClean="0">
                <a:ea typeface="ＭＳ Ｐゴシック"/>
                <a:cs typeface="ＭＳ Ｐゴシック"/>
              </a:rPr>
              <a:t>Whatever the true situation may be, almost all who deal with projects and almost all studies  indicate there is much  need for improvement</a:t>
            </a:r>
            <a:endParaRPr lang="en-US" dirty="0" smtClean="0">
              <a:ea typeface="ＭＳ Ｐゴシック"/>
              <a:cs typeface="ＭＳ Ｐゴシック"/>
            </a:endParaRPr>
          </a:p>
        </p:txBody>
      </p:sp>
      <p:sp>
        <p:nvSpPr>
          <p:cNvPr id="37891" name="Slide Number Placeholder 3"/>
          <p:cNvSpPr>
            <a:spLocks noGrp="1"/>
          </p:cNvSpPr>
          <p:nvPr>
            <p:ph type="sldNum" sz="quarter" idx="5"/>
          </p:nvPr>
        </p:nvSpPr>
        <p:spPr>
          <a:noFill/>
        </p:spPr>
        <p:txBody>
          <a:bodyPr/>
          <a:lstStyle/>
          <a:p>
            <a:fld id="{3AC0ADC2-FE87-4D6C-923E-28ADDDD7C630}" type="slidenum">
              <a:rPr lang="en-US" smtClean="0">
                <a:latin typeface="Arial" charset="0"/>
                <a:ea typeface="ＭＳ Ｐゴシック"/>
                <a:cs typeface="ＭＳ Ｐゴシック"/>
              </a:rPr>
              <a:pPr/>
              <a:t>3</a:t>
            </a:fld>
            <a:endParaRPr lang="en-US" smtClean="0">
              <a:latin typeface="Arial" charset="0"/>
              <a:ea typeface="ＭＳ Ｐゴシック"/>
              <a:cs typeface="ＭＳ Ｐゴシック"/>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p:spPr>
        <p:txBody>
          <a:bodyPr/>
          <a:lstStyle/>
          <a:p>
            <a:fld id="{494ED1E8-9D41-4291-BC28-7BCD44269C34}" type="slidenum">
              <a:rPr lang="en-US" smtClean="0">
                <a:latin typeface="Arial" charset="0"/>
                <a:ea typeface="ＭＳ Ｐゴシック"/>
                <a:cs typeface="ＭＳ Ｐゴシック"/>
              </a:rPr>
              <a:pPr/>
              <a:t>30</a:t>
            </a:fld>
            <a:endParaRPr lang="en-US" smtClean="0">
              <a:latin typeface="Arial" charset="0"/>
              <a:ea typeface="ＭＳ Ｐゴシック"/>
              <a:cs typeface="ＭＳ Ｐゴシック"/>
            </a:endParaRPr>
          </a:p>
        </p:txBody>
      </p:sp>
      <p:sp>
        <p:nvSpPr>
          <p:cNvPr id="83970" name="Rectangle 2"/>
          <p:cNvSpPr>
            <a:spLocks noGrp="1" noRot="1" noChangeAspect="1" noChangeArrowheads="1" noTextEdit="1"/>
          </p:cNvSpPr>
          <p:nvPr>
            <p:ph type="sldImg"/>
          </p:nvPr>
        </p:nvSpPr>
        <p:spPr>
          <a:xfrm>
            <a:off x="1323975" y="696913"/>
            <a:ext cx="4351338" cy="3481387"/>
          </a:xfrm>
          <a:ln/>
        </p:spPr>
      </p:sp>
      <p:sp>
        <p:nvSpPr>
          <p:cNvPr id="83971" name="Rectangle 3"/>
          <p:cNvSpPr>
            <a:spLocks noGrp="1" noChangeArrowheads="1"/>
          </p:cNvSpPr>
          <p:nvPr>
            <p:ph type="body" idx="1"/>
          </p:nvPr>
        </p:nvSpPr>
        <p:spPr>
          <a:noFill/>
          <a:ln/>
        </p:spPr>
        <p:txBody>
          <a:bodyPr/>
          <a:lstStyle/>
          <a:p>
            <a:pPr eaLnBrk="1" hangingPunct="1"/>
            <a:r>
              <a:rPr lang="en-US" dirty="0" smtClean="0">
                <a:ea typeface="ＭＳ Ｐゴシック"/>
                <a:cs typeface="ＭＳ Ｐゴシック"/>
              </a:rPr>
              <a:t>The</a:t>
            </a:r>
            <a:r>
              <a:rPr lang="en-US" baseline="0" dirty="0" smtClean="0">
                <a:ea typeface="ＭＳ Ｐゴシック"/>
                <a:cs typeface="ＭＳ Ｐゴシック"/>
              </a:rPr>
              <a:t> multi-project Fever chart allows executive management and others to see the status of a portfolio of projects.</a:t>
            </a:r>
          </a:p>
          <a:p>
            <a:pPr eaLnBrk="1" hangingPunct="1"/>
            <a:endParaRPr lang="en-US" baseline="0" dirty="0" smtClean="0">
              <a:ea typeface="ＭＳ Ｐゴシック"/>
              <a:cs typeface="ＭＳ Ｐゴシック"/>
            </a:endParaRPr>
          </a:p>
          <a:p>
            <a:pPr eaLnBrk="1" hangingPunct="1"/>
            <a:r>
              <a:rPr lang="en-US" baseline="0" dirty="0" smtClean="0">
                <a:ea typeface="ＭＳ Ｐゴシック"/>
                <a:cs typeface="ＭＳ Ｐゴシック"/>
              </a:rPr>
              <a:t>Each dot in this fever chart shows the current status of an individual project</a:t>
            </a:r>
          </a:p>
          <a:p>
            <a:pPr eaLnBrk="1" hangingPunct="1"/>
            <a:endParaRPr lang="en-US" baseline="0" dirty="0" smtClean="0">
              <a:ea typeface="ＭＳ Ｐゴシック"/>
              <a:cs typeface="ＭＳ Ｐゴシック"/>
            </a:endParaRPr>
          </a:p>
          <a:p>
            <a:pPr eaLnBrk="1" hangingPunct="1"/>
            <a:r>
              <a:rPr lang="en-US" baseline="0" dirty="0" smtClean="0">
                <a:ea typeface="ＭＳ Ｐゴシック"/>
                <a:cs typeface="ＭＳ Ｐゴシック"/>
              </a:rPr>
              <a:t>IF more detail is desired for a particular project, one can drill down to the particular project’s fever chart to see its history</a:t>
            </a:r>
          </a:p>
          <a:p>
            <a:pPr eaLnBrk="1" hangingPunct="1"/>
            <a:endParaRPr lang="en-US" baseline="0" dirty="0" smtClean="0">
              <a:ea typeface="ＭＳ Ｐゴシック"/>
              <a:cs typeface="ＭＳ Ｐゴシック"/>
            </a:endParaRPr>
          </a:p>
          <a:p>
            <a:pPr eaLnBrk="1" hangingPunct="1"/>
            <a:r>
              <a:rPr lang="en-US" baseline="0" dirty="0" smtClean="0">
                <a:ea typeface="ＭＳ Ｐゴシック"/>
                <a:cs typeface="ＭＳ Ｐゴシック"/>
              </a:rPr>
              <a:t>So Buffer Status drives priority decisions,</a:t>
            </a:r>
          </a:p>
          <a:p>
            <a:pPr eaLnBrk="1" hangingPunct="1"/>
            <a:r>
              <a:rPr lang="en-US" baseline="0" dirty="0" smtClean="0">
                <a:ea typeface="ＭＳ Ｐゴシック"/>
                <a:cs typeface="ＭＳ Ｐゴシック"/>
              </a:rPr>
              <a:t>Therefore in this figure project</a:t>
            </a:r>
          </a:p>
          <a:p>
            <a:pPr eaLnBrk="1" hangingPunct="1"/>
            <a:r>
              <a:rPr lang="en-US" baseline="0" dirty="0" smtClean="0">
                <a:ea typeface="ＭＳ Ｐゴシック"/>
                <a:cs typeface="ＭＳ Ｐゴシック"/>
              </a:rPr>
              <a:t>   1003</a:t>
            </a:r>
          </a:p>
          <a:p>
            <a:pPr eaLnBrk="1" hangingPunct="1"/>
            <a:r>
              <a:rPr lang="en-US" baseline="0" dirty="0" smtClean="0">
                <a:ea typeface="ＭＳ Ｐゴシック"/>
                <a:cs typeface="ＭＳ Ｐゴシック"/>
              </a:rPr>
              <a:t>Would be the highest priority project</a:t>
            </a:r>
            <a:endParaRPr lang="en-US" dirty="0" smtClean="0">
              <a:ea typeface="ＭＳ Ｐゴシック"/>
              <a:cs typeface="ＭＳ Ｐゴシック"/>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Rot="1" noChangeAspect="1" noChangeArrowheads="1" noTextEdit="1"/>
          </p:cNvSpPr>
          <p:nvPr>
            <p:ph type="sldImg"/>
          </p:nvPr>
        </p:nvSpPr>
        <p:spPr>
          <a:xfrm>
            <a:off x="1323975" y="696913"/>
            <a:ext cx="4351338" cy="3481387"/>
          </a:xfrm>
          <a:ln/>
        </p:spPr>
      </p:sp>
      <p:sp>
        <p:nvSpPr>
          <p:cNvPr id="86018" name="Rectangle 3"/>
          <p:cNvSpPr>
            <a:spLocks noGrp="1" noChangeArrowheads="1"/>
          </p:cNvSpPr>
          <p:nvPr>
            <p:ph type="body" idx="1"/>
          </p:nvPr>
        </p:nvSpPr>
        <p:spPr>
          <a:noFill/>
          <a:ln/>
        </p:spPr>
        <p:txBody>
          <a:bodyPr/>
          <a:lstStyle/>
          <a:p>
            <a:r>
              <a:rPr lang="en-US" dirty="0" smtClean="0">
                <a:ea typeface="ＭＳ Ｐゴシック"/>
                <a:cs typeface="ＭＳ Ｐゴシック"/>
              </a:rPr>
              <a:t>Challenges encountered</a:t>
            </a:r>
            <a:r>
              <a:rPr lang="en-US" baseline="0" dirty="0" smtClean="0">
                <a:ea typeface="ＭＳ Ｐゴシック"/>
                <a:cs typeface="ＭＳ Ｐゴシック"/>
              </a:rPr>
              <a:t> when trying to introduce critical chain to an organization</a:t>
            </a:r>
          </a:p>
          <a:p>
            <a:r>
              <a:rPr lang="en-US" baseline="0" dirty="0" smtClean="0">
                <a:ea typeface="ＭＳ Ｐゴシック"/>
                <a:cs typeface="ＭＳ Ｐゴシック"/>
              </a:rPr>
              <a:t>Include</a:t>
            </a:r>
          </a:p>
          <a:p>
            <a:r>
              <a:rPr lang="en-US" baseline="0" dirty="0" smtClean="0">
                <a:ea typeface="ＭＳ Ｐゴシック"/>
                <a:cs typeface="ＭＳ Ｐゴシック"/>
              </a:rPr>
              <a:t>The difficulty in changing  people’s mindset, for example, regarding multi-tasking</a:t>
            </a:r>
          </a:p>
          <a:p>
            <a:r>
              <a:rPr lang="en-US" baseline="0" dirty="0" smtClean="0">
                <a:ea typeface="ＭＳ Ｐゴシック"/>
                <a:cs typeface="ＭＳ Ｐゴシック"/>
              </a:rPr>
              <a:t>And the delay in getting improved results can lead to people giving up on the conversion pre-maturely.</a:t>
            </a:r>
          </a:p>
          <a:p>
            <a:endParaRPr lang="en-US" dirty="0" smtClean="0">
              <a:ea typeface="ＭＳ Ｐゴシック"/>
              <a:cs typeface="ＭＳ Ｐゴシック"/>
            </a:endParaRPr>
          </a:p>
          <a:p>
            <a:endParaRPr lang="en-US" dirty="0" smtClean="0">
              <a:ea typeface="ＭＳ Ｐゴシック"/>
              <a:cs typeface="ＭＳ Ｐゴシック"/>
            </a:endParaRPr>
          </a:p>
          <a:p>
            <a:r>
              <a:rPr lang="en-US" dirty="0" smtClean="0">
                <a:ea typeface="ＭＳ Ｐゴシック"/>
                <a:cs typeface="ＭＳ Ｐゴシック"/>
              </a:rPr>
              <a:t>Fortunately, the Benefits that have been experienced include</a:t>
            </a:r>
            <a:r>
              <a:rPr lang="en-US" baseline="0" dirty="0" smtClean="0">
                <a:ea typeface="ＭＳ Ｐゴシック"/>
                <a:cs typeface="ＭＳ Ｐゴシック"/>
              </a:rPr>
              <a:t> improved project </a:t>
            </a:r>
            <a:endParaRPr lang="en-US" dirty="0" smtClean="0">
              <a:ea typeface="ＭＳ Ｐゴシック"/>
              <a:cs typeface="ＭＳ Ｐゴシック"/>
            </a:endParaRPr>
          </a:p>
          <a:p>
            <a:r>
              <a:rPr lang="en-US" dirty="0" smtClean="0">
                <a:ea typeface="ＭＳ Ｐゴシック"/>
                <a:cs typeface="ＭＳ Ｐゴシック"/>
              </a:rPr>
              <a:t>	Stability, Speed,</a:t>
            </a:r>
            <a:r>
              <a:rPr lang="en-US" baseline="0" dirty="0" smtClean="0">
                <a:ea typeface="ＭＳ Ｐゴシック"/>
                <a:cs typeface="ＭＳ Ｐゴシック"/>
              </a:rPr>
              <a:t> Reliability &amp; business Growth</a:t>
            </a:r>
          </a:p>
          <a:p>
            <a:endParaRPr lang="en-US" dirty="0" smtClean="0">
              <a:ea typeface="ＭＳ Ｐゴシック"/>
              <a:cs typeface="ＭＳ Ｐゴシック"/>
            </a:endParaRPr>
          </a:p>
          <a:p>
            <a:endParaRPr lang="en-US" baseline="0" dirty="0" smtClean="0">
              <a:ea typeface="ＭＳ Ｐゴシック"/>
              <a:cs typeface="ＭＳ Ｐゴシック"/>
            </a:endParaRPr>
          </a:p>
          <a:p>
            <a:endParaRPr lang="en-US" dirty="0" smtClean="0">
              <a:ea typeface="ＭＳ Ｐゴシック"/>
              <a:cs typeface="ＭＳ Ｐゴシック"/>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ChangeArrowheads="1" noTextEdit="1"/>
          </p:cNvSpPr>
          <p:nvPr>
            <p:ph type="sldImg"/>
          </p:nvPr>
        </p:nvSpPr>
        <p:spPr>
          <a:xfrm>
            <a:off x="1323975" y="696913"/>
            <a:ext cx="4351338" cy="3481387"/>
          </a:xfrm>
          <a:ln/>
        </p:spPr>
      </p:sp>
      <p:sp>
        <p:nvSpPr>
          <p:cNvPr id="18434" name="Rectangle 3"/>
          <p:cNvSpPr>
            <a:spLocks noGrp="1" noChangeArrowheads="1"/>
          </p:cNvSpPr>
          <p:nvPr>
            <p:ph type="body" idx="1"/>
          </p:nvPr>
        </p:nvSpPr>
        <p:spPr>
          <a:noFill/>
          <a:ln/>
        </p:spPr>
        <p:txBody>
          <a:bodyPr/>
          <a:lstStyle/>
          <a:p>
            <a:endParaRPr lang="en-US" b="1" dirty="0" smtClean="0">
              <a:ea typeface="ＭＳ Ｐゴシック"/>
              <a:cs typeface="ＭＳ Ｐゴシック"/>
            </a:endParaRPr>
          </a:p>
          <a:p>
            <a:r>
              <a:rPr lang="en-US" dirty="0" smtClean="0">
                <a:ea typeface="ＭＳ Ｐゴシック"/>
                <a:cs typeface="ＭＳ Ｐゴシック"/>
              </a:rPr>
              <a:t>Welcome</a:t>
            </a:r>
          </a:p>
          <a:p>
            <a:r>
              <a:rPr lang="en-US" baseline="0" dirty="0" smtClean="0">
                <a:ea typeface="ＭＳ Ｐゴシック"/>
                <a:cs typeface="ＭＳ Ｐゴシック"/>
              </a:rPr>
              <a:t>My name is Rob Richards</a:t>
            </a:r>
          </a:p>
          <a:p>
            <a:r>
              <a:rPr lang="en-US" baseline="0" dirty="0" smtClean="0">
                <a:ea typeface="ＭＳ Ｐゴシック"/>
                <a:cs typeface="ＭＳ Ｐゴシック"/>
              </a:rPr>
              <a:t>I am a project manager at </a:t>
            </a:r>
            <a:r>
              <a:rPr lang="en-US" dirty="0" err="1" smtClean="0">
                <a:latin typeface="Arial MT"/>
                <a:ea typeface="ＭＳ Ｐゴシック"/>
                <a:cs typeface="ＭＳ Ｐゴシック"/>
              </a:rPr>
              <a:t>Stottler</a:t>
            </a:r>
            <a:r>
              <a:rPr lang="en-US" dirty="0" smtClean="0">
                <a:latin typeface="Arial MT"/>
                <a:ea typeface="ＭＳ Ｐゴシック"/>
                <a:cs typeface="ＭＳ Ｐゴシック"/>
              </a:rPr>
              <a:t> Henke Associates</a:t>
            </a:r>
          </a:p>
          <a:p>
            <a:r>
              <a:rPr lang="en-US" dirty="0" smtClean="0">
                <a:latin typeface="Arial MT"/>
                <a:ea typeface="ＭＳ Ｐゴシック"/>
                <a:cs typeface="ＭＳ Ｐゴシック"/>
              </a:rPr>
              <a:t> where I assisted in the design of our critical chain software, Aurora-CCPM.</a:t>
            </a:r>
          </a:p>
          <a:p>
            <a:endParaRPr lang="en-US" dirty="0" smtClean="0">
              <a:latin typeface="Arial MT"/>
              <a:ea typeface="ＭＳ Ｐゴシック"/>
              <a:cs typeface="ＭＳ Ｐゴシック"/>
            </a:endParaRPr>
          </a:p>
          <a:p>
            <a:r>
              <a:rPr lang="en-US" dirty="0" smtClean="0">
                <a:latin typeface="Arial MT"/>
                <a:ea typeface="ＭＳ Ｐゴシック"/>
                <a:cs typeface="ＭＳ Ｐゴシック"/>
              </a:rPr>
              <a:t>This presentation provides an introduction to critical chain Project management, </a:t>
            </a:r>
          </a:p>
          <a:p>
            <a:r>
              <a:rPr lang="en-US" dirty="0" smtClean="0">
                <a:latin typeface="Arial MT"/>
                <a:ea typeface="ＭＳ Ｐゴシック"/>
                <a:cs typeface="ＭＳ Ｐゴシック"/>
              </a:rPr>
              <a:t> and assumes only a basic understanding of project management principles.</a:t>
            </a:r>
            <a:endParaRPr lang="en-US" dirty="0" smtClean="0">
              <a:ea typeface="ＭＳ Ｐゴシック"/>
              <a:cs typeface="ＭＳ Ｐゴシック"/>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a:xfrm>
            <a:off x="1323975" y="696913"/>
            <a:ext cx="4351338" cy="3481387"/>
          </a:xfrm>
          <a:ln/>
        </p:spPr>
      </p:sp>
      <p:sp>
        <p:nvSpPr>
          <p:cNvPr id="24578" name="Notes Placeholder 2"/>
          <p:cNvSpPr>
            <a:spLocks noGrp="1"/>
          </p:cNvSpPr>
          <p:nvPr>
            <p:ph type="body" idx="1"/>
          </p:nvPr>
        </p:nvSpPr>
        <p:spPr>
          <a:noFill/>
          <a:ln/>
        </p:spPr>
        <p:txBody>
          <a:bodyPr/>
          <a:lstStyle/>
          <a:p>
            <a:r>
              <a:rPr lang="en-US" dirty="0" smtClean="0">
                <a:ea typeface="ＭＳ Ｐゴシック"/>
                <a:cs typeface="ＭＳ Ｐゴシック"/>
              </a:rPr>
              <a:t>Therefore, there is plenty of incentive to find a better method</a:t>
            </a:r>
          </a:p>
          <a:p>
            <a:r>
              <a:rPr lang="en-US" dirty="0" smtClean="0">
                <a:ea typeface="ＭＳ Ｐゴシック"/>
                <a:cs typeface="ＭＳ Ｐゴシック"/>
              </a:rPr>
              <a:t>This slide shows just a few success stories for those who have switched to critical chain</a:t>
            </a:r>
          </a:p>
          <a:p>
            <a:r>
              <a:rPr lang="en-US" dirty="0" smtClean="0">
                <a:ea typeface="ＭＳ Ｐゴシック"/>
                <a:cs typeface="ＭＳ Ｐゴシック"/>
              </a:rPr>
              <a:t>The slide presents  a sampling of results for </a:t>
            </a:r>
          </a:p>
          <a:p>
            <a:r>
              <a:rPr lang="en-US" dirty="0" smtClean="0">
                <a:ea typeface="ＭＳ Ｐゴシック"/>
                <a:cs typeface="ＭＳ Ｐゴシック"/>
              </a:rPr>
              <a:t>	Lucent Technologies</a:t>
            </a:r>
          </a:p>
          <a:p>
            <a:r>
              <a:rPr lang="en-US" dirty="0" smtClean="0">
                <a:ea typeface="ＭＳ Ｐゴシック"/>
                <a:cs typeface="ＭＳ Ｐゴシック"/>
              </a:rPr>
              <a:t>	Seagate,</a:t>
            </a:r>
            <a:r>
              <a:rPr lang="en-US" baseline="0" dirty="0" smtClean="0">
                <a:ea typeface="ＭＳ Ｐゴシック"/>
                <a:cs typeface="ＭＳ Ｐゴシック"/>
              </a:rPr>
              <a:t> and</a:t>
            </a:r>
          </a:p>
          <a:p>
            <a:r>
              <a:rPr lang="en-US" baseline="0" dirty="0" smtClean="0">
                <a:ea typeface="ＭＳ Ｐゴシック"/>
                <a:cs typeface="ＭＳ Ｐゴシック"/>
              </a:rPr>
              <a:t>	Lord Corporation</a:t>
            </a:r>
          </a:p>
          <a:p>
            <a:r>
              <a:rPr lang="en-US" baseline="0" dirty="0" smtClean="0">
                <a:ea typeface="ＭＳ Ｐゴシック"/>
                <a:cs typeface="ＭＳ Ｐゴシック"/>
              </a:rPr>
              <a:t> there are many other success stories, </a:t>
            </a:r>
          </a:p>
          <a:p>
            <a:r>
              <a:rPr lang="en-US" baseline="0" dirty="0" smtClean="0">
                <a:ea typeface="ＭＳ Ｐゴシック"/>
                <a:cs typeface="ＭＳ Ｐゴシック"/>
              </a:rPr>
              <a:t>However this sampling demonstrates  what can be considered typical improvements experienced by companies that have implemented critical chain</a:t>
            </a:r>
            <a:endParaRPr lang="en-US" dirty="0" smtClean="0">
              <a:ea typeface="ＭＳ Ｐゴシック"/>
              <a:cs typeface="ＭＳ Ｐゴシック"/>
            </a:endParaRPr>
          </a:p>
        </p:txBody>
      </p:sp>
      <p:sp>
        <p:nvSpPr>
          <p:cNvPr id="24579" name="Slide Number Placeholder 3"/>
          <p:cNvSpPr>
            <a:spLocks noGrp="1"/>
          </p:cNvSpPr>
          <p:nvPr>
            <p:ph type="sldNum" sz="quarter" idx="5"/>
          </p:nvPr>
        </p:nvSpPr>
        <p:spPr>
          <a:noFill/>
        </p:spPr>
        <p:txBody>
          <a:bodyPr/>
          <a:lstStyle/>
          <a:p>
            <a:fld id="{F3DAA2E8-06B8-44E9-875A-425D5880EFE6}" type="slidenum">
              <a:rPr lang="en-US" smtClean="0">
                <a:latin typeface="Arial" charset="0"/>
                <a:ea typeface="ＭＳ Ｐゴシック"/>
                <a:cs typeface="ＭＳ Ｐゴシック"/>
              </a:rPr>
              <a:pPr/>
              <a:t>4</a:t>
            </a:fld>
            <a:endParaRPr lang="en-US" smtClean="0">
              <a:latin typeface="Arial" charset="0"/>
              <a:ea typeface="ＭＳ Ｐゴシック"/>
              <a:cs typeface="ＭＳ Ｐゴシック"/>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ChangeArrowheads="1" noTextEdit="1"/>
          </p:cNvSpPr>
          <p:nvPr>
            <p:ph type="sldImg"/>
          </p:nvPr>
        </p:nvSpPr>
        <p:spPr>
          <a:xfrm>
            <a:off x="1323975" y="696913"/>
            <a:ext cx="4351338" cy="3481387"/>
          </a:xfrm>
          <a:ln/>
        </p:spPr>
      </p:sp>
      <p:sp>
        <p:nvSpPr>
          <p:cNvPr id="27650" name="Rectangle 3"/>
          <p:cNvSpPr>
            <a:spLocks noGrp="1" noChangeArrowheads="1"/>
          </p:cNvSpPr>
          <p:nvPr>
            <p:ph type="body" idx="1"/>
          </p:nvPr>
        </p:nvSpPr>
        <p:spPr>
          <a:noFill/>
          <a:ln/>
        </p:spPr>
        <p:txBody>
          <a:bodyPr/>
          <a:lstStyle/>
          <a:p>
            <a:r>
              <a:rPr lang="en-US" dirty="0" smtClean="0">
                <a:ea typeface="ＭＳ Ｐゴシック"/>
                <a:cs typeface="ＭＳ Ｐゴシック"/>
              </a:rPr>
              <a:t> are you a responsible person when dealing with task duration estimates?</a:t>
            </a:r>
          </a:p>
          <a:p>
            <a:r>
              <a:rPr lang="en-US" dirty="0" smtClean="0">
                <a:ea typeface="ＭＳ Ｐゴシック"/>
                <a:cs typeface="ＭＳ Ｐゴシック"/>
              </a:rPr>
              <a:t> what do you supply when you’re asked for a task estimate?</a:t>
            </a:r>
          </a:p>
          <a:p>
            <a:r>
              <a:rPr lang="en-US" dirty="0" smtClean="0">
                <a:ea typeface="ＭＳ Ｐゴシック"/>
                <a:cs typeface="ＭＳ Ｐゴシック"/>
              </a:rPr>
              <a:t> what do you assume is supplied to you when you ask someone else for task estimate?</a:t>
            </a:r>
          </a:p>
          <a:p>
            <a:endParaRPr lang="en-US" dirty="0" smtClean="0">
              <a:ea typeface="ＭＳ Ｐゴシック"/>
              <a:cs typeface="ＭＳ Ｐゴシック"/>
            </a:endParaRPr>
          </a:p>
          <a:p>
            <a:r>
              <a:rPr lang="en-US" dirty="0" smtClean="0">
                <a:ea typeface="ＭＳ Ｐゴシック"/>
                <a:cs typeface="ＭＳ Ｐゴシック"/>
              </a:rPr>
              <a:t> is only one number provided or given as a task estimate?</a:t>
            </a:r>
          </a:p>
          <a:p>
            <a:r>
              <a:rPr lang="en-US" dirty="0" smtClean="0">
                <a:ea typeface="ＭＳ Ｐゴシック"/>
                <a:cs typeface="ＭＳ Ｐゴシック"/>
              </a:rPr>
              <a:t> Are probabilities normally supplied or given regarding task</a:t>
            </a:r>
            <a:r>
              <a:rPr lang="en-US" baseline="0" dirty="0" smtClean="0">
                <a:ea typeface="ＭＳ Ｐゴシック"/>
                <a:cs typeface="ＭＳ Ｐゴシック"/>
              </a:rPr>
              <a:t> </a:t>
            </a:r>
            <a:r>
              <a:rPr lang="en-US" dirty="0" smtClean="0">
                <a:ea typeface="ＭＳ Ｐゴシック"/>
                <a:cs typeface="ＭＳ Ｐゴシック"/>
              </a:rPr>
              <a:t>estimates?</a:t>
            </a:r>
          </a:p>
          <a:p>
            <a:endParaRPr lang="en-US" dirty="0" smtClean="0">
              <a:ea typeface="ＭＳ Ｐゴシック"/>
              <a:cs typeface="ＭＳ Ｐゴシック"/>
            </a:endParaRPr>
          </a:p>
          <a:p>
            <a:r>
              <a:rPr lang="en-US" baseline="0" dirty="0" smtClean="0">
                <a:ea typeface="ＭＳ Ｐゴシック"/>
                <a:cs typeface="ＭＳ Ｐゴシック"/>
              </a:rPr>
              <a:t>Is the three point estimation technique utilized?</a:t>
            </a:r>
          </a:p>
          <a:p>
            <a:endParaRPr lang="en-US" dirty="0" smtClean="0">
              <a:ea typeface="ＭＳ Ｐゴシック"/>
              <a:cs typeface="ＭＳ Ｐゴシック"/>
            </a:endParaRPr>
          </a:p>
          <a:p>
            <a:r>
              <a:rPr lang="en-US" dirty="0" smtClean="0">
                <a:ea typeface="ＭＳ Ｐゴシック"/>
                <a:cs typeface="ＭＳ Ｐゴシック"/>
              </a:rPr>
              <a:t> another important question is, how do you work once the task has started</a:t>
            </a:r>
          </a:p>
          <a:p>
            <a:r>
              <a:rPr lang="en-US" dirty="0" smtClean="0">
                <a:ea typeface="ＭＳ Ｐゴシック"/>
                <a:cs typeface="ＭＳ Ｐゴシック"/>
              </a:rPr>
              <a:t>*  Does work occur on the task as non-stop as possible,  so the level of activity is relatively constant?</a:t>
            </a:r>
          </a:p>
          <a:p>
            <a:pPr>
              <a:buFontTx/>
              <a:buChar char="•"/>
            </a:pPr>
            <a:r>
              <a:rPr lang="en-US" dirty="0" smtClean="0">
                <a:ea typeface="ＭＳ Ｐゴシック"/>
                <a:cs typeface="ＭＳ Ｐゴシック"/>
              </a:rPr>
              <a:t> Or is this task often interrupted so that there are many intervals when the task is not being worked on?</a:t>
            </a:r>
          </a:p>
          <a:p>
            <a:pPr>
              <a:buFontTx/>
              <a:buChar char="•"/>
            </a:pPr>
            <a:r>
              <a:rPr lang="en-US" dirty="0" smtClean="0">
                <a:ea typeface="ＭＳ Ｐゴシック"/>
                <a:cs typeface="ＭＳ Ｐゴシック"/>
              </a:rPr>
              <a:t>  or is there in initial burst of activity at the beginning of the task,  and then due to interruptions or other factors,  the task is largely neglected until some deadline trigger forces one to return to the task?</a:t>
            </a:r>
          </a:p>
          <a:p>
            <a:pPr>
              <a:buFontTx/>
              <a:buChar char="•"/>
            </a:pPr>
            <a:endParaRPr lang="en-US" dirty="0" smtClean="0">
              <a:ea typeface="ＭＳ Ｐゴシック"/>
              <a:cs typeface="ＭＳ Ｐゴシック"/>
            </a:endParaRPr>
          </a:p>
          <a:p>
            <a:pPr>
              <a:buFontTx/>
              <a:buNone/>
            </a:pPr>
            <a:r>
              <a:rPr lang="en-US" dirty="0" smtClean="0">
                <a:ea typeface="ＭＳ Ｐゴシック"/>
                <a:cs typeface="ＭＳ Ｐゴシック"/>
              </a:rPr>
              <a:t> These points will be further addressed later in the presentation.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a:xfrm>
            <a:off x="1323975" y="696913"/>
            <a:ext cx="4351338" cy="3481387"/>
          </a:xfrm>
          <a:ln/>
        </p:spPr>
      </p:sp>
      <p:sp>
        <p:nvSpPr>
          <p:cNvPr id="29698" name="Notes Placeholder 2"/>
          <p:cNvSpPr>
            <a:spLocks noGrp="1"/>
          </p:cNvSpPr>
          <p:nvPr>
            <p:ph type="body" idx="1"/>
          </p:nvPr>
        </p:nvSpPr>
        <p:spPr>
          <a:noFill/>
          <a:ln/>
        </p:spPr>
        <p:txBody>
          <a:bodyPr/>
          <a:lstStyle/>
          <a:p>
            <a:r>
              <a:rPr lang="en-US" dirty="0" smtClean="0">
                <a:ea typeface="ＭＳ Ｐゴシック"/>
                <a:cs typeface="ＭＳ Ｐゴシック"/>
              </a:rPr>
              <a:t>Let us review the three-point estimation of task</a:t>
            </a:r>
            <a:r>
              <a:rPr lang="en-US" baseline="0" dirty="0" smtClean="0">
                <a:ea typeface="ＭＳ Ｐゴシック"/>
                <a:cs typeface="ＭＳ Ｐゴシック"/>
              </a:rPr>
              <a:t> durations</a:t>
            </a:r>
            <a:r>
              <a:rPr lang="en-US" dirty="0" smtClean="0">
                <a:ea typeface="ＭＳ Ｐゴシック"/>
                <a:cs typeface="ＭＳ Ｐゴシック"/>
              </a:rPr>
              <a:t>, </a:t>
            </a:r>
          </a:p>
          <a:p>
            <a:r>
              <a:rPr lang="en-US" dirty="0" smtClean="0">
                <a:ea typeface="ＭＳ Ｐゴシック"/>
                <a:cs typeface="ＭＳ Ｐゴシック"/>
              </a:rPr>
              <a:t>as well as the general distribution of task durations during execution. </a:t>
            </a:r>
          </a:p>
          <a:p>
            <a:endParaRPr lang="en-US" dirty="0" smtClean="0">
              <a:ea typeface="ＭＳ Ｐゴシック"/>
              <a:cs typeface="ＭＳ Ｐゴシック"/>
            </a:endParaRPr>
          </a:p>
          <a:p>
            <a:r>
              <a:rPr lang="en-US" dirty="0" smtClean="0">
                <a:ea typeface="ＭＳ Ｐゴシック"/>
                <a:cs typeface="ＭＳ Ｐゴシック"/>
              </a:rPr>
              <a:t>First let’s look at the curve for describing how long tasks may actually take.  Starting with the most optimistic estimate,  there is a certain amount of effort, and therefore time, </a:t>
            </a:r>
          </a:p>
          <a:p>
            <a:r>
              <a:rPr lang="en-US" dirty="0" smtClean="0">
                <a:ea typeface="ＭＳ Ｐゴシック"/>
                <a:cs typeface="ＭＳ Ｐゴシック"/>
              </a:rPr>
              <a:t>that must occur to complete a task, </a:t>
            </a:r>
          </a:p>
          <a:p>
            <a:r>
              <a:rPr lang="en-US" dirty="0" smtClean="0">
                <a:ea typeface="ＭＳ Ｐゴシック"/>
                <a:cs typeface="ＭＳ Ｐゴシック"/>
              </a:rPr>
              <a:t>so the most optimistic estimate is the duration if everything went perfectly and there were no interruptions, in the illustration this is 10 hours. </a:t>
            </a:r>
          </a:p>
          <a:p>
            <a:r>
              <a:rPr lang="en-US" dirty="0" smtClean="0">
                <a:ea typeface="ＭＳ Ｐゴシック"/>
                <a:cs typeface="ＭＳ Ｐゴシック"/>
              </a:rPr>
              <a:t>The shape of the curve is due to the fact that there are any number of reasons that a task can go long, </a:t>
            </a:r>
          </a:p>
          <a:p>
            <a:r>
              <a:rPr lang="en-US" dirty="0" smtClean="0">
                <a:ea typeface="ＭＳ Ｐゴシック"/>
                <a:cs typeface="ＭＳ Ｐゴシック"/>
              </a:rPr>
              <a:t>so if the pessimistic estimate was even greater than the 25</a:t>
            </a:r>
            <a:r>
              <a:rPr lang="en-US" baseline="0" dirty="0" smtClean="0">
                <a:ea typeface="ＭＳ Ｐゴシック"/>
                <a:cs typeface="ＭＳ Ｐゴシック"/>
              </a:rPr>
              <a:t> hours shown </a:t>
            </a:r>
            <a:r>
              <a:rPr lang="en-US" dirty="0" smtClean="0">
                <a:ea typeface="ＭＳ Ｐゴシック"/>
                <a:cs typeface="ＭＳ Ｐゴシック"/>
              </a:rPr>
              <a:t>in this illustration  </a:t>
            </a:r>
          </a:p>
          <a:p>
            <a:r>
              <a:rPr lang="en-US" dirty="0" smtClean="0">
                <a:ea typeface="ＭＳ Ｐゴシック"/>
                <a:cs typeface="ＭＳ Ｐゴシック"/>
              </a:rPr>
              <a:t>the tail of this distribution would be even longer.</a:t>
            </a:r>
          </a:p>
          <a:p>
            <a:endParaRPr lang="en-US" dirty="0" smtClean="0">
              <a:ea typeface="ＭＳ Ｐゴシック"/>
              <a:cs typeface="ＭＳ Ｐゴシック"/>
            </a:endParaRPr>
          </a:p>
          <a:p>
            <a:r>
              <a:rPr lang="en-US" dirty="0" smtClean="0">
                <a:ea typeface="ＭＳ Ｐゴシック"/>
                <a:cs typeface="ＭＳ Ｐゴシック"/>
              </a:rPr>
              <a:t>By providing the three </a:t>
            </a:r>
            <a:r>
              <a:rPr lang="en-US" baseline="0" dirty="0" smtClean="0">
                <a:ea typeface="ＭＳ Ｐゴシック"/>
                <a:cs typeface="ＭＳ Ｐゴシック"/>
              </a:rPr>
              <a:t> estimates, optimistic,  most likely  and pessimistic  an overall curve can be established,  and a PERT  duration for the task can be calculated.  </a:t>
            </a:r>
          </a:p>
          <a:p>
            <a:r>
              <a:rPr lang="en-US" baseline="0" dirty="0" smtClean="0">
                <a:ea typeface="ＭＳ Ｐゴシック"/>
                <a:cs typeface="ＭＳ Ｐゴシック"/>
              </a:rPr>
              <a:t>Critical chain does not use the PERT  estimate so the details of the calculation will not be described further here.  </a:t>
            </a:r>
          </a:p>
          <a:p>
            <a:endParaRPr lang="en-US" baseline="0" dirty="0" smtClean="0">
              <a:ea typeface="ＭＳ Ｐゴシック"/>
              <a:cs typeface="ＭＳ Ｐゴシック"/>
            </a:endParaRPr>
          </a:p>
          <a:p>
            <a:r>
              <a:rPr lang="en-US" baseline="0" dirty="0" smtClean="0">
                <a:ea typeface="ＭＳ Ｐゴシック"/>
                <a:cs typeface="ＭＳ Ｐゴシック"/>
              </a:rPr>
              <a:t>This diagram  illustrates the risk in asking for one estimate without clarifying what is being asked for, for example, if the recipient of the information assumed that the estimate was the pessimistic estimate, while the provider of the estimate assumed it was the most likely estimate, it is obvious that this would cause problems.</a:t>
            </a:r>
            <a:endParaRPr lang="en-US" dirty="0" smtClean="0">
              <a:ea typeface="ＭＳ Ｐゴシック"/>
              <a:cs typeface="ＭＳ Ｐゴシック"/>
            </a:endParaRPr>
          </a:p>
          <a:p>
            <a:endParaRPr lang="en-US" dirty="0" smtClean="0">
              <a:ea typeface="ＭＳ Ｐゴシック"/>
              <a:cs typeface="ＭＳ Ｐゴシック"/>
            </a:endParaRPr>
          </a:p>
        </p:txBody>
      </p:sp>
      <p:sp>
        <p:nvSpPr>
          <p:cNvPr id="29699" name="Slide Number Placeholder 3"/>
          <p:cNvSpPr>
            <a:spLocks noGrp="1"/>
          </p:cNvSpPr>
          <p:nvPr>
            <p:ph type="sldNum" sz="quarter" idx="5"/>
          </p:nvPr>
        </p:nvSpPr>
        <p:spPr>
          <a:noFill/>
        </p:spPr>
        <p:txBody>
          <a:bodyPr/>
          <a:lstStyle/>
          <a:p>
            <a:fld id="{1A5E49CD-4E3B-45F6-B151-EDAF7F6B872A}" type="slidenum">
              <a:rPr lang="en-US" smtClean="0">
                <a:latin typeface="Arial" charset="0"/>
                <a:ea typeface="ＭＳ Ｐゴシック"/>
                <a:cs typeface="ＭＳ Ｐゴシック"/>
              </a:rPr>
              <a:pPr/>
              <a:t>6</a:t>
            </a:fld>
            <a:endParaRPr lang="en-US" smtClean="0">
              <a:latin typeface="Arial" charset="0"/>
              <a:ea typeface="ＭＳ Ｐゴシック"/>
              <a:cs typeface="ＭＳ Ｐゴシック"/>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ChangeArrowheads="1" noTextEdit="1"/>
          </p:cNvSpPr>
          <p:nvPr>
            <p:ph type="sldImg"/>
          </p:nvPr>
        </p:nvSpPr>
        <p:spPr>
          <a:xfrm>
            <a:off x="1323975" y="696913"/>
            <a:ext cx="4351338" cy="3481387"/>
          </a:xfrm>
          <a:ln/>
        </p:spPr>
      </p:sp>
      <p:sp>
        <p:nvSpPr>
          <p:cNvPr id="43010" name="Rectangle 3"/>
          <p:cNvSpPr>
            <a:spLocks noGrp="1" noChangeArrowheads="1"/>
          </p:cNvSpPr>
          <p:nvPr>
            <p:ph type="body" idx="1"/>
          </p:nvPr>
        </p:nvSpPr>
        <p:spPr>
          <a:noFill/>
          <a:ln/>
        </p:spPr>
        <p:txBody>
          <a:bodyPr/>
          <a:lstStyle/>
          <a:p>
            <a:pPr defTabSz="930311">
              <a:defRPr/>
            </a:pPr>
            <a:r>
              <a:rPr lang="en-US" baseline="0" dirty="0" smtClean="0">
                <a:ea typeface="ＭＳ Ｐゴシック"/>
                <a:cs typeface="ＭＳ Ｐゴシック"/>
              </a:rPr>
              <a:t> now we will address</a:t>
            </a:r>
          </a:p>
          <a:p>
            <a:pPr defTabSz="930311">
              <a:defRPr/>
            </a:pPr>
            <a:r>
              <a:rPr lang="en-US" baseline="0" dirty="0" smtClean="0">
                <a:ea typeface="ＭＳ Ｐゴシック"/>
                <a:cs typeface="ＭＳ Ｐゴシック"/>
              </a:rPr>
              <a:t>	 The problem</a:t>
            </a:r>
          </a:p>
          <a:p>
            <a:pPr defTabSz="930311">
              <a:defRPr/>
            </a:pPr>
            <a:r>
              <a:rPr lang="en-US" baseline="0" dirty="0" smtClean="0">
                <a:ea typeface="ＭＳ Ｐゴシック"/>
                <a:cs typeface="ＭＳ Ｐゴシック"/>
              </a:rPr>
              <a:t> that is,  what needs to be changed.</a:t>
            </a:r>
          </a:p>
          <a:p>
            <a:pPr defTabSz="930311">
              <a:defRPr/>
            </a:pPr>
            <a:endParaRPr lang="en-US" baseline="0" dirty="0" smtClean="0">
              <a:ea typeface="ＭＳ Ｐゴシック"/>
              <a:cs typeface="ＭＳ Ｐゴシック"/>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a:xfrm>
            <a:off x="1323975" y="696913"/>
            <a:ext cx="4351338" cy="3481387"/>
          </a:xfrm>
          <a:ln/>
        </p:spPr>
      </p:sp>
      <p:sp>
        <p:nvSpPr>
          <p:cNvPr id="38914" name="Rectangle 3"/>
          <p:cNvSpPr>
            <a:spLocks noGrp="1" noChangeArrowheads="1"/>
          </p:cNvSpPr>
          <p:nvPr>
            <p:ph type="body" idx="1"/>
          </p:nvPr>
        </p:nvSpPr>
        <p:spPr>
          <a:noFill/>
          <a:ln/>
        </p:spPr>
        <p:txBody>
          <a:bodyPr/>
          <a:lstStyle/>
          <a:p>
            <a:r>
              <a:rPr lang="en-US" dirty="0" smtClean="0">
                <a:ea typeface="ＭＳ Ｐゴシック"/>
                <a:cs typeface="ＭＳ Ｐゴシック"/>
              </a:rPr>
              <a:t> a major source of problems is</a:t>
            </a:r>
          </a:p>
          <a:p>
            <a:r>
              <a:rPr lang="en-US" baseline="0" dirty="0" smtClean="0">
                <a:ea typeface="ＭＳ Ｐゴシック"/>
                <a:cs typeface="ＭＳ Ｐゴシック"/>
              </a:rPr>
              <a:t>   </a:t>
            </a:r>
            <a:r>
              <a:rPr lang="en-US" dirty="0" smtClean="0">
                <a:ea typeface="ＭＳ Ｐゴシック"/>
                <a:cs typeface="ＭＳ Ｐゴシック"/>
              </a:rPr>
              <a:t> localized risk management</a:t>
            </a:r>
          </a:p>
          <a:p>
            <a:r>
              <a:rPr lang="en-US" dirty="0" smtClean="0">
                <a:ea typeface="ＭＳ Ｐゴシック"/>
                <a:cs typeface="ＭＳ Ｐゴシック"/>
              </a:rPr>
              <a:t> and subsequent problems that occur due to localized risk management</a:t>
            </a:r>
          </a:p>
          <a:p>
            <a:endParaRPr lang="en-US" dirty="0" smtClean="0">
              <a:ea typeface="ＭＳ Ｐゴシック"/>
              <a:cs typeface="ＭＳ Ｐゴシック"/>
            </a:endParaRPr>
          </a:p>
          <a:p>
            <a:r>
              <a:rPr lang="en-US" dirty="0" smtClean="0">
                <a:ea typeface="ＭＳ Ｐゴシック"/>
                <a:cs typeface="ＭＳ Ｐゴシック"/>
              </a:rPr>
              <a:t>What is meant by localized risk management is, </a:t>
            </a:r>
          </a:p>
          <a:p>
            <a:r>
              <a:rPr lang="en-US" dirty="0" smtClean="0">
                <a:ea typeface="ＭＳ Ｐゴシック"/>
                <a:cs typeface="ＭＳ Ｐゴシック"/>
              </a:rPr>
              <a:t>    it is assumed that for the project to finish on time, each of the tasks need to have a high probability of finishing on time</a:t>
            </a:r>
          </a:p>
          <a:p>
            <a:endParaRPr lang="en-US" dirty="0" smtClean="0">
              <a:ea typeface="ＭＳ Ｐゴシック"/>
              <a:cs typeface="ＭＳ Ｐゴシック"/>
            </a:endParaRPr>
          </a:p>
          <a:p>
            <a:r>
              <a:rPr lang="en-US" dirty="0" smtClean="0">
                <a:ea typeface="ＭＳ Ｐゴシック"/>
                <a:cs typeface="ＭＳ Ｐゴシック"/>
              </a:rPr>
              <a:t>So returning to the issue of task estimates, how safe is safe enough for individual task?</a:t>
            </a:r>
          </a:p>
          <a:p>
            <a:endParaRPr lang="en-US" dirty="0" smtClean="0">
              <a:ea typeface="ＭＳ Ｐゴシック"/>
              <a:cs typeface="ＭＳ Ｐゴシック"/>
            </a:endParaRPr>
          </a:p>
          <a:p>
            <a:r>
              <a:rPr lang="en-US" dirty="0" smtClean="0">
                <a:ea typeface="ＭＳ Ｐゴシック"/>
                <a:cs typeface="ＭＳ Ｐゴシック"/>
              </a:rPr>
              <a:t>In</a:t>
            </a:r>
            <a:r>
              <a:rPr lang="en-US" baseline="0" dirty="0" smtClean="0">
                <a:ea typeface="ＭＳ Ｐゴシック"/>
                <a:cs typeface="ＭＳ Ｐゴシック"/>
              </a:rPr>
              <a:t> standard </a:t>
            </a:r>
            <a:r>
              <a:rPr lang="en-US" dirty="0" smtClean="0">
                <a:ea typeface="ＭＳ Ｐゴシック"/>
                <a:cs typeface="ＭＳ Ｐゴシック"/>
              </a:rPr>
              <a:t>project management, </a:t>
            </a:r>
            <a:r>
              <a:rPr lang="en-US" baseline="0" dirty="0" smtClean="0">
                <a:ea typeface="ＭＳ Ｐゴシック"/>
                <a:cs typeface="ＭＳ Ｐゴシック"/>
              </a:rPr>
              <a:t> each task needs to finish on time so therefore the task duration needs to be estimated where there is a high confidence of this occurring,  so the estimates are biased towards the 90% confidence level,  then as we have seen previously this can be much longer than the 50% confidence task estimate.</a:t>
            </a:r>
          </a:p>
          <a:p>
            <a:endParaRPr lang="en-US" baseline="0" dirty="0" smtClean="0">
              <a:ea typeface="ＭＳ Ｐゴシック"/>
              <a:cs typeface="ＭＳ Ｐゴシック"/>
            </a:endParaRPr>
          </a:p>
          <a:p>
            <a:r>
              <a:rPr lang="en-US" baseline="0" dirty="0" smtClean="0">
                <a:ea typeface="ＭＳ Ｐゴシック"/>
                <a:cs typeface="ＭＳ Ｐゴシック"/>
              </a:rPr>
              <a:t>Unfortunately,  by allowing for these  </a:t>
            </a:r>
            <a:r>
              <a:rPr lang="en-US" i="1" baseline="0" dirty="0" smtClean="0">
                <a:ea typeface="ＭＳ Ｐゴシック"/>
                <a:cs typeface="ＭＳ Ｐゴシック"/>
              </a:rPr>
              <a:t>quote  </a:t>
            </a:r>
            <a:r>
              <a:rPr lang="en-US" baseline="0" dirty="0" smtClean="0">
                <a:ea typeface="ＭＳ Ｐゴシック"/>
                <a:cs typeface="ＭＳ Ｐゴシック"/>
              </a:rPr>
              <a:t>safe estimates  </a:t>
            </a:r>
            <a:r>
              <a:rPr lang="en-US" i="1" baseline="0" dirty="0" smtClean="0">
                <a:ea typeface="ＭＳ Ｐゴシック"/>
                <a:cs typeface="ＭＳ Ｐゴシック"/>
              </a:rPr>
              <a:t>unquote  </a:t>
            </a:r>
            <a:r>
              <a:rPr lang="en-US" baseline="0" dirty="0" smtClean="0">
                <a:ea typeface="ＭＳ Ｐゴシック"/>
                <a:cs typeface="ＭＳ Ｐゴシック"/>
              </a:rPr>
              <a:t>many bad habits are promoted,  which in many cases result in the task taking longer than even the safe estimate.</a:t>
            </a:r>
          </a:p>
          <a:p>
            <a:endParaRPr lang="en-US" baseline="0" dirty="0" smtClean="0">
              <a:ea typeface="ＭＳ Ｐゴシック"/>
              <a:cs typeface="ＭＳ Ｐゴシック"/>
            </a:endParaRPr>
          </a:p>
          <a:p>
            <a:r>
              <a:rPr lang="en-US" baseline="0" dirty="0" smtClean="0">
                <a:ea typeface="ＭＳ Ｐゴシック"/>
                <a:cs typeface="ＭＳ Ｐゴシック"/>
              </a:rPr>
              <a:t>The student syndrome  describes the situation where a student does not work on a task initially because they have been allotted much more time than is actually needed to complete the task,  however, they do not use the time wisely and finally the impending deadline triggers them to concentrate on the task, but in many cases the actual effort was more than foreseen resulting in the task being completed late.</a:t>
            </a:r>
          </a:p>
          <a:p>
            <a:endParaRPr lang="en-US" baseline="0" dirty="0" smtClean="0">
              <a:ea typeface="ＭＳ Ｐゴシック"/>
              <a:cs typeface="ＭＳ Ｐゴシック"/>
            </a:endParaRPr>
          </a:p>
          <a:p>
            <a:r>
              <a:rPr lang="en-US" baseline="0" dirty="0" smtClean="0">
                <a:ea typeface="ＭＳ Ｐゴシック"/>
                <a:cs typeface="ＭＳ Ｐゴシック"/>
              </a:rPr>
              <a:t>Another issue is Parkinson’s Law,  that states that all tasks will expand to fill the time allocated to them,  so even if the task was worked on diligently and may be a essentially complete, there is always a way to improve the result, so the task is never submitted early.</a:t>
            </a:r>
          </a:p>
          <a:p>
            <a:endParaRPr lang="en-US" baseline="0" dirty="0" smtClean="0">
              <a:ea typeface="ＭＳ Ｐゴシック"/>
              <a:cs typeface="ＭＳ Ｐゴシック"/>
            </a:endParaRPr>
          </a:p>
          <a:p>
            <a:r>
              <a:rPr lang="en-US" baseline="0" dirty="0" smtClean="0">
                <a:ea typeface="ＭＳ Ｐゴシック"/>
                <a:cs typeface="ＭＳ Ｐゴシック"/>
              </a:rPr>
              <a:t> Also, since there is safety built into the task there is much more incentive to multitask.</a:t>
            </a:r>
            <a:endParaRPr lang="en-US" dirty="0" smtClean="0">
              <a:ea typeface="ＭＳ Ｐゴシック"/>
              <a:cs typeface="ＭＳ Ｐゴシック"/>
            </a:endParaRPr>
          </a:p>
          <a:p>
            <a:endParaRPr lang="en-US" dirty="0" smtClean="0">
              <a:ea typeface="ＭＳ Ｐゴシック"/>
              <a:cs typeface="ＭＳ Ｐゴシック"/>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p:spPr>
        <p:txBody>
          <a:bodyPr/>
          <a:lstStyle/>
          <a:p>
            <a:fld id="{2AE78864-3DF1-49C2-8934-5EE0977301EA}" type="slidenum">
              <a:rPr lang="en-US" smtClean="0">
                <a:latin typeface="Arial" charset="0"/>
                <a:ea typeface="ＭＳ Ｐゴシック"/>
                <a:cs typeface="ＭＳ Ｐゴシック"/>
              </a:rPr>
              <a:pPr/>
              <a:t>9</a:t>
            </a:fld>
            <a:endParaRPr lang="en-US" smtClean="0">
              <a:latin typeface="Arial" charset="0"/>
              <a:ea typeface="ＭＳ Ｐゴシック"/>
              <a:cs typeface="ＭＳ Ｐゴシック"/>
            </a:endParaRPr>
          </a:p>
        </p:txBody>
      </p:sp>
      <p:sp>
        <p:nvSpPr>
          <p:cNvPr id="40962" name="Rectangle 2"/>
          <p:cNvSpPr>
            <a:spLocks noGrp="1" noRot="1" noChangeAspect="1" noChangeArrowheads="1" noTextEdit="1"/>
          </p:cNvSpPr>
          <p:nvPr>
            <p:ph type="sldImg"/>
          </p:nvPr>
        </p:nvSpPr>
        <p:spPr>
          <a:xfrm>
            <a:off x="1323975" y="696913"/>
            <a:ext cx="4351338" cy="3481387"/>
          </a:xfrm>
          <a:ln/>
        </p:spPr>
      </p:sp>
      <p:sp>
        <p:nvSpPr>
          <p:cNvPr id="40963" name="Rectangle 3"/>
          <p:cNvSpPr>
            <a:spLocks noGrp="1" noChangeArrowheads="1"/>
          </p:cNvSpPr>
          <p:nvPr>
            <p:ph type="body" idx="1"/>
          </p:nvPr>
        </p:nvSpPr>
        <p:spPr>
          <a:noFill/>
          <a:ln/>
        </p:spPr>
        <p:txBody>
          <a:bodyPr/>
          <a:lstStyle/>
          <a:p>
            <a:pPr eaLnBrk="1" hangingPunct="1"/>
            <a:r>
              <a:rPr lang="en-US" dirty="0" smtClean="0">
                <a:ea typeface="ＭＳ Ｐゴシック"/>
                <a:cs typeface="ＭＳ Ｐゴシック"/>
              </a:rPr>
              <a:t> Here we examine the effects of multitasking with a simple example of four projects.</a:t>
            </a:r>
          </a:p>
          <a:p>
            <a:pPr eaLnBrk="1" hangingPunct="1"/>
            <a:r>
              <a:rPr lang="en-US" dirty="0" smtClean="0">
                <a:ea typeface="ＭＳ Ｐゴシック"/>
                <a:cs typeface="ＭＳ Ｐゴシック"/>
              </a:rPr>
              <a:t> In this example there is one resource that needs to complete 4 tasks, each related to a </a:t>
            </a:r>
            <a:r>
              <a:rPr lang="en-US" i="1" dirty="0" smtClean="0">
                <a:ea typeface="ＭＳ Ｐゴシック"/>
                <a:cs typeface="ＭＳ Ｐゴシック"/>
              </a:rPr>
              <a:t>different </a:t>
            </a:r>
            <a:r>
              <a:rPr lang="en-US" dirty="0" smtClean="0">
                <a:ea typeface="ＭＳ Ｐゴシック"/>
                <a:cs typeface="ＭＳ Ｐゴシック"/>
              </a:rPr>
              <a:t>project</a:t>
            </a:r>
          </a:p>
          <a:p>
            <a:pPr eaLnBrk="1" hangingPunct="1"/>
            <a:endParaRPr lang="en-US" dirty="0" smtClean="0">
              <a:ea typeface="ＭＳ Ｐゴシック"/>
              <a:cs typeface="ＭＳ Ｐゴシック"/>
            </a:endParaRPr>
          </a:p>
          <a:p>
            <a:pPr eaLnBrk="1" hangingPunct="1"/>
            <a:r>
              <a:rPr lang="en-US" smtClean="0">
                <a:ea typeface="ＭＳ Ｐゴシック"/>
                <a:cs typeface="ＭＳ Ｐゴシック"/>
              </a:rPr>
              <a:t>Notice the </a:t>
            </a:r>
            <a:r>
              <a:rPr lang="en-US" dirty="0" smtClean="0">
                <a:ea typeface="ＭＳ Ｐゴシック"/>
                <a:cs typeface="ＭＳ Ｐゴシック"/>
              </a:rPr>
              <a:t>difference in end times between the non-multitasking approach to task execution,  and the multitasking approach to task execution.</a:t>
            </a:r>
          </a:p>
          <a:p>
            <a:pPr eaLnBrk="1" hangingPunct="1"/>
            <a:endParaRPr lang="en-US" dirty="0" smtClean="0">
              <a:ea typeface="ＭＳ Ｐゴシック"/>
              <a:cs typeface="ＭＳ Ｐゴシック"/>
            </a:endParaRPr>
          </a:p>
          <a:p>
            <a:pPr eaLnBrk="1" hangingPunct="1"/>
            <a:r>
              <a:rPr lang="en-US" dirty="0" smtClean="0">
                <a:ea typeface="ＭＳ Ｐゴシック"/>
                <a:cs typeface="ＭＳ Ｐゴシック"/>
              </a:rPr>
              <a:t> who benefits from the multitasking approach?  Project one does not benefit,  the yellow task finishes much later,  </a:t>
            </a:r>
          </a:p>
          <a:p>
            <a:pPr eaLnBrk="1" hangingPunct="1"/>
            <a:r>
              <a:rPr lang="en-US" dirty="0" smtClean="0">
                <a:ea typeface="ＭＳ Ｐゴシック"/>
                <a:cs typeface="ＭＳ Ｐゴシック"/>
              </a:rPr>
              <a:t>project two does not benefit,  it also finishes much later,  project three but not benefit, it finishes later</a:t>
            </a:r>
          </a:p>
          <a:p>
            <a:pPr eaLnBrk="1" hangingPunct="1"/>
            <a:r>
              <a:rPr lang="en-US" dirty="0" smtClean="0">
                <a:ea typeface="ＭＳ Ｐゴシック"/>
                <a:cs typeface="ＭＳ Ｐゴシック"/>
              </a:rPr>
              <a:t> finally project 4</a:t>
            </a:r>
            <a:r>
              <a:rPr lang="en-US" baseline="0" dirty="0" smtClean="0">
                <a:ea typeface="ＭＳ Ｐゴシック"/>
                <a:cs typeface="ＭＳ Ｐゴシック"/>
              </a:rPr>
              <a:t>  theoretically finishes when it otherwise would.</a:t>
            </a:r>
          </a:p>
          <a:p>
            <a:pPr eaLnBrk="1" hangingPunct="1"/>
            <a:r>
              <a:rPr lang="en-US" baseline="0" dirty="0" smtClean="0">
                <a:ea typeface="ＭＳ Ｐゴシック"/>
                <a:cs typeface="ＭＳ Ｐゴシック"/>
              </a:rPr>
              <a:t> so by multitasking  much on time performance has been destroyed without any benefit.</a:t>
            </a:r>
          </a:p>
          <a:p>
            <a:pPr eaLnBrk="1" hangingPunct="1"/>
            <a:endParaRPr lang="en-US" baseline="0" dirty="0" smtClean="0">
              <a:ea typeface="ＭＳ Ｐゴシック"/>
              <a:cs typeface="ＭＳ Ｐゴシック"/>
            </a:endParaRPr>
          </a:p>
          <a:p>
            <a:pPr eaLnBrk="1" hangingPunct="1"/>
            <a:r>
              <a:rPr lang="en-US" baseline="0" dirty="0" smtClean="0">
                <a:ea typeface="ＭＳ Ｐゴシック"/>
                <a:cs typeface="ＭＳ Ｐゴシック"/>
              </a:rPr>
              <a:t>Unfortunately, </a:t>
            </a:r>
            <a:r>
              <a:rPr lang="en-US" dirty="0" smtClean="0">
                <a:ea typeface="ＭＳ Ｐゴシック"/>
                <a:cs typeface="ＭＳ Ｐゴシック"/>
              </a:rPr>
              <a:t>Task switching has overhead,</a:t>
            </a:r>
            <a:r>
              <a:rPr lang="en-US" baseline="0" dirty="0" smtClean="0">
                <a:ea typeface="ＭＳ Ｐゴシック"/>
                <a:cs typeface="ＭＳ Ｐゴシック"/>
              </a:rPr>
              <a:t>  so the multitasking results would be even worse than those illustrated here</a:t>
            </a:r>
            <a:endParaRPr lang="en-US" dirty="0" smtClean="0">
              <a:ea typeface="ＭＳ Ｐゴシック"/>
              <a:cs typeface="ＭＳ Ｐゴシック"/>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pic>
        <p:nvPicPr>
          <p:cNvPr id="8" name="Picture 2" descr="C:\Documents and Settings\Administrador\Escritorio\SYSTEM INSTITUT\LEAN PROJECT SOLUTIONS\MKT\Imagenes fondo\waterdrop_screensaver.jpg"/>
          <p:cNvPicPr>
            <a:picLocks noChangeAspect="1" noChangeArrowheads="1"/>
          </p:cNvPicPr>
          <p:nvPr userDrawn="1"/>
        </p:nvPicPr>
        <p:blipFill>
          <a:blip r:embed="rId2" cstate="print"/>
          <a:srcRect/>
          <a:stretch>
            <a:fillRect/>
          </a:stretch>
        </p:blipFill>
        <p:spPr bwMode="auto">
          <a:xfrm flipH="1">
            <a:off x="3306726" y="0"/>
            <a:ext cx="5837274" cy="2438400"/>
          </a:xfrm>
          <a:prstGeom prst="rect">
            <a:avLst/>
          </a:prstGeom>
          <a:noFill/>
        </p:spPr>
      </p:pic>
      <p:sp>
        <p:nvSpPr>
          <p:cNvPr id="4" name="Line 5"/>
          <p:cNvSpPr>
            <a:spLocks noChangeShapeType="1"/>
          </p:cNvSpPr>
          <p:nvPr/>
        </p:nvSpPr>
        <p:spPr bwMode="auto">
          <a:xfrm>
            <a:off x="1218681" y="3914588"/>
            <a:ext cx="6020254" cy="0"/>
          </a:xfrm>
          <a:prstGeom prst="line">
            <a:avLst/>
          </a:prstGeom>
          <a:noFill/>
          <a:ln w="25400">
            <a:solidFill>
              <a:srgbClr val="004C73"/>
            </a:solidFill>
            <a:round/>
            <a:headEnd/>
            <a:tailEnd/>
          </a:ln>
          <a:effectLst/>
        </p:spPr>
        <p:txBody>
          <a:bodyPr wrap="none" lIns="91428" tIns="45714" rIns="91428" bIns="45714" anchor="ctr"/>
          <a:lstStyle/>
          <a:p>
            <a:pPr>
              <a:defRPr/>
            </a:pPr>
            <a:endParaRPr lang="en-US">
              <a:latin typeface="Arial" pitchFamily="34" charset="0"/>
              <a:ea typeface="+mn-ea"/>
              <a:cs typeface="+mn-cs"/>
            </a:endParaRPr>
          </a:p>
        </p:txBody>
      </p:sp>
      <p:sp>
        <p:nvSpPr>
          <p:cNvPr id="10" name="6 Rectángulo"/>
          <p:cNvSpPr/>
          <p:nvPr userDrawn="1"/>
        </p:nvSpPr>
        <p:spPr>
          <a:xfrm>
            <a:off x="0" y="0"/>
            <a:ext cx="5241851" cy="2438400"/>
          </a:xfrm>
          <a:prstGeom prst="rect">
            <a:avLst/>
          </a:prstGeom>
          <a:solidFill>
            <a:srgbClr val="395C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sp>
        <p:nvSpPr>
          <p:cNvPr id="6146" name="Rectangle 2"/>
          <p:cNvSpPr>
            <a:spLocks noGrp="1" noChangeArrowheads="1"/>
          </p:cNvSpPr>
          <p:nvPr>
            <p:ph type="ctrTitle"/>
          </p:nvPr>
        </p:nvSpPr>
        <p:spPr>
          <a:xfrm>
            <a:off x="1219202" y="1713496"/>
            <a:ext cx="5867400" cy="2113280"/>
          </a:xfrm>
        </p:spPr>
        <p:txBody>
          <a:bodyPr/>
          <a:lstStyle>
            <a:lvl1pPr>
              <a:defRPr>
                <a:solidFill>
                  <a:schemeClr val="tx1"/>
                </a:solidFill>
              </a:defRPr>
            </a:lvl1pPr>
          </a:lstStyle>
          <a:p>
            <a:r>
              <a:rPr lang="en-US" dirty="0" smtClean="0"/>
              <a:t>Click to edit Master title style</a:t>
            </a:r>
            <a:endParaRPr lang="en-US" dirty="0"/>
          </a:p>
        </p:txBody>
      </p:sp>
      <p:sp>
        <p:nvSpPr>
          <p:cNvPr id="6147" name="Rectangle 3"/>
          <p:cNvSpPr>
            <a:spLocks noGrp="1" noChangeArrowheads="1"/>
          </p:cNvSpPr>
          <p:nvPr>
            <p:ph type="subTitle" idx="1"/>
          </p:nvPr>
        </p:nvSpPr>
        <p:spPr>
          <a:xfrm>
            <a:off x="1219202" y="4070616"/>
            <a:ext cx="5867400" cy="1788160"/>
          </a:xfrm>
        </p:spPr>
        <p:txBody>
          <a:bodyPr/>
          <a:lstStyle>
            <a:lvl1pPr marL="0" indent="0">
              <a:defRPr>
                <a:solidFill>
                  <a:schemeClr val="tx1"/>
                </a:solidFill>
              </a:defRPr>
            </a:lvl1pPr>
          </a:lstStyle>
          <a:p>
            <a:r>
              <a:rPr lang="en-US" dirty="0" smtClean="0"/>
              <a:t>Click to edit Master subtitle style</a:t>
            </a:r>
            <a:endParaRPr lang="en-US" dirty="0"/>
          </a:p>
        </p:txBody>
      </p:sp>
      <p:sp>
        <p:nvSpPr>
          <p:cNvPr id="9" name="4 CuadroTexto"/>
          <p:cNvSpPr txBox="1">
            <a:spLocks noChangeArrowheads="1"/>
          </p:cNvSpPr>
          <p:nvPr userDrawn="1"/>
        </p:nvSpPr>
        <p:spPr bwMode="auto">
          <a:xfrm>
            <a:off x="152400" y="76200"/>
            <a:ext cx="8382000" cy="2400300"/>
          </a:xfrm>
          <a:prstGeom prst="rect">
            <a:avLst/>
          </a:prstGeom>
          <a:noFill/>
          <a:ln w="9525">
            <a:noFill/>
            <a:miter lim="800000"/>
            <a:headEnd/>
            <a:tailEnd/>
          </a:ln>
        </p:spPr>
        <p:txBody>
          <a:bodyPr>
            <a:spAutoFit/>
          </a:bodyPr>
          <a:lstStyle/>
          <a:p>
            <a:r>
              <a:rPr lang="es-ES" sz="5000" dirty="0">
                <a:solidFill>
                  <a:schemeClr val="tx1"/>
                </a:solidFill>
                <a:latin typeface="Century Gothic" pitchFamily="34" charset="0"/>
              </a:rPr>
              <a:t>I LEAN PROJECT MANAGEMENT</a:t>
            </a:r>
          </a:p>
          <a:p>
            <a:r>
              <a:rPr lang="es-ES" sz="5000" dirty="0">
                <a:solidFill>
                  <a:schemeClr val="tx1"/>
                </a:solidFill>
                <a:latin typeface="Century Gothic" pitchFamily="34" charset="0"/>
              </a:rPr>
              <a:t> FORUM ‘10</a:t>
            </a:r>
          </a:p>
        </p:txBody>
      </p:sp>
      <p:grpSp>
        <p:nvGrpSpPr>
          <p:cNvPr id="18" name="Group 17"/>
          <p:cNvGrpSpPr/>
          <p:nvPr userDrawn="1"/>
        </p:nvGrpSpPr>
        <p:grpSpPr>
          <a:xfrm>
            <a:off x="59263" y="6404075"/>
            <a:ext cx="8999678" cy="985556"/>
            <a:chOff x="233918" y="6424431"/>
            <a:chExt cx="8813800" cy="965200"/>
          </a:xfrm>
        </p:grpSpPr>
        <p:pic>
          <p:nvPicPr>
            <p:cNvPr id="11" name="Picture 2" descr="C:\Documents and Settings\Administrador\Escritorio\SYSTEM INSTITUT\LEAN PROJECT SOLUTIONS\Institucional\Imagenes\Logo_oficial_NEGRO.JPG"/>
            <p:cNvPicPr>
              <a:picLocks noChangeAspect="1" noChangeArrowheads="1"/>
            </p:cNvPicPr>
            <p:nvPr userDrawn="1"/>
          </p:nvPicPr>
          <p:blipFill>
            <a:blip r:embed="rId3" cstate="print"/>
            <a:srcRect/>
            <a:stretch>
              <a:fillRect/>
            </a:stretch>
          </p:blipFill>
          <p:spPr bwMode="auto">
            <a:xfrm>
              <a:off x="233918" y="6530793"/>
              <a:ext cx="2544763" cy="563563"/>
            </a:xfrm>
            <a:prstGeom prst="rect">
              <a:avLst/>
            </a:prstGeom>
            <a:noFill/>
            <a:ln w="9525">
              <a:noFill/>
              <a:miter lim="800000"/>
              <a:headEnd/>
              <a:tailEnd/>
            </a:ln>
          </p:spPr>
        </p:pic>
        <p:pic>
          <p:nvPicPr>
            <p:cNvPr id="12" name="Picture 2" descr="logo"/>
            <p:cNvPicPr>
              <a:picLocks noChangeAspect="1" noChangeArrowheads="1"/>
            </p:cNvPicPr>
            <p:nvPr userDrawn="1"/>
          </p:nvPicPr>
          <p:blipFill>
            <a:blip r:embed="rId4" cstate="print"/>
            <a:srcRect/>
            <a:stretch>
              <a:fillRect/>
            </a:stretch>
          </p:blipFill>
          <p:spPr bwMode="auto">
            <a:xfrm>
              <a:off x="4729718" y="6606993"/>
              <a:ext cx="1485900" cy="374650"/>
            </a:xfrm>
            <a:prstGeom prst="rect">
              <a:avLst/>
            </a:prstGeom>
            <a:noFill/>
            <a:ln w="9525">
              <a:noFill/>
              <a:miter lim="800000"/>
              <a:headEnd/>
              <a:tailEnd/>
            </a:ln>
          </p:spPr>
        </p:pic>
        <p:pic>
          <p:nvPicPr>
            <p:cNvPr id="13" name="Picture 4" descr="http://caos.uab.es/images/uab-logo.jpg"/>
            <p:cNvPicPr>
              <a:picLocks noChangeAspect="1" noChangeArrowheads="1"/>
            </p:cNvPicPr>
            <p:nvPr userDrawn="1"/>
          </p:nvPicPr>
          <p:blipFill>
            <a:blip r:embed="rId5" cstate="print"/>
            <a:srcRect/>
            <a:stretch>
              <a:fillRect/>
            </a:stretch>
          </p:blipFill>
          <p:spPr bwMode="auto">
            <a:xfrm>
              <a:off x="6482318" y="6606993"/>
              <a:ext cx="903288" cy="381000"/>
            </a:xfrm>
            <a:prstGeom prst="rect">
              <a:avLst/>
            </a:prstGeom>
            <a:noFill/>
            <a:ln w="9525">
              <a:noFill/>
              <a:miter lim="800000"/>
              <a:headEnd/>
              <a:tailEnd/>
            </a:ln>
          </p:spPr>
        </p:pic>
        <p:pic>
          <p:nvPicPr>
            <p:cNvPr id="14" name="Picture 6" descr="http://www.argentacomunicacion.es/fotos/27-02-09-09-57-06.jpg"/>
            <p:cNvPicPr>
              <a:picLocks noChangeAspect="1" noChangeArrowheads="1"/>
            </p:cNvPicPr>
            <p:nvPr userDrawn="1"/>
          </p:nvPicPr>
          <p:blipFill>
            <a:blip r:embed="rId6" cstate="print"/>
            <a:srcRect/>
            <a:stretch>
              <a:fillRect/>
            </a:stretch>
          </p:blipFill>
          <p:spPr bwMode="auto">
            <a:xfrm>
              <a:off x="7625318" y="6606993"/>
              <a:ext cx="1422400" cy="388938"/>
            </a:xfrm>
            <a:prstGeom prst="rect">
              <a:avLst/>
            </a:prstGeom>
            <a:noFill/>
            <a:ln w="9525">
              <a:noFill/>
              <a:miter lim="800000"/>
              <a:headEnd/>
              <a:tailEnd/>
            </a:ln>
          </p:spPr>
        </p:pic>
        <p:grpSp>
          <p:nvGrpSpPr>
            <p:cNvPr id="15" name="25 Grupo"/>
            <p:cNvGrpSpPr>
              <a:grpSpLocks/>
            </p:cNvGrpSpPr>
            <p:nvPr userDrawn="1"/>
          </p:nvGrpSpPr>
          <p:grpSpPr bwMode="auto">
            <a:xfrm>
              <a:off x="2954893" y="6424431"/>
              <a:ext cx="3125788" cy="965200"/>
              <a:chOff x="642910" y="428625"/>
              <a:chExt cx="3125788" cy="963640"/>
            </a:xfrm>
          </p:grpSpPr>
          <p:sp>
            <p:nvSpPr>
              <p:cNvPr id="16" name="12 CuadroTexto"/>
              <p:cNvSpPr txBox="1">
                <a:spLocks noChangeArrowheads="1"/>
              </p:cNvSpPr>
              <p:nvPr/>
            </p:nvSpPr>
            <p:spPr bwMode="auto">
              <a:xfrm>
                <a:off x="642910" y="428625"/>
                <a:ext cx="3125788" cy="589596"/>
              </a:xfrm>
              <a:prstGeom prst="rect">
                <a:avLst/>
              </a:prstGeom>
              <a:noFill/>
              <a:ln w="9525">
                <a:noFill/>
                <a:miter lim="800000"/>
                <a:headEnd/>
                <a:tailEnd/>
              </a:ln>
              <a:effectLst>
                <a:outerShdw blurRad="50800" dist="38100" dir="2700000" algn="tl" rotWithShape="0">
                  <a:prstClr val="black">
                    <a:alpha val="40000"/>
                  </a:prstClr>
                </a:outerShdw>
              </a:effectLst>
            </p:spPr>
            <p:txBody>
              <a:bodyPr lIns="95771" tIns="47885" rIns="95771" bIns="47885">
                <a:spAutoFit/>
              </a:bodyPr>
              <a:lstStyle/>
              <a:p>
                <a:pPr fontAlgn="auto">
                  <a:spcBef>
                    <a:spcPts val="0"/>
                  </a:spcBef>
                  <a:spcAft>
                    <a:spcPts val="0"/>
                  </a:spcAft>
                  <a:defRPr/>
                </a:pPr>
                <a:r>
                  <a:rPr lang="en-US" sz="3200" b="1" smtClean="0">
                    <a:solidFill>
                      <a:schemeClr val="tx1"/>
                    </a:solidFill>
                    <a:latin typeface="Calibri" pitchFamily="34" charset="0"/>
                    <a:cs typeface="+mn-cs"/>
                  </a:rPr>
                  <a:t>SYSTEM</a:t>
                </a:r>
                <a:r>
                  <a:rPr lang="en-US" sz="3200" baseline="30000" smtClean="0">
                    <a:solidFill>
                      <a:schemeClr val="tx1"/>
                    </a:solidFill>
                    <a:latin typeface="Calibri" pitchFamily="34" charset="0"/>
                    <a:cs typeface="+mn-cs"/>
                  </a:rPr>
                  <a:t>®</a:t>
                </a:r>
                <a:endParaRPr lang="en-US" sz="3200" baseline="-25000" dirty="0">
                  <a:solidFill>
                    <a:schemeClr val="tx1"/>
                  </a:solidFill>
                  <a:latin typeface="Calibri" pitchFamily="34" charset="0"/>
                  <a:cs typeface="+mn-cs"/>
                </a:endParaRPr>
              </a:p>
            </p:txBody>
          </p:sp>
          <p:sp>
            <p:nvSpPr>
              <p:cNvPr id="17" name="23 Rectángulo"/>
              <p:cNvSpPr>
                <a:spLocks noChangeArrowheads="1"/>
              </p:cNvSpPr>
              <p:nvPr/>
            </p:nvSpPr>
            <p:spPr bwMode="auto">
              <a:xfrm>
                <a:off x="649918" y="803200"/>
                <a:ext cx="2165351" cy="589065"/>
              </a:xfrm>
              <a:prstGeom prst="rect">
                <a:avLst/>
              </a:prstGeom>
              <a:noFill/>
              <a:ln w="9525">
                <a:noFill/>
                <a:miter lim="800000"/>
                <a:headEnd/>
                <a:tailEnd/>
              </a:ln>
            </p:spPr>
            <p:txBody>
              <a:bodyPr lIns="95771" tIns="47885" rIns="95771" bIns="47885">
                <a:spAutoFit/>
              </a:bodyPr>
              <a:lstStyle/>
              <a:p>
                <a:r>
                  <a:rPr lang="es-ES" sz="1400" i="1" dirty="0" err="1" smtClean="0">
                    <a:solidFill>
                      <a:schemeClr val="tx1"/>
                    </a:solidFill>
                    <a:latin typeface="Calibri" pitchFamily="34" charset="0"/>
                    <a:ea typeface="Calibri" pitchFamily="34" charset="0"/>
                    <a:cs typeface="Calibri" pitchFamily="34" charset="0"/>
                  </a:rPr>
                  <a:t>Value</a:t>
                </a:r>
                <a:r>
                  <a:rPr lang="es-ES" sz="1400" dirty="0" err="1" smtClean="0">
                    <a:solidFill>
                      <a:schemeClr val="tx1"/>
                    </a:solidFill>
                    <a:latin typeface="Calibri" pitchFamily="34" charset="0"/>
                    <a:ea typeface="Calibri" pitchFamily="34" charset="0"/>
                    <a:cs typeface="Calibri" pitchFamily="34" charset="0"/>
                  </a:rPr>
                  <a:t>&amp;</a:t>
                </a:r>
                <a:r>
                  <a:rPr lang="es-ES" sz="1400" b="1" i="1" dirty="0" err="1" smtClean="0">
                    <a:solidFill>
                      <a:schemeClr val="tx1"/>
                    </a:solidFill>
                    <a:latin typeface="Calibri" pitchFamily="34" charset="0"/>
                    <a:ea typeface="Calibri" pitchFamily="34" charset="0"/>
                    <a:cs typeface="Calibri" pitchFamily="34" charset="0"/>
                  </a:rPr>
                  <a:t>Innovation</a:t>
                </a:r>
                <a:r>
                  <a:rPr lang="es-ES" sz="1400" i="1" dirty="0" smtClean="0">
                    <a:solidFill>
                      <a:schemeClr val="tx1"/>
                    </a:solidFill>
                    <a:latin typeface="Calibri" pitchFamily="34" charset="0"/>
                    <a:ea typeface="Calibri" pitchFamily="34" charset="0"/>
                    <a:cs typeface="Calibri" pitchFamily="34" charset="0"/>
                  </a:rPr>
                  <a:t> </a:t>
                </a:r>
              </a:p>
              <a:p>
                <a:r>
                  <a:rPr lang="en-US" dirty="0" smtClean="0">
                    <a:solidFill>
                      <a:schemeClr val="tx1"/>
                    </a:solidFill>
                    <a:latin typeface="Calibri" pitchFamily="34" charset="0"/>
                    <a:ea typeface="Calibri" pitchFamily="34" charset="0"/>
                    <a:cs typeface="Calibri" pitchFamily="34" charset="0"/>
                  </a:rPr>
                  <a:t> </a:t>
                </a:r>
                <a:r>
                  <a:rPr lang="en-US" dirty="0">
                    <a:solidFill>
                      <a:schemeClr val="tx1"/>
                    </a:solidFill>
                    <a:latin typeface="Calibri" pitchFamily="34" charset="0"/>
                    <a:ea typeface="Calibri" pitchFamily="34" charset="0"/>
                    <a:cs typeface="Calibri" pitchFamily="34" charset="0"/>
                  </a:rPr>
                  <a:t> </a:t>
                </a:r>
              </a:p>
            </p:txBody>
          </p:sp>
        </p:grpSp>
      </p:grpSp>
    </p:spTree>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4064" y="1383191"/>
            <a:ext cx="7542438" cy="413510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120643"/>
            <a:ext cx="5486400" cy="604521"/>
          </a:xfrm>
        </p:spPr>
        <p:txBody>
          <a:bodyPr/>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53627"/>
            <a:ext cx="5486400" cy="4389120"/>
          </a:xfrm>
        </p:spPr>
        <p:txBody>
          <a:bodyPr/>
          <a:lstStyle>
            <a:lvl1pPr marL="0" indent="0">
              <a:buNone/>
              <a:defRPr sz="3200"/>
            </a:lvl1pPr>
            <a:lvl2pPr marL="457138" indent="0">
              <a:buNone/>
              <a:defRPr sz="2800"/>
            </a:lvl2pPr>
            <a:lvl3pPr marL="914276" indent="0">
              <a:buNone/>
              <a:defRPr sz="2400"/>
            </a:lvl3pPr>
            <a:lvl4pPr marL="1371413" indent="0">
              <a:buNone/>
              <a:defRPr sz="2000"/>
            </a:lvl4pPr>
            <a:lvl5pPr marL="1828551" indent="0">
              <a:buNone/>
              <a:defRPr sz="2000"/>
            </a:lvl5pPr>
            <a:lvl6pPr marL="2285689" indent="0">
              <a:buNone/>
              <a:defRPr sz="2000"/>
            </a:lvl6pPr>
            <a:lvl7pPr marL="2742827" indent="0">
              <a:buNone/>
              <a:defRPr sz="2000"/>
            </a:lvl7pPr>
            <a:lvl8pPr marL="3199965" indent="0">
              <a:buNone/>
              <a:defRPr sz="2000"/>
            </a:lvl8pPr>
            <a:lvl9pPr marL="365710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725164"/>
            <a:ext cx="5486400" cy="858519"/>
          </a:xfrm>
        </p:spPr>
        <p:txBody>
          <a:bodyPr/>
          <a:lstStyle>
            <a:lvl1pPr marL="0" indent="0">
              <a:buNone/>
              <a:defRPr sz="1400"/>
            </a:lvl1pPr>
            <a:lvl2pPr marL="457138" indent="0">
              <a:buNone/>
              <a:defRPr sz="1200"/>
            </a:lvl2pPr>
            <a:lvl3pPr marL="914276" indent="0">
              <a:buNone/>
              <a:defRPr sz="1000"/>
            </a:lvl3pPr>
            <a:lvl4pPr marL="1371413" indent="0">
              <a:buNone/>
              <a:defRPr sz="900"/>
            </a:lvl4pPr>
            <a:lvl5pPr marL="1828551" indent="0">
              <a:buNone/>
              <a:defRPr sz="900"/>
            </a:lvl5pPr>
            <a:lvl6pPr marL="2285689" indent="0">
              <a:buNone/>
              <a:defRPr sz="900"/>
            </a:lvl6pPr>
            <a:lvl7pPr marL="2742827" indent="0">
              <a:buNone/>
              <a:defRPr sz="900"/>
            </a:lvl7pPr>
            <a:lvl8pPr marL="3199965" indent="0">
              <a:buNone/>
              <a:defRPr sz="900"/>
            </a:lvl8pPr>
            <a:lvl9pPr marL="3657102" indent="0">
              <a:buNone/>
              <a:defRPr sz="9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25032" y="1193209"/>
            <a:ext cx="7543800" cy="696686"/>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914400" y="1277258"/>
            <a:ext cx="3695700" cy="53877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quarter" idx="2"/>
          </p:nvPr>
        </p:nvSpPr>
        <p:spPr>
          <a:xfrm>
            <a:off x="4762500" y="1300477"/>
            <a:ext cx="3695700" cy="269965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4"/>
          <p:cNvSpPr>
            <a:spLocks noGrp="1"/>
          </p:cNvSpPr>
          <p:nvPr>
            <p:ph sz="quarter" idx="3"/>
          </p:nvPr>
        </p:nvSpPr>
        <p:spPr>
          <a:xfrm>
            <a:off x="4762500" y="4052388"/>
            <a:ext cx="3695700" cy="261257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25032" y="1190847"/>
            <a:ext cx="7543800" cy="586006"/>
          </a:xfrm>
        </p:spPr>
        <p:txBody>
          <a:bodyPr/>
          <a:lstStyle/>
          <a:p>
            <a:r>
              <a:rPr lang="en-US" dirty="0" smtClean="0"/>
              <a:t>Click to edit Master title style</a:t>
            </a:r>
            <a:endParaRPr lang="en-US" dirty="0"/>
          </a:p>
        </p:txBody>
      </p:sp>
      <p:sp>
        <p:nvSpPr>
          <p:cNvPr id="3" name="Table Placeholder 2"/>
          <p:cNvSpPr>
            <a:spLocks noGrp="1"/>
          </p:cNvSpPr>
          <p:nvPr>
            <p:ph type="tbl" idx="1"/>
          </p:nvPr>
        </p:nvSpPr>
        <p:spPr>
          <a:xfrm>
            <a:off x="893135" y="1895903"/>
            <a:ext cx="7543800" cy="4217818"/>
          </a:xfrm>
        </p:spPr>
        <p:txBody>
          <a:bodyPr/>
          <a:lstStyle/>
          <a:p>
            <a:pPr lvl="0"/>
            <a:r>
              <a:rPr lang="en-US" noProof="0" dirty="0" smtClean="0"/>
              <a:t>Click icon to add table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13" Type="http://schemas.openxmlformats.org/officeDocument/2006/relationships/image" Target="../media/image7.jpeg"/><Relationship Id="rId3" Type="http://schemas.openxmlformats.org/officeDocument/2006/relationships/slideLayout" Target="../slideLayouts/slideLayout3.xml"/><Relationship Id="rId7" Type="http://schemas.openxmlformats.org/officeDocument/2006/relationships/image" Target="../media/image1.jpeg"/><Relationship Id="rId12"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jpeg"/><Relationship Id="rId5" Type="http://schemas.openxmlformats.org/officeDocument/2006/relationships/slideLayout" Target="../slideLayouts/slideLayout5.xml"/><Relationship Id="rId10" Type="http://schemas.openxmlformats.org/officeDocument/2006/relationships/image" Target="../media/image4.jpeg"/><Relationship Id="rId4" Type="http://schemas.openxmlformats.org/officeDocument/2006/relationships/slideLayout" Target="../slideLayouts/slideLayout4.xml"/><Relationship Id="rId9"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6"/>
          <p:cNvSpPr>
            <a:spLocks noChangeArrowheads="1"/>
          </p:cNvSpPr>
          <p:nvPr userDrawn="1"/>
        </p:nvSpPr>
        <p:spPr bwMode="auto">
          <a:xfrm>
            <a:off x="0" y="0"/>
            <a:ext cx="9144000" cy="1190846"/>
          </a:xfrm>
          <a:prstGeom prst="rect">
            <a:avLst/>
          </a:prstGeom>
          <a:solidFill>
            <a:srgbClr val="395C87"/>
          </a:solidFill>
          <a:ln w="6350">
            <a:noFill/>
            <a:miter lim="800000"/>
            <a:headEnd/>
            <a:tailEnd/>
          </a:ln>
        </p:spPr>
        <p:txBody>
          <a:bodyPr wrap="none" anchor="ctr"/>
          <a:lstStyle/>
          <a:p>
            <a:pPr fontAlgn="auto">
              <a:spcBef>
                <a:spcPts val="0"/>
              </a:spcBef>
              <a:spcAft>
                <a:spcPts val="0"/>
              </a:spcAft>
              <a:defRPr/>
            </a:pPr>
            <a:endParaRPr lang="ca-ES">
              <a:latin typeface="+mn-lt"/>
              <a:cs typeface="+mn-cs"/>
            </a:endParaRPr>
          </a:p>
        </p:txBody>
      </p:sp>
      <p:sp>
        <p:nvSpPr>
          <p:cNvPr id="1026" name="Rectangle 2"/>
          <p:cNvSpPr>
            <a:spLocks noGrp="1" noChangeArrowheads="1"/>
          </p:cNvSpPr>
          <p:nvPr>
            <p:ph type="title"/>
          </p:nvPr>
        </p:nvSpPr>
        <p:spPr bwMode="auto">
          <a:xfrm>
            <a:off x="234697" y="127590"/>
            <a:ext cx="6463816" cy="581248"/>
          </a:xfrm>
          <a:prstGeom prst="rect">
            <a:avLst/>
          </a:prstGeom>
          <a:noFill/>
          <a:ln w="9525">
            <a:noFill/>
            <a:miter lim="800000"/>
            <a:headEnd/>
            <a:tailEnd/>
          </a:ln>
        </p:spPr>
        <p:txBody>
          <a:bodyPr vert="horz" wrap="square" lIns="91428" tIns="45714" rIns="91428" bIns="45714" numCol="1" anchor="b"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224064" y="1351293"/>
            <a:ext cx="7542438" cy="4135106"/>
          </a:xfrm>
          <a:prstGeom prst="rect">
            <a:avLst/>
          </a:prstGeom>
          <a:noFill/>
          <a:ln w="9525">
            <a:noFill/>
            <a:miter lim="800000"/>
            <a:headEnd/>
            <a:tailEnd/>
          </a:ln>
        </p:spPr>
        <p:txBody>
          <a:bodyPr vert="horz" wrap="square" lIns="91428" tIns="45714" rIns="91428" bIns="45714"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127" name="Rectangle 7"/>
          <p:cNvSpPr>
            <a:spLocks noChangeArrowheads="1"/>
          </p:cNvSpPr>
          <p:nvPr/>
        </p:nvSpPr>
        <p:spPr bwMode="auto">
          <a:xfrm>
            <a:off x="961871" y="373064"/>
            <a:ext cx="1629578" cy="369887"/>
          </a:xfrm>
          <a:prstGeom prst="rect">
            <a:avLst/>
          </a:prstGeom>
          <a:noFill/>
          <a:ln w="9525">
            <a:noFill/>
            <a:miter lim="800000"/>
            <a:headEnd/>
            <a:tailEnd/>
          </a:ln>
          <a:effectLst/>
        </p:spPr>
        <p:txBody>
          <a:bodyPr lIns="91428" tIns="45714" rIns="91428" bIns="45714">
            <a:spAutoFit/>
          </a:bodyPr>
          <a:lstStyle/>
          <a:p>
            <a:pPr>
              <a:defRPr/>
            </a:pPr>
            <a:endParaRPr lang="en-US">
              <a:latin typeface="Arial" pitchFamily="34" charset="0"/>
              <a:ea typeface="ＭＳ Ｐゴシック" pitchFamily="34" charset="-128"/>
              <a:cs typeface="+mn-cs"/>
            </a:endParaRPr>
          </a:p>
        </p:txBody>
      </p:sp>
      <p:grpSp>
        <p:nvGrpSpPr>
          <p:cNvPr id="17" name="17 Grupo"/>
          <p:cNvGrpSpPr>
            <a:grpSpLocks/>
          </p:cNvGrpSpPr>
          <p:nvPr userDrawn="1"/>
        </p:nvGrpSpPr>
        <p:grpSpPr bwMode="auto">
          <a:xfrm>
            <a:off x="-1" y="6136162"/>
            <a:ext cx="10664455" cy="1179038"/>
            <a:chOff x="0" y="2590800"/>
            <a:chExt cx="10668000" cy="914400"/>
          </a:xfrm>
        </p:grpSpPr>
        <p:pic>
          <p:nvPicPr>
            <p:cNvPr id="18" name="Picture 7" descr="http://i.dell.com/images/emea/topics/solidworks/solidworks_engine_350x241.jpg"/>
            <p:cNvPicPr>
              <a:picLocks noChangeArrowheads="1"/>
            </p:cNvPicPr>
            <p:nvPr/>
          </p:nvPicPr>
          <p:blipFill>
            <a:blip r:embed="rId7" cstate="print"/>
            <a:srcRect t="10373"/>
            <a:stretch>
              <a:fillRect/>
            </a:stretch>
          </p:blipFill>
          <p:spPr bwMode="auto">
            <a:xfrm>
              <a:off x="3581400" y="2590800"/>
              <a:ext cx="1905000" cy="447299"/>
            </a:xfrm>
            <a:prstGeom prst="rect">
              <a:avLst/>
            </a:prstGeom>
            <a:noFill/>
            <a:ln w="9525">
              <a:noFill/>
              <a:miter lim="800000"/>
              <a:headEnd/>
              <a:tailEnd/>
            </a:ln>
          </p:spPr>
        </p:pic>
        <p:pic>
          <p:nvPicPr>
            <p:cNvPr id="19" name="Picture 3" descr="C:\Documents and Settings\Administrador\Escritorio\SYSTEM INSTITUT\LEAN PROJECT SOLUTIONS\MKT\Imagenes fondo\aviones1.JPG"/>
            <p:cNvPicPr>
              <a:picLocks noChangeArrowheads="1"/>
            </p:cNvPicPr>
            <p:nvPr/>
          </p:nvPicPr>
          <p:blipFill>
            <a:blip r:embed="rId8" cstate="print"/>
            <a:srcRect t="21092"/>
            <a:stretch>
              <a:fillRect/>
            </a:stretch>
          </p:blipFill>
          <p:spPr bwMode="auto">
            <a:xfrm>
              <a:off x="0" y="2590800"/>
              <a:ext cx="1828800" cy="838200"/>
            </a:xfrm>
            <a:prstGeom prst="rect">
              <a:avLst/>
            </a:prstGeom>
            <a:noFill/>
            <a:ln w="9525">
              <a:noFill/>
              <a:miter lim="800000"/>
              <a:headEnd/>
              <a:tailEnd/>
            </a:ln>
          </p:spPr>
        </p:pic>
        <p:pic>
          <p:nvPicPr>
            <p:cNvPr id="20" name="Picture 4" descr="C:\Documents and Settings\Administrador\Escritorio\SYSTEM INSTITUT\LEAN PROJECT SOLUTIONS\MKT\Imagenes fondo\laboratorio1.jpg"/>
            <p:cNvPicPr>
              <a:picLocks noChangeAspect="1" noChangeArrowheads="1"/>
            </p:cNvPicPr>
            <p:nvPr/>
          </p:nvPicPr>
          <p:blipFill>
            <a:blip r:embed="rId9" cstate="print"/>
            <a:srcRect/>
            <a:stretch>
              <a:fillRect/>
            </a:stretch>
          </p:blipFill>
          <p:spPr bwMode="auto">
            <a:xfrm>
              <a:off x="1828800" y="2590800"/>
              <a:ext cx="1805613" cy="609600"/>
            </a:xfrm>
            <a:prstGeom prst="rect">
              <a:avLst/>
            </a:prstGeom>
            <a:noFill/>
            <a:ln w="9525">
              <a:noFill/>
              <a:miter lim="800000"/>
              <a:headEnd/>
              <a:tailEnd/>
            </a:ln>
          </p:spPr>
        </p:pic>
        <p:pic>
          <p:nvPicPr>
            <p:cNvPr id="21" name="Picture 2" descr="http://img.directindustry.es/images_di/photo-g/software-erp-62493.jpg"/>
            <p:cNvPicPr>
              <a:picLocks noChangeArrowheads="1"/>
            </p:cNvPicPr>
            <p:nvPr/>
          </p:nvPicPr>
          <p:blipFill>
            <a:blip r:embed="rId10" cstate="print"/>
            <a:srcRect/>
            <a:stretch>
              <a:fillRect/>
            </a:stretch>
          </p:blipFill>
          <p:spPr bwMode="auto">
            <a:xfrm>
              <a:off x="7315200" y="2590800"/>
              <a:ext cx="1828800" cy="447299"/>
            </a:xfrm>
            <a:prstGeom prst="rect">
              <a:avLst/>
            </a:prstGeom>
            <a:noFill/>
            <a:ln w="9525">
              <a:noFill/>
              <a:miter lim="800000"/>
              <a:headEnd/>
              <a:tailEnd/>
            </a:ln>
          </p:spPr>
        </p:pic>
        <p:pic>
          <p:nvPicPr>
            <p:cNvPr id="22" name="Picture 4" descr="http://www.ivarquitectos.com/images/6.jpg"/>
            <p:cNvPicPr>
              <a:picLocks noChangeArrowheads="1"/>
            </p:cNvPicPr>
            <p:nvPr/>
          </p:nvPicPr>
          <p:blipFill>
            <a:blip r:embed="rId11" cstate="print"/>
            <a:srcRect b="18275"/>
            <a:stretch>
              <a:fillRect/>
            </a:stretch>
          </p:blipFill>
          <p:spPr bwMode="auto">
            <a:xfrm>
              <a:off x="5486400" y="2592075"/>
              <a:ext cx="1828800" cy="447299"/>
            </a:xfrm>
            <a:prstGeom prst="rect">
              <a:avLst/>
            </a:prstGeom>
            <a:noFill/>
            <a:ln w="9525">
              <a:noFill/>
              <a:miter lim="800000"/>
              <a:headEnd/>
              <a:tailEnd/>
            </a:ln>
          </p:spPr>
        </p:pic>
        <p:pic>
          <p:nvPicPr>
            <p:cNvPr id="23" name="Picture 2" descr="C:\Documents and Settings\Administrador\Escritorio\Imagen1.png"/>
            <p:cNvPicPr>
              <a:picLocks noChangeAspect="1" noChangeArrowheads="1"/>
            </p:cNvPicPr>
            <p:nvPr/>
          </p:nvPicPr>
          <p:blipFill>
            <a:blip r:embed="rId12" cstate="print"/>
            <a:srcRect l="6850" t="-8156" r="38356" b="72104"/>
            <a:stretch>
              <a:fillRect/>
            </a:stretch>
          </p:blipFill>
          <p:spPr bwMode="auto">
            <a:xfrm>
              <a:off x="0" y="2895600"/>
              <a:ext cx="9067800" cy="533400"/>
            </a:xfrm>
            <a:prstGeom prst="rect">
              <a:avLst/>
            </a:prstGeom>
            <a:noFill/>
            <a:ln w="9525">
              <a:noFill/>
              <a:miter lim="800000"/>
              <a:headEnd/>
              <a:tailEnd/>
            </a:ln>
          </p:spPr>
        </p:pic>
        <p:pic>
          <p:nvPicPr>
            <p:cNvPr id="24" name="Picture 2" descr="C:\Documents and Settings\Administrador\Escritorio\Imagen1.png"/>
            <p:cNvPicPr>
              <a:picLocks noChangeAspect="1" noChangeArrowheads="1"/>
            </p:cNvPicPr>
            <p:nvPr/>
          </p:nvPicPr>
          <p:blipFill>
            <a:blip r:embed="rId12" cstate="print">
              <a:duotone>
                <a:prstClr val="black"/>
                <a:schemeClr val="accent1">
                  <a:tint val="45000"/>
                  <a:satMod val="400000"/>
                </a:schemeClr>
              </a:duotone>
              <a:lum contrast="-100000"/>
            </a:blip>
            <a:srcRect l="6849" r="38356" b="69337"/>
            <a:stretch>
              <a:fillRect/>
            </a:stretch>
          </p:blipFill>
          <p:spPr bwMode="auto">
            <a:xfrm>
              <a:off x="0" y="3051527"/>
              <a:ext cx="9144000" cy="453673"/>
            </a:xfrm>
            <a:prstGeom prst="rect">
              <a:avLst/>
            </a:prstGeom>
            <a:noFill/>
          </p:spPr>
        </p:pic>
        <p:sp>
          <p:nvSpPr>
            <p:cNvPr id="25" name="24 CuadroTexto"/>
            <p:cNvSpPr txBox="1">
              <a:spLocks noChangeArrowheads="1"/>
            </p:cNvSpPr>
            <p:nvPr/>
          </p:nvSpPr>
          <p:spPr bwMode="auto">
            <a:xfrm>
              <a:off x="3048000" y="3124200"/>
              <a:ext cx="7620000" cy="323165"/>
            </a:xfrm>
            <a:prstGeom prst="rect">
              <a:avLst/>
            </a:prstGeom>
            <a:noFill/>
            <a:ln w="9525">
              <a:noFill/>
              <a:miter lim="800000"/>
              <a:headEnd/>
              <a:tailEnd/>
            </a:ln>
          </p:spPr>
          <p:txBody>
            <a:bodyPr>
              <a:spAutoFit/>
            </a:bodyPr>
            <a:lstStyle/>
            <a:p>
              <a:pPr algn="ctr"/>
              <a:r>
                <a:rPr lang="es-ES" sz="1500" b="1" dirty="0">
                  <a:solidFill>
                    <a:schemeClr val="bg1"/>
                  </a:solidFill>
                  <a:latin typeface="Copperplate Gothic Light" pitchFamily="34" charset="0"/>
                </a:rPr>
                <a:t>I  LEAN   PROJECT   MANAGEMENT    FORUM</a:t>
              </a:r>
              <a:endParaRPr lang="es-ES" sz="1500" dirty="0">
                <a:solidFill>
                  <a:schemeClr val="bg1"/>
                </a:solidFill>
                <a:latin typeface="Copperplate Gothic Light" pitchFamily="34" charset="0"/>
              </a:endParaRPr>
            </a:p>
          </p:txBody>
        </p:sp>
      </p:grpSp>
      <p:grpSp>
        <p:nvGrpSpPr>
          <p:cNvPr id="30" name="Group 29"/>
          <p:cNvGrpSpPr/>
          <p:nvPr userDrawn="1"/>
        </p:nvGrpSpPr>
        <p:grpSpPr>
          <a:xfrm>
            <a:off x="6762307" y="287079"/>
            <a:ext cx="2094614" cy="595423"/>
            <a:chOff x="6762307" y="287079"/>
            <a:chExt cx="2094614" cy="595423"/>
          </a:xfrm>
        </p:grpSpPr>
        <p:sp>
          <p:nvSpPr>
            <p:cNvPr id="29" name="Rectangle 28"/>
            <p:cNvSpPr/>
            <p:nvPr userDrawn="1"/>
          </p:nvSpPr>
          <p:spPr bwMode="auto">
            <a:xfrm>
              <a:off x="6762307" y="287079"/>
              <a:ext cx="2094614" cy="595423"/>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pic>
          <p:nvPicPr>
            <p:cNvPr id="28" name="Picture 27" descr="SHAI_logoWeb300.jpg"/>
            <p:cNvPicPr>
              <a:picLocks noChangeAspect="1"/>
            </p:cNvPicPr>
            <p:nvPr userDrawn="1"/>
          </p:nvPicPr>
          <p:blipFill>
            <a:blip r:embed="rId13" cstate="print"/>
            <a:stretch>
              <a:fillRect/>
            </a:stretch>
          </p:blipFill>
          <p:spPr>
            <a:xfrm>
              <a:off x="6832747" y="384544"/>
              <a:ext cx="1960379" cy="424749"/>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hdr="0" ftr="0"/>
  <p:txStyles>
    <p:titleStyle>
      <a:lvl1pPr algn="l" rtl="0" eaLnBrk="0" fontAlgn="base" hangingPunct="0">
        <a:spcBef>
          <a:spcPct val="0"/>
        </a:spcBef>
        <a:spcAft>
          <a:spcPct val="0"/>
        </a:spcAft>
        <a:defRPr sz="3200" b="1">
          <a:solidFill>
            <a:schemeClr val="bg1"/>
          </a:solidFill>
          <a:latin typeface="+mj-lt"/>
          <a:ea typeface="ＭＳ Ｐゴシック" charset="-128"/>
          <a:cs typeface="ＭＳ Ｐゴシック" charset="-128"/>
        </a:defRPr>
      </a:lvl1pPr>
      <a:lvl2pPr algn="l" rtl="0" eaLnBrk="0" fontAlgn="base" hangingPunct="0">
        <a:spcBef>
          <a:spcPct val="0"/>
        </a:spcBef>
        <a:spcAft>
          <a:spcPct val="0"/>
        </a:spcAft>
        <a:defRPr sz="3600" b="1">
          <a:solidFill>
            <a:srgbClr val="011D75"/>
          </a:solidFill>
          <a:latin typeface="Arial" charset="0"/>
          <a:ea typeface="ＭＳ Ｐゴシック" charset="-128"/>
          <a:cs typeface="ＭＳ Ｐゴシック" charset="-128"/>
        </a:defRPr>
      </a:lvl2pPr>
      <a:lvl3pPr algn="l" rtl="0" eaLnBrk="0" fontAlgn="base" hangingPunct="0">
        <a:spcBef>
          <a:spcPct val="0"/>
        </a:spcBef>
        <a:spcAft>
          <a:spcPct val="0"/>
        </a:spcAft>
        <a:defRPr sz="3600" b="1">
          <a:solidFill>
            <a:srgbClr val="011D75"/>
          </a:solidFill>
          <a:latin typeface="Arial" charset="0"/>
          <a:ea typeface="ＭＳ Ｐゴシック" charset="-128"/>
          <a:cs typeface="ＭＳ Ｐゴシック" charset="-128"/>
        </a:defRPr>
      </a:lvl3pPr>
      <a:lvl4pPr algn="l" rtl="0" eaLnBrk="0" fontAlgn="base" hangingPunct="0">
        <a:spcBef>
          <a:spcPct val="0"/>
        </a:spcBef>
        <a:spcAft>
          <a:spcPct val="0"/>
        </a:spcAft>
        <a:defRPr sz="3600" b="1">
          <a:solidFill>
            <a:srgbClr val="011D75"/>
          </a:solidFill>
          <a:latin typeface="Arial" charset="0"/>
          <a:ea typeface="ＭＳ Ｐゴシック" charset="-128"/>
          <a:cs typeface="ＭＳ Ｐゴシック" charset="-128"/>
        </a:defRPr>
      </a:lvl4pPr>
      <a:lvl5pPr algn="l" rtl="0" eaLnBrk="0" fontAlgn="base" hangingPunct="0">
        <a:spcBef>
          <a:spcPct val="0"/>
        </a:spcBef>
        <a:spcAft>
          <a:spcPct val="0"/>
        </a:spcAft>
        <a:defRPr sz="3600" b="1">
          <a:solidFill>
            <a:srgbClr val="011D75"/>
          </a:solidFill>
          <a:latin typeface="Arial" charset="0"/>
          <a:ea typeface="ＭＳ Ｐゴシック" charset="-128"/>
          <a:cs typeface="ＭＳ Ｐゴシック" charset="-128"/>
        </a:defRPr>
      </a:lvl5pPr>
      <a:lvl6pPr marL="457138" algn="l" rtl="0" eaLnBrk="1" fontAlgn="base" hangingPunct="1">
        <a:spcBef>
          <a:spcPct val="0"/>
        </a:spcBef>
        <a:spcAft>
          <a:spcPct val="0"/>
        </a:spcAft>
        <a:defRPr sz="3600" b="1">
          <a:solidFill>
            <a:srgbClr val="011D75"/>
          </a:solidFill>
          <a:latin typeface="Arial" charset="0"/>
        </a:defRPr>
      </a:lvl6pPr>
      <a:lvl7pPr marL="914276" algn="l" rtl="0" eaLnBrk="1" fontAlgn="base" hangingPunct="1">
        <a:spcBef>
          <a:spcPct val="0"/>
        </a:spcBef>
        <a:spcAft>
          <a:spcPct val="0"/>
        </a:spcAft>
        <a:defRPr sz="3600" b="1">
          <a:solidFill>
            <a:srgbClr val="011D75"/>
          </a:solidFill>
          <a:latin typeface="Arial" charset="0"/>
        </a:defRPr>
      </a:lvl7pPr>
      <a:lvl8pPr marL="1371413" algn="l" rtl="0" eaLnBrk="1" fontAlgn="base" hangingPunct="1">
        <a:spcBef>
          <a:spcPct val="0"/>
        </a:spcBef>
        <a:spcAft>
          <a:spcPct val="0"/>
        </a:spcAft>
        <a:defRPr sz="3600" b="1">
          <a:solidFill>
            <a:srgbClr val="011D75"/>
          </a:solidFill>
          <a:latin typeface="Arial" charset="0"/>
        </a:defRPr>
      </a:lvl8pPr>
      <a:lvl9pPr marL="1828551" algn="l" rtl="0" eaLnBrk="1" fontAlgn="base" hangingPunct="1">
        <a:spcBef>
          <a:spcPct val="0"/>
        </a:spcBef>
        <a:spcAft>
          <a:spcPct val="0"/>
        </a:spcAft>
        <a:defRPr sz="3600" b="1">
          <a:solidFill>
            <a:srgbClr val="011D75"/>
          </a:solidFill>
          <a:latin typeface="Arial" charset="0"/>
        </a:defRPr>
      </a:lvl9pPr>
    </p:titleStyle>
    <p:bodyStyle>
      <a:lvl1pPr marL="341313" indent="-341313"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1363" indent="-284163" algn="l" rtl="0" eaLnBrk="0" fontAlgn="base" hangingPunct="0">
        <a:spcBef>
          <a:spcPct val="20000"/>
        </a:spcBef>
        <a:spcAft>
          <a:spcPct val="0"/>
        </a:spcAft>
        <a:buFont typeface="Times" pitchFamily="18" charset="0"/>
        <a:buChar char="•"/>
        <a:defRPr sz="2400">
          <a:solidFill>
            <a:schemeClr val="tx1"/>
          </a:solidFill>
          <a:latin typeface="+mn-lt"/>
          <a:ea typeface="ＭＳ Ｐゴシック" charset="-128"/>
          <a:cs typeface="ＭＳ Ｐゴシック"/>
        </a:defRPr>
      </a:lvl2pPr>
      <a:lvl3pPr marL="1141413" indent="-227013" algn="l" rtl="0" eaLnBrk="0" fontAlgn="base" hangingPunct="0">
        <a:spcBef>
          <a:spcPct val="20000"/>
        </a:spcBef>
        <a:spcAft>
          <a:spcPct val="0"/>
        </a:spcAft>
        <a:buChar char="–"/>
        <a:defRPr sz="2000">
          <a:solidFill>
            <a:srgbClr val="011D75"/>
          </a:solidFill>
          <a:latin typeface="+mn-lt"/>
          <a:ea typeface="ＭＳ Ｐゴシック" charset="-128"/>
          <a:cs typeface="ＭＳ Ｐゴシック"/>
        </a:defRPr>
      </a:lvl3pPr>
      <a:lvl4pPr marL="1598613" indent="-227013" algn="l" rtl="0" eaLnBrk="0" fontAlgn="base" hangingPunct="0">
        <a:spcBef>
          <a:spcPct val="20000"/>
        </a:spcBef>
        <a:spcAft>
          <a:spcPct val="0"/>
        </a:spcAft>
        <a:buFont typeface="Times" pitchFamily="18" charset="0"/>
        <a:buChar char="•"/>
        <a:defRPr sz="2000">
          <a:solidFill>
            <a:schemeClr val="bg2"/>
          </a:solidFill>
          <a:latin typeface="+mn-lt"/>
          <a:ea typeface="ＭＳ Ｐゴシック" charset="-128"/>
          <a:cs typeface="ＭＳ Ｐゴシック"/>
        </a:defRPr>
      </a:lvl4pPr>
      <a:lvl5pPr marL="2055813" indent="-227013" algn="l" rtl="0" eaLnBrk="0" fontAlgn="base" hangingPunct="0">
        <a:spcBef>
          <a:spcPct val="20000"/>
        </a:spcBef>
        <a:spcAft>
          <a:spcPct val="0"/>
        </a:spcAft>
        <a:buChar char="-"/>
        <a:defRPr sz="1600">
          <a:solidFill>
            <a:schemeClr val="bg2"/>
          </a:solidFill>
          <a:latin typeface="+mn-lt"/>
          <a:ea typeface="ＭＳ Ｐゴシック" charset="-128"/>
          <a:cs typeface="ＭＳ Ｐゴシック"/>
        </a:defRPr>
      </a:lvl5pPr>
      <a:lvl6pPr marL="2514258" indent="-228569" algn="l" rtl="0" eaLnBrk="1" fontAlgn="base" hangingPunct="1">
        <a:spcBef>
          <a:spcPct val="20000"/>
        </a:spcBef>
        <a:spcAft>
          <a:spcPct val="0"/>
        </a:spcAft>
        <a:buChar char="-"/>
        <a:defRPr sz="1600">
          <a:solidFill>
            <a:schemeClr val="bg2"/>
          </a:solidFill>
          <a:latin typeface="+mn-lt"/>
          <a:ea typeface="ＭＳ Ｐゴシック" charset="-128"/>
        </a:defRPr>
      </a:lvl6pPr>
      <a:lvl7pPr marL="2971396" indent="-228569" algn="l" rtl="0" eaLnBrk="1" fontAlgn="base" hangingPunct="1">
        <a:spcBef>
          <a:spcPct val="20000"/>
        </a:spcBef>
        <a:spcAft>
          <a:spcPct val="0"/>
        </a:spcAft>
        <a:buChar char="-"/>
        <a:defRPr sz="1600">
          <a:solidFill>
            <a:schemeClr val="bg2"/>
          </a:solidFill>
          <a:latin typeface="+mn-lt"/>
          <a:ea typeface="ＭＳ Ｐゴシック" charset="-128"/>
        </a:defRPr>
      </a:lvl7pPr>
      <a:lvl8pPr marL="3428534" indent="-228569" algn="l" rtl="0" eaLnBrk="1" fontAlgn="base" hangingPunct="1">
        <a:spcBef>
          <a:spcPct val="20000"/>
        </a:spcBef>
        <a:spcAft>
          <a:spcPct val="0"/>
        </a:spcAft>
        <a:buChar char="-"/>
        <a:defRPr sz="1600">
          <a:solidFill>
            <a:schemeClr val="bg2"/>
          </a:solidFill>
          <a:latin typeface="+mn-lt"/>
          <a:ea typeface="ＭＳ Ｐゴシック" charset="-128"/>
        </a:defRPr>
      </a:lvl8pPr>
      <a:lvl9pPr marL="3885671" indent="-228569" algn="l" rtl="0" eaLnBrk="1" fontAlgn="base" hangingPunct="1">
        <a:spcBef>
          <a:spcPct val="20000"/>
        </a:spcBef>
        <a:spcAft>
          <a:spcPct val="0"/>
        </a:spcAft>
        <a:buChar char="-"/>
        <a:defRPr sz="1600">
          <a:solidFill>
            <a:schemeClr val="bg2"/>
          </a:solidFill>
          <a:latin typeface="+mn-lt"/>
          <a:ea typeface="ＭＳ Ｐゴシック" charset="-128"/>
        </a:defRPr>
      </a:lvl9pPr>
    </p:bodyStyle>
    <p:otherStyle>
      <a:defPPr>
        <a:defRPr lang="en-US"/>
      </a:defPPr>
      <a:lvl1pPr marL="0" algn="l" defTabSz="457138" rtl="0" eaLnBrk="1" latinLnBrk="0" hangingPunct="1">
        <a:defRPr sz="1800" kern="1200">
          <a:solidFill>
            <a:schemeClr val="tx1"/>
          </a:solidFill>
          <a:latin typeface="+mn-lt"/>
          <a:ea typeface="+mn-ea"/>
          <a:cs typeface="+mn-cs"/>
        </a:defRPr>
      </a:lvl1pPr>
      <a:lvl2pPr marL="457138" algn="l" defTabSz="457138" rtl="0" eaLnBrk="1" latinLnBrk="0" hangingPunct="1">
        <a:defRPr sz="1800" kern="1200">
          <a:solidFill>
            <a:schemeClr val="tx1"/>
          </a:solidFill>
          <a:latin typeface="+mn-lt"/>
          <a:ea typeface="+mn-ea"/>
          <a:cs typeface="+mn-cs"/>
        </a:defRPr>
      </a:lvl2pPr>
      <a:lvl3pPr marL="914276" algn="l" defTabSz="457138" rtl="0" eaLnBrk="1" latinLnBrk="0" hangingPunct="1">
        <a:defRPr sz="1800" kern="1200">
          <a:solidFill>
            <a:schemeClr val="tx1"/>
          </a:solidFill>
          <a:latin typeface="+mn-lt"/>
          <a:ea typeface="+mn-ea"/>
          <a:cs typeface="+mn-cs"/>
        </a:defRPr>
      </a:lvl3pPr>
      <a:lvl4pPr marL="1371413" algn="l" defTabSz="457138" rtl="0" eaLnBrk="1" latinLnBrk="0" hangingPunct="1">
        <a:defRPr sz="1800" kern="1200">
          <a:solidFill>
            <a:schemeClr val="tx1"/>
          </a:solidFill>
          <a:latin typeface="+mn-lt"/>
          <a:ea typeface="+mn-ea"/>
          <a:cs typeface="+mn-cs"/>
        </a:defRPr>
      </a:lvl4pPr>
      <a:lvl5pPr marL="1828551" algn="l" defTabSz="457138" rtl="0" eaLnBrk="1" latinLnBrk="0" hangingPunct="1">
        <a:defRPr sz="1800" kern="1200">
          <a:solidFill>
            <a:schemeClr val="tx1"/>
          </a:solidFill>
          <a:latin typeface="+mn-lt"/>
          <a:ea typeface="+mn-ea"/>
          <a:cs typeface="+mn-cs"/>
        </a:defRPr>
      </a:lvl5pPr>
      <a:lvl6pPr marL="2285689" algn="l" defTabSz="457138" rtl="0" eaLnBrk="1" latinLnBrk="0" hangingPunct="1">
        <a:defRPr sz="1800" kern="1200">
          <a:solidFill>
            <a:schemeClr val="tx1"/>
          </a:solidFill>
          <a:latin typeface="+mn-lt"/>
          <a:ea typeface="+mn-ea"/>
          <a:cs typeface="+mn-cs"/>
        </a:defRPr>
      </a:lvl6pPr>
      <a:lvl7pPr marL="2742827" algn="l" defTabSz="457138" rtl="0" eaLnBrk="1" latinLnBrk="0" hangingPunct="1">
        <a:defRPr sz="1800" kern="1200">
          <a:solidFill>
            <a:schemeClr val="tx1"/>
          </a:solidFill>
          <a:latin typeface="+mn-lt"/>
          <a:ea typeface="+mn-ea"/>
          <a:cs typeface="+mn-cs"/>
        </a:defRPr>
      </a:lvl7pPr>
      <a:lvl8pPr marL="3199965" algn="l" defTabSz="457138" rtl="0" eaLnBrk="1" latinLnBrk="0" hangingPunct="1">
        <a:defRPr sz="1800" kern="1200">
          <a:solidFill>
            <a:schemeClr val="tx1"/>
          </a:solidFill>
          <a:latin typeface="+mn-lt"/>
          <a:ea typeface="+mn-ea"/>
          <a:cs typeface="+mn-cs"/>
        </a:defRPr>
      </a:lvl8pPr>
      <a:lvl9pPr marL="3657102" algn="l" defTabSz="45713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audio" Target="../media/audio1.wav"/><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audio" Target="../media/audio10.wav"/><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audio" Target="../media/audio11.wav"/><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audio" Target="../media/audio12.wav"/><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audio" Target="../media/audio13.wav"/><Relationship Id="rId5" Type="http://schemas.openxmlformats.org/officeDocument/2006/relationships/image" Target="../media/image23.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audio" Target="../media/audio14.wav"/><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audio" Target="../media/audio15.wav"/><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audio" Target="../media/audio16.wav"/><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audio" Target="../media/audio17.wav"/><Relationship Id="rId5" Type="http://schemas.openxmlformats.org/officeDocument/2006/relationships/image" Target="../media/image23.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audio" Target="../media/audio18.wav"/><Relationship Id="rId5" Type="http://schemas.openxmlformats.org/officeDocument/2006/relationships/image" Target="../media/image23.pn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xml"/><Relationship Id="rId1" Type="http://schemas.openxmlformats.org/officeDocument/2006/relationships/audio" Target="../media/audio19.wav"/><Relationship Id="rId5" Type="http://schemas.openxmlformats.org/officeDocument/2006/relationships/image" Target="../media/image2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audio" Target="../media/audio2.wav"/><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xml"/><Relationship Id="rId1" Type="http://schemas.openxmlformats.org/officeDocument/2006/relationships/audio" Target="../media/audio20.wav"/><Relationship Id="rId5" Type="http://schemas.openxmlformats.org/officeDocument/2006/relationships/image" Target="../media/image23.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21.xml"/><Relationship Id="rId7" Type="http://schemas.openxmlformats.org/officeDocument/2006/relationships/image" Target="../media/image37.png"/><Relationship Id="rId2" Type="http://schemas.openxmlformats.org/officeDocument/2006/relationships/slideLayout" Target="../slideLayouts/slideLayout5.xml"/><Relationship Id="rId1" Type="http://schemas.openxmlformats.org/officeDocument/2006/relationships/audio" Target="../media/audio21.wav"/><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23.png"/><Relationship Id="rId4" Type="http://schemas.openxmlformats.org/officeDocument/2006/relationships/image" Target="../media/image34.jpeg"/><Relationship Id="rId9"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22.xml"/><Relationship Id="rId7" Type="http://schemas.openxmlformats.org/officeDocument/2006/relationships/image" Target="../media/image36.png"/><Relationship Id="rId2" Type="http://schemas.openxmlformats.org/officeDocument/2006/relationships/slideLayout" Target="../slideLayouts/slideLayout5.xml"/><Relationship Id="rId1" Type="http://schemas.openxmlformats.org/officeDocument/2006/relationships/audio" Target="../media/audio22.wav"/><Relationship Id="rId6" Type="http://schemas.openxmlformats.org/officeDocument/2006/relationships/image" Target="../media/image35.png"/><Relationship Id="rId5" Type="http://schemas.openxmlformats.org/officeDocument/2006/relationships/image" Target="../media/image34.jpeg"/><Relationship Id="rId10" Type="http://schemas.openxmlformats.org/officeDocument/2006/relationships/image" Target="../media/image23.png"/><Relationship Id="rId4" Type="http://schemas.openxmlformats.org/officeDocument/2006/relationships/image" Target="../media/image32.png"/><Relationship Id="rId9" Type="http://schemas.openxmlformats.org/officeDocument/2006/relationships/image" Target="../media/image38.png"/></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23.xml"/><Relationship Id="rId7" Type="http://schemas.openxmlformats.org/officeDocument/2006/relationships/image" Target="../media/image35.png"/><Relationship Id="rId2" Type="http://schemas.openxmlformats.org/officeDocument/2006/relationships/slideLayout" Target="../slideLayouts/slideLayout5.xml"/><Relationship Id="rId1" Type="http://schemas.openxmlformats.org/officeDocument/2006/relationships/audio" Target="../media/audio23.wav"/><Relationship Id="rId6" Type="http://schemas.openxmlformats.org/officeDocument/2006/relationships/image" Target="../media/image34.jpeg"/><Relationship Id="rId5" Type="http://schemas.openxmlformats.org/officeDocument/2006/relationships/image" Target="../media/image37.png"/><Relationship Id="rId10" Type="http://schemas.openxmlformats.org/officeDocument/2006/relationships/image" Target="../media/image23.png"/><Relationship Id="rId4" Type="http://schemas.openxmlformats.org/officeDocument/2006/relationships/image" Target="../media/image32.png"/><Relationship Id="rId9"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audio" Target="../media/audio24.wav"/><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audio" Target="../media/audio25.wav"/><Relationship Id="rId5" Type="http://schemas.openxmlformats.org/officeDocument/2006/relationships/image" Target="../media/image23.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audio" Target="../media/audio26.wav"/><Relationship Id="rId5" Type="http://schemas.openxmlformats.org/officeDocument/2006/relationships/image" Target="../media/image23.png"/><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audio" Target="../media/audio27.wav"/><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audio" Target="../media/audio28.wav"/><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audio" Target="../media/audio29.wav"/><Relationship Id="rId5" Type="http://schemas.openxmlformats.org/officeDocument/2006/relationships/image" Target="../media/image2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audio" Target="../media/audio3.wav"/><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audio" Target="../media/audio30.wav"/><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audio" Target="../media/audio31.wav"/><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hyperlink" Target="mailto:Richards@Stottlerhenke.com"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audio" Target="../media/audio4.wav"/><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5.wav"/><Relationship Id="rId1" Type="http://schemas.openxmlformats.org/officeDocument/2006/relationships/vmlDrawing" Target="../drawings/vmlDrawing1.vml"/><Relationship Id="rId6" Type="http://schemas.openxmlformats.org/officeDocument/2006/relationships/oleObject" Target="???" TargetMode="External"/><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audio" Target="../media/audio6.wav"/><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audio" Target="../media/audio7.wav"/><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8.wav"/><Relationship Id="rId1" Type="http://schemas.openxmlformats.org/officeDocument/2006/relationships/vmlDrawing" Target="../drawings/vmlDrawing2.vml"/><Relationship Id="rId6" Type="http://schemas.openxmlformats.org/officeDocument/2006/relationships/image" Target="../media/image18.png"/><Relationship Id="rId5" Type="http://schemas.openxmlformats.org/officeDocument/2006/relationships/oleObject" Target="???"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audio" Target="../media/audio9.wav"/><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4"/>
          <p:cNvSpPr>
            <a:spLocks noGrp="1" noChangeArrowheads="1"/>
          </p:cNvSpPr>
          <p:nvPr>
            <p:ph type="ctrTitle"/>
          </p:nvPr>
        </p:nvSpPr>
        <p:spPr>
          <a:xfrm>
            <a:off x="1170957" y="2042966"/>
            <a:ext cx="6434263" cy="1625600"/>
          </a:xfrm>
        </p:spPr>
        <p:txBody>
          <a:bodyPr/>
          <a:lstStyle/>
          <a:p>
            <a:pPr eaLnBrk="1" hangingPunct="1"/>
            <a:r>
              <a:rPr lang="en-US" sz="2800" dirty="0" smtClean="0">
                <a:ea typeface="ＭＳ Ｐゴシック"/>
                <a:cs typeface="Times New Roman" pitchFamily="18" charset="0"/>
              </a:rPr>
              <a:t>Critical Chain Project Management: </a:t>
            </a:r>
            <a:br>
              <a:rPr lang="en-US" sz="2800" dirty="0" smtClean="0">
                <a:ea typeface="ＭＳ Ｐゴシック"/>
                <a:cs typeface="Times New Roman" pitchFamily="18" charset="0"/>
              </a:rPr>
            </a:br>
            <a:r>
              <a:rPr lang="en-US" sz="2800" dirty="0" smtClean="0">
                <a:ea typeface="ＭＳ Ｐゴシック"/>
                <a:cs typeface="Times New Roman" pitchFamily="18" charset="0"/>
              </a:rPr>
              <a:t>An Introduction</a:t>
            </a:r>
          </a:p>
        </p:txBody>
      </p:sp>
      <p:sp>
        <p:nvSpPr>
          <p:cNvPr id="17410" name="Rectangle 5"/>
          <p:cNvSpPr>
            <a:spLocks noGrp="1" noChangeArrowheads="1"/>
          </p:cNvSpPr>
          <p:nvPr>
            <p:ph type="subTitle" idx="1"/>
          </p:nvPr>
        </p:nvSpPr>
        <p:spPr>
          <a:xfrm>
            <a:off x="1197417" y="3947966"/>
            <a:ext cx="6619477" cy="2597150"/>
          </a:xfrm>
        </p:spPr>
        <p:txBody>
          <a:bodyPr/>
          <a:lstStyle/>
          <a:p>
            <a:pPr eaLnBrk="1" hangingPunct="1">
              <a:lnSpc>
                <a:spcPct val="80000"/>
              </a:lnSpc>
              <a:buFontTx/>
              <a:buNone/>
            </a:pPr>
            <a:r>
              <a:rPr lang="en-US" sz="2000" dirty="0" smtClean="0">
                <a:latin typeface="Arial MT"/>
                <a:ea typeface="ＭＳ Ｐゴシック"/>
                <a:cs typeface="ＭＳ Ｐゴシック"/>
              </a:rPr>
              <a:t>Rob Richards, Ph.D. </a:t>
            </a:r>
          </a:p>
          <a:p>
            <a:pPr eaLnBrk="1" hangingPunct="1">
              <a:lnSpc>
                <a:spcPct val="80000"/>
              </a:lnSpc>
              <a:buFontTx/>
              <a:buNone/>
            </a:pPr>
            <a:r>
              <a:rPr lang="en-US" sz="2000" dirty="0" smtClean="0">
                <a:latin typeface="Arial MT"/>
                <a:ea typeface="ＭＳ Ｐゴシック"/>
                <a:cs typeface="ＭＳ Ｐゴシック"/>
              </a:rPr>
              <a:t>Project Manager</a:t>
            </a:r>
          </a:p>
          <a:p>
            <a:pPr eaLnBrk="1" hangingPunct="1">
              <a:lnSpc>
                <a:spcPct val="80000"/>
              </a:lnSpc>
              <a:buFontTx/>
              <a:buNone/>
            </a:pPr>
            <a:r>
              <a:rPr lang="en-US" sz="2000" dirty="0" err="1" smtClean="0">
                <a:latin typeface="Arial MT"/>
                <a:ea typeface="ＭＳ Ｐゴシック"/>
                <a:cs typeface="ＭＳ Ｐゴシック"/>
              </a:rPr>
              <a:t>Stottler</a:t>
            </a:r>
            <a:r>
              <a:rPr lang="en-US" sz="2000" dirty="0" smtClean="0">
                <a:latin typeface="Arial MT"/>
                <a:ea typeface="ＭＳ Ｐゴシック"/>
                <a:cs typeface="ＭＳ Ｐゴシック"/>
              </a:rPr>
              <a:t> Henke Associates, Inc.</a:t>
            </a:r>
          </a:p>
          <a:p>
            <a:pPr eaLnBrk="1" hangingPunct="1">
              <a:lnSpc>
                <a:spcPct val="80000"/>
              </a:lnSpc>
              <a:buFontTx/>
              <a:buNone/>
            </a:pPr>
            <a:endParaRPr lang="en-US" sz="2000" dirty="0" smtClean="0">
              <a:latin typeface="Arial MT"/>
              <a:ea typeface="ＭＳ Ｐゴシック"/>
              <a:cs typeface="ＭＳ Ｐゴシック"/>
            </a:endParaRPr>
          </a:p>
          <a:p>
            <a:pPr eaLnBrk="1" hangingPunct="1">
              <a:lnSpc>
                <a:spcPct val="80000"/>
              </a:lnSpc>
              <a:buFontTx/>
              <a:buNone/>
            </a:pPr>
            <a:endParaRPr lang="en-US" sz="2000" dirty="0" smtClean="0">
              <a:latin typeface="Arial MT"/>
              <a:ea typeface="ＭＳ Ｐゴシック"/>
              <a:cs typeface="ＭＳ Ｐゴシック"/>
            </a:endParaRPr>
          </a:p>
        </p:txBody>
      </p:sp>
      <p:pic>
        <p:nvPicPr>
          <p:cNvPr id="4" name="01 Introduction.wav">
            <a:hlinkClick r:id="" action="ppaction://media"/>
          </p:cNvPr>
          <p:cNvPicPr>
            <a:picLocks noRot="1" noChangeAspect="1"/>
          </p:cNvPicPr>
          <p:nvPr>
            <a:wavAudioFile r:embed="rId1" name="01 Introduction.wav"/>
          </p:nvPr>
        </p:nvPicPr>
        <p:blipFill>
          <a:blip r:embed="rId4" cstate="print"/>
          <a:stretch>
            <a:fillRect/>
          </a:stretch>
        </p:blipFill>
        <p:spPr>
          <a:xfrm>
            <a:off x="720624" y="6822780"/>
            <a:ext cx="298834" cy="304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a:xfrm>
            <a:off x="713161" y="340242"/>
            <a:ext cx="5431925" cy="496667"/>
          </a:xfrm>
        </p:spPr>
        <p:txBody>
          <a:bodyPr/>
          <a:lstStyle/>
          <a:p>
            <a:pPr eaLnBrk="1" hangingPunct="1"/>
            <a:r>
              <a:rPr lang="en-US" dirty="0" smtClean="0">
                <a:ea typeface="ＭＳ Ｐゴシック"/>
                <a:cs typeface="Times New Roman" pitchFamily="18" charset="0"/>
              </a:rPr>
              <a:t>Presentation Outline</a:t>
            </a:r>
          </a:p>
        </p:txBody>
      </p:sp>
      <p:sp>
        <p:nvSpPr>
          <p:cNvPr id="41986" name="Content Placeholder 2"/>
          <p:cNvSpPr>
            <a:spLocks noGrp="1"/>
          </p:cNvSpPr>
          <p:nvPr>
            <p:ph idx="1"/>
          </p:nvPr>
        </p:nvSpPr>
        <p:spPr/>
        <p:txBody>
          <a:bodyPr/>
          <a:lstStyle/>
          <a:p>
            <a:pPr eaLnBrk="1" hangingPunct="1">
              <a:buFontTx/>
              <a:buNone/>
            </a:pPr>
            <a:r>
              <a:rPr lang="en-US" sz="1800" dirty="0" smtClean="0">
                <a:solidFill>
                  <a:srgbClr val="D9D9D9"/>
                </a:solidFill>
                <a:ea typeface="ＭＳ Ｐゴシック"/>
                <a:cs typeface="Times New Roman" pitchFamily="18" charset="0"/>
              </a:rPr>
              <a:t>Background</a:t>
            </a:r>
          </a:p>
          <a:p>
            <a:pPr lvl="1" eaLnBrk="1" hangingPunct="1"/>
            <a:endParaRPr lang="en-US" sz="1600" dirty="0" smtClean="0">
              <a:solidFill>
                <a:srgbClr val="D9D9D9"/>
              </a:solidFill>
              <a:ea typeface="ＭＳ Ｐゴシック"/>
              <a:cs typeface="Times New Roman" pitchFamily="18" charset="0"/>
            </a:endParaRPr>
          </a:p>
          <a:p>
            <a:pPr eaLnBrk="1" hangingPunct="1">
              <a:buFontTx/>
              <a:buNone/>
            </a:pPr>
            <a:endParaRPr lang="en-US" sz="1600" dirty="0" smtClean="0">
              <a:solidFill>
                <a:srgbClr val="D9D9D9"/>
              </a:solidFill>
              <a:ea typeface="ＭＳ Ｐゴシック"/>
              <a:cs typeface="Times New Roman" pitchFamily="18" charset="0"/>
            </a:endParaRPr>
          </a:p>
          <a:p>
            <a:pPr eaLnBrk="1" hangingPunct="1">
              <a:buFontTx/>
              <a:buNone/>
            </a:pPr>
            <a:endParaRPr lang="en-US" sz="1600" dirty="0" smtClean="0">
              <a:solidFill>
                <a:srgbClr val="D9D9D9"/>
              </a:solidFill>
              <a:ea typeface="ＭＳ Ｐゴシック"/>
              <a:cs typeface="Times New Roman" pitchFamily="18" charset="0"/>
            </a:endParaRPr>
          </a:p>
          <a:p>
            <a:pPr eaLnBrk="1" hangingPunct="1">
              <a:buFontTx/>
              <a:buNone/>
            </a:pPr>
            <a:endParaRPr lang="en-US" sz="1600" dirty="0" smtClean="0">
              <a:solidFill>
                <a:srgbClr val="D9D9D9"/>
              </a:solidFill>
              <a:ea typeface="ＭＳ Ｐゴシック"/>
              <a:cs typeface="Times New Roman" pitchFamily="18" charset="0"/>
            </a:endParaRPr>
          </a:p>
          <a:p>
            <a:pPr eaLnBrk="1" hangingPunct="1">
              <a:buFontTx/>
              <a:buNone/>
            </a:pPr>
            <a:r>
              <a:rPr lang="en-US" sz="1800" dirty="0" smtClean="0">
                <a:solidFill>
                  <a:srgbClr val="D9D9D9"/>
                </a:solidFill>
                <a:ea typeface="ＭＳ Ｐゴシック"/>
                <a:cs typeface="Times New Roman" pitchFamily="18" charset="0"/>
              </a:rPr>
              <a:t>Problem [What to Change]</a:t>
            </a:r>
          </a:p>
          <a:p>
            <a:pPr lvl="1" eaLnBrk="1" hangingPunct="1"/>
            <a:r>
              <a:rPr lang="en-US" sz="1600" dirty="0" smtClean="0">
                <a:solidFill>
                  <a:srgbClr val="D9D9D9"/>
                </a:solidFill>
                <a:ea typeface="ＭＳ Ｐゴシック"/>
                <a:cs typeface="Times New Roman" pitchFamily="18" charset="0"/>
              </a:rPr>
              <a:t>Localized Risk Management</a:t>
            </a:r>
          </a:p>
          <a:p>
            <a:pPr lvl="2" eaLnBrk="1" hangingPunct="1"/>
            <a:r>
              <a:rPr lang="en-US" sz="1400" dirty="0" smtClean="0">
                <a:solidFill>
                  <a:srgbClr val="D9D9D9"/>
                </a:solidFill>
                <a:ea typeface="ＭＳ Ｐゴシック"/>
                <a:cs typeface="Times New Roman" pitchFamily="18" charset="0"/>
              </a:rPr>
              <a:t>Task Level Insurance Policy</a:t>
            </a:r>
          </a:p>
          <a:p>
            <a:pPr lvl="2" eaLnBrk="1" hangingPunct="1"/>
            <a:r>
              <a:rPr lang="en-US" sz="1400" dirty="0" smtClean="0">
                <a:solidFill>
                  <a:srgbClr val="D9D9D9"/>
                </a:solidFill>
                <a:ea typeface="ＭＳ Ｐゴシック"/>
                <a:cs typeface="Times New Roman" pitchFamily="18" charset="0"/>
              </a:rPr>
              <a:t>Student Syndrome</a:t>
            </a:r>
          </a:p>
          <a:p>
            <a:pPr lvl="2" eaLnBrk="1" hangingPunct="1"/>
            <a:r>
              <a:rPr lang="en-US" sz="1400" dirty="0" smtClean="0">
                <a:solidFill>
                  <a:srgbClr val="D9D9D9"/>
                </a:solidFill>
                <a:ea typeface="ＭＳ Ｐゴシック"/>
                <a:cs typeface="Times New Roman" pitchFamily="18" charset="0"/>
              </a:rPr>
              <a:t>Parkinson’s Law</a:t>
            </a:r>
          </a:p>
          <a:p>
            <a:pPr eaLnBrk="1" hangingPunct="1">
              <a:buFontTx/>
              <a:buNone/>
            </a:pPr>
            <a:r>
              <a:rPr lang="en-US" sz="1800" b="1" dirty="0" smtClean="0">
                <a:ea typeface="ＭＳ Ｐゴシック"/>
                <a:cs typeface="Times New Roman" pitchFamily="18" charset="0"/>
              </a:rPr>
              <a:t>Solution [What to Change to]</a:t>
            </a:r>
          </a:p>
          <a:p>
            <a:pPr lvl="1" eaLnBrk="1" hangingPunct="1"/>
            <a:r>
              <a:rPr lang="en-US" sz="1600" b="1" dirty="0" smtClean="0">
                <a:ea typeface="ＭＳ Ｐゴシック"/>
                <a:cs typeface="Times New Roman" pitchFamily="18" charset="0"/>
              </a:rPr>
              <a:t>Global Risk Management</a:t>
            </a:r>
            <a:endParaRPr lang="en-US" b="1" dirty="0" smtClean="0">
              <a:ea typeface="ＭＳ Ｐゴシック"/>
              <a:cs typeface="Times New Roman" pitchFamily="18" charset="0"/>
            </a:endParaRPr>
          </a:p>
          <a:p>
            <a:pPr lvl="2" eaLnBrk="1" hangingPunct="1"/>
            <a:r>
              <a:rPr lang="en-US" sz="1400" b="1" dirty="0" smtClean="0">
                <a:ea typeface="ＭＳ Ｐゴシック"/>
                <a:cs typeface="Times New Roman" pitchFamily="18" charset="0"/>
              </a:rPr>
              <a:t>Project Level Protection</a:t>
            </a:r>
          </a:p>
          <a:p>
            <a:pPr lvl="2" eaLnBrk="1" hangingPunct="1"/>
            <a:r>
              <a:rPr lang="en-US" sz="1400" b="1" dirty="0" smtClean="0">
                <a:ea typeface="ＭＳ Ｐゴシック"/>
                <a:cs typeface="Times New Roman" pitchFamily="18" charset="0"/>
              </a:rPr>
              <a:t>Systems Perspective</a:t>
            </a:r>
          </a:p>
          <a:p>
            <a:pPr lvl="2" eaLnBrk="1" hangingPunct="1"/>
            <a:r>
              <a:rPr lang="en-US" sz="1400" b="1" dirty="0" smtClean="0">
                <a:ea typeface="ＭＳ Ｐゴシック"/>
                <a:cs typeface="Times New Roman" pitchFamily="18" charset="0"/>
              </a:rPr>
              <a:t>Execution Control</a:t>
            </a:r>
          </a:p>
        </p:txBody>
      </p:sp>
      <p:pic>
        <p:nvPicPr>
          <p:cNvPr id="6" name="10 Presentation Outline - Solution.wav">
            <a:hlinkClick r:id="" action="ppaction://media"/>
          </p:cNvPr>
          <p:cNvPicPr>
            <a:picLocks noRot="1" noChangeAspect="1"/>
          </p:cNvPicPr>
          <p:nvPr>
            <a:wavAudioFile r:embed="rId1" name="10 Presentation Outline - Solution.wav"/>
          </p:nvPr>
        </p:nvPicPr>
        <p:blipFill>
          <a:blip r:embed="rId4" cstate="print"/>
          <a:stretch>
            <a:fillRect/>
          </a:stretch>
        </p:blipFill>
        <p:spPr>
          <a:xfrm>
            <a:off x="404634" y="6801293"/>
            <a:ext cx="298834"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a:xfrm>
            <a:off x="681263" y="329609"/>
            <a:ext cx="7542438" cy="517933"/>
          </a:xfrm>
        </p:spPr>
        <p:txBody>
          <a:bodyPr/>
          <a:lstStyle/>
          <a:p>
            <a:pPr eaLnBrk="1" hangingPunct="1"/>
            <a:r>
              <a:rPr lang="en-US" dirty="0" smtClean="0">
                <a:ea typeface="ＭＳ Ｐゴシック"/>
                <a:cs typeface="Times New Roman" pitchFamily="18" charset="0"/>
              </a:rPr>
              <a:t>Solution</a:t>
            </a:r>
          </a:p>
        </p:txBody>
      </p:sp>
      <p:sp>
        <p:nvSpPr>
          <p:cNvPr id="44034" name="Content Placeholder 2"/>
          <p:cNvSpPr>
            <a:spLocks noGrp="1"/>
          </p:cNvSpPr>
          <p:nvPr>
            <p:ph idx="1"/>
          </p:nvPr>
        </p:nvSpPr>
        <p:spPr/>
        <p:txBody>
          <a:bodyPr/>
          <a:lstStyle/>
          <a:p>
            <a:pPr marL="455613" indent="-455613" eaLnBrk="1" hangingPunct="1">
              <a:buFontTx/>
              <a:buNone/>
            </a:pPr>
            <a:r>
              <a:rPr lang="en-US" sz="1800" dirty="0" smtClean="0">
                <a:latin typeface="Arial MT"/>
                <a:ea typeface="ＭＳ Ｐゴシック"/>
                <a:cs typeface="Times New Roman" pitchFamily="18" charset="0"/>
              </a:rPr>
              <a:t>Governing Principle Behind </a:t>
            </a:r>
            <a:r>
              <a:rPr lang="en-US" sz="1800" i="1" dirty="0" smtClean="0">
                <a:latin typeface="Arial MT"/>
                <a:ea typeface="ＭＳ Ｐゴシック"/>
                <a:cs typeface="Times New Roman" pitchFamily="18" charset="0"/>
              </a:rPr>
              <a:t>Critical Chain </a:t>
            </a:r>
            <a:r>
              <a:rPr lang="en-US" sz="1800" dirty="0" smtClean="0">
                <a:latin typeface="Arial MT"/>
                <a:ea typeface="ＭＳ Ｐゴシック"/>
                <a:cs typeface="Times New Roman" pitchFamily="18" charset="0"/>
              </a:rPr>
              <a:t>is:</a:t>
            </a:r>
          </a:p>
          <a:p>
            <a:pPr marL="455613" indent="-455613" eaLnBrk="1" hangingPunct="1">
              <a:buFontTx/>
              <a:buNone/>
            </a:pPr>
            <a:endParaRPr lang="en-US" sz="1800" dirty="0" smtClean="0">
              <a:latin typeface="Arial MT"/>
              <a:ea typeface="ＭＳ Ｐゴシック"/>
              <a:cs typeface="Times New Roman" pitchFamily="18" charset="0"/>
            </a:endParaRPr>
          </a:p>
          <a:p>
            <a:pPr marL="855663" lvl="1" indent="-455613" eaLnBrk="1" hangingPunct="1">
              <a:buFont typeface="Times" pitchFamily="18" charset="0"/>
              <a:buNone/>
            </a:pPr>
            <a:r>
              <a:rPr lang="en-US" sz="2000" b="1" dirty="0" smtClean="0">
                <a:latin typeface="Arial MT"/>
                <a:ea typeface="ＭＳ Ｐゴシック"/>
                <a:cs typeface="Times New Roman" pitchFamily="18" charset="0"/>
              </a:rPr>
              <a:t>Aggregation of risk…</a:t>
            </a:r>
          </a:p>
          <a:p>
            <a:pPr marL="455613" indent="-455613" eaLnBrk="1" hangingPunct="1">
              <a:buFontTx/>
              <a:buNone/>
            </a:pPr>
            <a:endParaRPr lang="en-US" b="1" dirty="0" smtClean="0">
              <a:latin typeface="Arial MT"/>
              <a:ea typeface="ＭＳ Ｐゴシック"/>
              <a:cs typeface="Times New Roman" pitchFamily="18" charset="0"/>
            </a:endParaRPr>
          </a:p>
          <a:p>
            <a:pPr marL="455613" indent="-455613" eaLnBrk="1" hangingPunct="1">
              <a:buFontTx/>
              <a:buNone/>
            </a:pPr>
            <a:r>
              <a:rPr lang="en-US" sz="1800" dirty="0" smtClean="0">
                <a:latin typeface="Arial MT"/>
                <a:ea typeface="ＭＳ Ｐゴシック"/>
                <a:cs typeface="Times New Roman" pitchFamily="18" charset="0"/>
              </a:rPr>
              <a:t>Benefits:</a:t>
            </a:r>
          </a:p>
          <a:p>
            <a:pPr marL="855663" lvl="1" indent="-455613" eaLnBrk="1" hangingPunct="1"/>
            <a:r>
              <a:rPr lang="en-US" sz="1600" dirty="0" smtClean="0">
                <a:latin typeface="Arial MT"/>
                <a:ea typeface="ＭＳ Ｐゴシック"/>
                <a:cs typeface="Times New Roman" pitchFamily="18" charset="0"/>
              </a:rPr>
              <a:t>Lower overall protection needed</a:t>
            </a:r>
          </a:p>
          <a:p>
            <a:pPr marL="855663" lvl="1" indent="-455613" eaLnBrk="1" hangingPunct="1"/>
            <a:r>
              <a:rPr lang="en-US" sz="1600" dirty="0" smtClean="0">
                <a:latin typeface="Arial MT"/>
                <a:ea typeface="ＭＳ Ｐゴシック"/>
                <a:cs typeface="Times New Roman" pitchFamily="18" charset="0"/>
              </a:rPr>
              <a:t>Higher degree of “coverage” achieved</a:t>
            </a:r>
          </a:p>
          <a:p>
            <a:pPr marL="855663" lvl="1" indent="-455613" eaLnBrk="1" hangingPunct="1"/>
            <a:r>
              <a:rPr lang="en-US" sz="1600" dirty="0" smtClean="0">
                <a:latin typeface="Arial MT"/>
                <a:ea typeface="ＭＳ Ｐゴシック"/>
                <a:cs typeface="Times New Roman" pitchFamily="18" charset="0"/>
              </a:rPr>
              <a:t>Leading to lower incidence of “failure”</a:t>
            </a:r>
          </a:p>
          <a:p>
            <a:pPr marL="455613" indent="-455613" eaLnBrk="1" hangingPunct="1">
              <a:buFontTx/>
              <a:buNone/>
            </a:pPr>
            <a:endParaRPr lang="en-US" sz="1800" dirty="0" smtClean="0">
              <a:latin typeface="Arial MT"/>
              <a:ea typeface="ＭＳ Ｐゴシック"/>
              <a:cs typeface="Times New Roman" pitchFamily="18" charset="0"/>
            </a:endParaRPr>
          </a:p>
        </p:txBody>
      </p:sp>
      <p:pic>
        <p:nvPicPr>
          <p:cNvPr id="6" name="11 Solution.wav">
            <a:hlinkClick r:id="" action="ppaction://media"/>
          </p:cNvPr>
          <p:cNvPicPr>
            <a:picLocks noRot="1" noChangeAspect="1"/>
          </p:cNvPicPr>
          <p:nvPr>
            <a:wavAudioFile r:embed="rId1" name="11 Solution.wav"/>
          </p:nvPr>
        </p:nvPicPr>
        <p:blipFill>
          <a:blip r:embed="rId4" cstate="print"/>
          <a:stretch>
            <a:fillRect/>
          </a:stretch>
        </p:blipFill>
        <p:spPr>
          <a:xfrm>
            <a:off x="425483" y="6769395"/>
            <a:ext cx="298834"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7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1"/>
          </p:nvPr>
        </p:nvSpPr>
        <p:spPr>
          <a:xfrm>
            <a:off x="915179" y="1643063"/>
            <a:ext cx="7542438" cy="4589462"/>
          </a:xfrm>
        </p:spPr>
        <p:txBody>
          <a:bodyPr/>
          <a:lstStyle/>
          <a:p>
            <a:pPr marL="379413" indent="-379413" eaLnBrk="1" hangingPunct="1">
              <a:lnSpc>
                <a:spcPct val="90000"/>
              </a:lnSpc>
              <a:buFontTx/>
              <a:buAutoNum type="arabicPeriod"/>
            </a:pPr>
            <a:r>
              <a:rPr lang="en-US" sz="1800" dirty="0" smtClean="0">
                <a:latin typeface="Arial MT"/>
                <a:ea typeface="ＭＳ Ｐゴシック"/>
                <a:cs typeface="Times New Roman" pitchFamily="18" charset="0"/>
              </a:rPr>
              <a:t>Planning</a:t>
            </a:r>
          </a:p>
          <a:p>
            <a:pPr marL="798513" lvl="1" indent="-341313" eaLnBrk="1" hangingPunct="1">
              <a:lnSpc>
                <a:spcPct val="90000"/>
              </a:lnSpc>
              <a:buFontTx/>
              <a:buAutoNum type="arabicPeriod"/>
            </a:pPr>
            <a:r>
              <a:rPr lang="en-US" sz="1800" dirty="0" smtClean="0">
                <a:latin typeface="Arial MT"/>
                <a:ea typeface="ＭＳ Ｐゴシック"/>
                <a:cs typeface="Times New Roman" pitchFamily="18" charset="0"/>
              </a:rPr>
              <a:t>Project Level vs. Task Level Protection</a:t>
            </a:r>
          </a:p>
          <a:p>
            <a:pPr marL="798513" lvl="1" indent="-341313" eaLnBrk="1" hangingPunct="1">
              <a:lnSpc>
                <a:spcPct val="90000"/>
              </a:lnSpc>
              <a:buFontTx/>
              <a:buAutoNum type="arabicPeriod"/>
            </a:pPr>
            <a:r>
              <a:rPr lang="en-US" sz="1800" dirty="0" smtClean="0">
                <a:latin typeface="Arial MT"/>
                <a:ea typeface="ＭＳ Ｐゴシック"/>
                <a:cs typeface="Times New Roman" pitchFamily="18" charset="0"/>
              </a:rPr>
              <a:t>Systems Perspective for Multiple Projects</a:t>
            </a:r>
          </a:p>
          <a:p>
            <a:pPr marL="1217613" lvl="2" indent="-303213" eaLnBrk="1" hangingPunct="1">
              <a:lnSpc>
                <a:spcPct val="90000"/>
              </a:lnSpc>
              <a:buFontTx/>
              <a:buNone/>
            </a:pPr>
            <a:r>
              <a:rPr lang="en-US" sz="1600" dirty="0" smtClean="0">
                <a:latin typeface="Arial MT"/>
                <a:ea typeface="ＭＳ Ｐゴシック"/>
                <a:cs typeface="Times New Roman" pitchFamily="18" charset="0"/>
              </a:rPr>
              <a:t>Pipeline projects with overlapping resources</a:t>
            </a:r>
          </a:p>
          <a:p>
            <a:pPr marL="1217613" lvl="2" indent="-303213" eaLnBrk="1" hangingPunct="1">
              <a:lnSpc>
                <a:spcPct val="90000"/>
              </a:lnSpc>
              <a:buFont typeface="Wingdings" pitchFamily="2" charset="2"/>
              <a:buAutoNum type="arabicPeriod"/>
            </a:pPr>
            <a:endParaRPr lang="en-US" dirty="0" smtClean="0">
              <a:latin typeface="Arial MT"/>
              <a:ea typeface="ＭＳ Ｐゴシック"/>
              <a:cs typeface="Times New Roman" pitchFamily="18" charset="0"/>
            </a:endParaRPr>
          </a:p>
          <a:p>
            <a:pPr marL="379413" indent="-379413" eaLnBrk="1" hangingPunct="1">
              <a:lnSpc>
                <a:spcPct val="90000"/>
              </a:lnSpc>
              <a:buFontTx/>
              <a:buAutoNum type="arabicPeriod"/>
            </a:pPr>
            <a:r>
              <a:rPr lang="en-US" sz="1800" dirty="0" smtClean="0">
                <a:latin typeface="Arial MT"/>
                <a:ea typeface="ＭＳ Ｐゴシック"/>
                <a:cs typeface="Times New Roman" pitchFamily="18" charset="0"/>
              </a:rPr>
              <a:t>Execution Control</a:t>
            </a:r>
          </a:p>
          <a:p>
            <a:pPr marL="798513" lvl="1" indent="-341313" eaLnBrk="1" hangingPunct="1">
              <a:lnSpc>
                <a:spcPct val="90000"/>
              </a:lnSpc>
              <a:buFontTx/>
              <a:buAutoNum type="arabicPeriod"/>
            </a:pPr>
            <a:r>
              <a:rPr lang="en-US" sz="1600" dirty="0" smtClean="0">
                <a:latin typeface="Arial MT"/>
                <a:ea typeface="ＭＳ Ｐゴシック"/>
                <a:cs typeface="Times New Roman" pitchFamily="18" charset="0"/>
              </a:rPr>
              <a:t>Promote and encourage team culture</a:t>
            </a:r>
          </a:p>
          <a:p>
            <a:pPr marL="798513" lvl="1" indent="-341313" eaLnBrk="1" hangingPunct="1">
              <a:lnSpc>
                <a:spcPct val="90000"/>
              </a:lnSpc>
              <a:buFontTx/>
              <a:buAutoNum type="arabicPeriod"/>
            </a:pPr>
            <a:r>
              <a:rPr lang="en-US" sz="1600" dirty="0" smtClean="0">
                <a:latin typeface="Arial MT"/>
                <a:ea typeface="ＭＳ Ｐゴシック"/>
                <a:cs typeface="Times New Roman" pitchFamily="18" charset="0"/>
              </a:rPr>
              <a:t>Controlled work queues</a:t>
            </a:r>
          </a:p>
          <a:p>
            <a:pPr marL="798513" lvl="1" indent="-341313" eaLnBrk="1" hangingPunct="1">
              <a:lnSpc>
                <a:spcPct val="90000"/>
              </a:lnSpc>
              <a:buFontTx/>
              <a:buAutoNum type="arabicPeriod"/>
            </a:pPr>
            <a:r>
              <a:rPr lang="en-US" sz="1600" dirty="0" smtClean="0">
                <a:latin typeface="Arial MT"/>
                <a:ea typeface="ＭＳ Ｐゴシック"/>
                <a:cs typeface="Times New Roman" pitchFamily="18" charset="0"/>
              </a:rPr>
              <a:t>No multi-tasking work rules</a:t>
            </a:r>
          </a:p>
          <a:p>
            <a:pPr marL="798513" lvl="1" indent="-341313" eaLnBrk="1" hangingPunct="1">
              <a:lnSpc>
                <a:spcPct val="90000"/>
              </a:lnSpc>
              <a:buFontTx/>
              <a:buAutoNum type="arabicPeriod"/>
            </a:pPr>
            <a:r>
              <a:rPr lang="en-US" sz="1600" dirty="0" smtClean="0">
                <a:latin typeface="Arial MT"/>
                <a:ea typeface="ＭＳ Ｐゴシック"/>
                <a:cs typeface="Times New Roman" pitchFamily="18" charset="0"/>
              </a:rPr>
              <a:t>Task assignment prioritization</a:t>
            </a:r>
          </a:p>
          <a:p>
            <a:pPr marL="798513" lvl="1" indent="-341313" eaLnBrk="1" hangingPunct="1">
              <a:lnSpc>
                <a:spcPct val="90000"/>
              </a:lnSpc>
              <a:buFontTx/>
              <a:buAutoNum type="arabicPeriod"/>
            </a:pPr>
            <a:r>
              <a:rPr lang="en-US" sz="1600" dirty="0" smtClean="0">
                <a:latin typeface="Arial MT"/>
                <a:ea typeface="ＭＳ Ｐゴシック"/>
                <a:cs typeface="Times New Roman" pitchFamily="18" charset="0"/>
              </a:rPr>
              <a:t>Management by Exception</a:t>
            </a:r>
            <a:endParaRPr lang="en-US" dirty="0" smtClean="0">
              <a:latin typeface="Arial MT"/>
              <a:ea typeface="ＭＳ Ｐゴシック"/>
              <a:cs typeface="Times New Roman" pitchFamily="18" charset="0"/>
            </a:endParaRPr>
          </a:p>
        </p:txBody>
      </p:sp>
      <p:pic>
        <p:nvPicPr>
          <p:cNvPr id="6" name="12 Solution-Global Approach to Risk Management.wav">
            <a:hlinkClick r:id="" action="ppaction://media"/>
          </p:cNvPr>
          <p:cNvPicPr>
            <a:picLocks noRot="1" noChangeAspect="1"/>
          </p:cNvPicPr>
          <p:nvPr>
            <a:wavAudioFile r:embed="rId1" name="12 Solution-Global Approach to Risk Management.wav"/>
          </p:nvPr>
        </p:nvPicPr>
        <p:blipFill>
          <a:blip r:embed="rId4" cstate="print"/>
          <a:stretch>
            <a:fillRect/>
          </a:stretch>
        </p:blipFill>
        <p:spPr>
          <a:xfrm>
            <a:off x="415058" y="6769395"/>
            <a:ext cx="298834" cy="304800"/>
          </a:xfrm>
          <a:prstGeom prst="rect">
            <a:avLst/>
          </a:prstGeom>
        </p:spPr>
      </p:pic>
      <p:sp>
        <p:nvSpPr>
          <p:cNvPr id="7" name="Title 1"/>
          <p:cNvSpPr txBox="1">
            <a:spLocks/>
          </p:cNvSpPr>
          <p:nvPr/>
        </p:nvSpPr>
        <p:spPr bwMode="auto">
          <a:xfrm>
            <a:off x="681263" y="329609"/>
            <a:ext cx="7542438" cy="517933"/>
          </a:xfrm>
          <a:prstGeom prst="rect">
            <a:avLst/>
          </a:prstGeom>
          <a:noFill/>
          <a:ln w="9525">
            <a:noFill/>
            <a:miter lim="800000"/>
            <a:headEnd/>
            <a:tailEnd/>
          </a:ln>
        </p:spPr>
        <p:txBody>
          <a:bodyPr vert="horz" wrap="square" lIns="91428" tIns="45714" rIns="91428" bIns="45714"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schemeClr val="bg1"/>
                </a:solidFill>
                <a:effectLst/>
                <a:uLnTx/>
                <a:uFillTx/>
                <a:latin typeface="+mj-lt"/>
                <a:ea typeface="ＭＳ Ｐゴシック"/>
                <a:cs typeface="Times New Roman" pitchFamily="18" charset="0"/>
              </a:rPr>
              <a:t>Solution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428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title"/>
          </p:nvPr>
        </p:nvSpPr>
        <p:spPr>
          <a:xfrm>
            <a:off x="319755" y="308344"/>
            <a:ext cx="7291854" cy="550310"/>
          </a:xfrm>
        </p:spPr>
        <p:txBody>
          <a:bodyPr/>
          <a:lstStyle/>
          <a:p>
            <a:pPr eaLnBrk="1" hangingPunct="1"/>
            <a:r>
              <a:rPr lang="en-US" dirty="0" smtClean="0">
                <a:ea typeface="ＭＳ Ｐゴシック"/>
                <a:cs typeface="Times New Roman" pitchFamily="18" charset="0"/>
              </a:rPr>
              <a:t>Critical Chain Planning Process</a:t>
            </a:r>
          </a:p>
        </p:txBody>
      </p:sp>
      <p:pic>
        <p:nvPicPr>
          <p:cNvPr id="48130" name="Picture 4"/>
          <p:cNvPicPr>
            <a:picLocks noGrp="1" noChangeAspect="1" noChangeArrowheads="1"/>
          </p:cNvPicPr>
          <p:nvPr>
            <p:ph idx="1"/>
          </p:nvPr>
        </p:nvPicPr>
        <p:blipFill>
          <a:blip r:embed="rId4" cstate="print"/>
          <a:srcRect l="27328" t="21683" r="8907" b="28802"/>
          <a:stretch>
            <a:fillRect/>
          </a:stretch>
        </p:blipFill>
        <p:spPr>
          <a:xfrm>
            <a:off x="991463" y="1425973"/>
            <a:ext cx="7010140" cy="4673600"/>
          </a:xfrm>
        </p:spPr>
      </p:pic>
      <p:sp>
        <p:nvSpPr>
          <p:cNvPr id="48131" name="Text Box 5"/>
          <p:cNvSpPr txBox="1">
            <a:spLocks noChangeArrowheads="1"/>
          </p:cNvSpPr>
          <p:nvPr/>
        </p:nvSpPr>
        <p:spPr bwMode="auto">
          <a:xfrm>
            <a:off x="1091598" y="2633589"/>
            <a:ext cx="2286389" cy="406400"/>
          </a:xfrm>
          <a:prstGeom prst="rect">
            <a:avLst/>
          </a:prstGeom>
          <a:noFill/>
          <a:ln w="9525">
            <a:noFill/>
            <a:miter lim="800000"/>
            <a:headEnd/>
            <a:tailEnd/>
          </a:ln>
        </p:spPr>
        <p:txBody>
          <a:bodyPr lIns="91428" tIns="45714" rIns="91428" bIns="45714">
            <a:spAutoFit/>
          </a:bodyPr>
          <a:lstStyle/>
          <a:p>
            <a:pPr>
              <a:spcBef>
                <a:spcPct val="50000"/>
              </a:spcBef>
            </a:pPr>
            <a:r>
              <a:rPr lang="en-US" sz="2000">
                <a:solidFill>
                  <a:srgbClr val="000000"/>
                </a:solidFill>
              </a:rPr>
              <a:t>1</a:t>
            </a:r>
            <a:r>
              <a:rPr lang="en-US" sz="1400">
                <a:solidFill>
                  <a:srgbClr val="000000"/>
                </a:solidFill>
              </a:rPr>
              <a:t>. Traditional Plan</a:t>
            </a:r>
          </a:p>
        </p:txBody>
      </p:sp>
      <p:sp>
        <p:nvSpPr>
          <p:cNvPr id="48132" name="Text Box 6"/>
          <p:cNvSpPr txBox="1">
            <a:spLocks noChangeArrowheads="1"/>
          </p:cNvSpPr>
          <p:nvPr/>
        </p:nvSpPr>
        <p:spPr bwMode="auto">
          <a:xfrm>
            <a:off x="1080703" y="3982964"/>
            <a:ext cx="2589892" cy="406400"/>
          </a:xfrm>
          <a:prstGeom prst="rect">
            <a:avLst/>
          </a:prstGeom>
          <a:noFill/>
          <a:ln w="9525">
            <a:noFill/>
            <a:miter lim="800000"/>
            <a:headEnd/>
            <a:tailEnd/>
          </a:ln>
        </p:spPr>
        <p:txBody>
          <a:bodyPr lIns="91428" tIns="45714" rIns="91428" bIns="45714">
            <a:spAutoFit/>
          </a:bodyPr>
          <a:lstStyle/>
          <a:p>
            <a:pPr>
              <a:spcBef>
                <a:spcPct val="50000"/>
              </a:spcBef>
            </a:pPr>
            <a:r>
              <a:rPr lang="en-US" sz="2000">
                <a:solidFill>
                  <a:srgbClr val="000000"/>
                </a:solidFill>
              </a:rPr>
              <a:t>2</a:t>
            </a:r>
            <a:r>
              <a:rPr lang="en-US">
                <a:solidFill>
                  <a:srgbClr val="000000"/>
                </a:solidFill>
              </a:rPr>
              <a:t>. </a:t>
            </a:r>
            <a:r>
              <a:rPr lang="en-US" sz="1400">
                <a:solidFill>
                  <a:srgbClr val="000000"/>
                </a:solidFill>
              </a:rPr>
              <a:t>Safety Excluded</a:t>
            </a:r>
          </a:p>
        </p:txBody>
      </p:sp>
      <p:sp>
        <p:nvSpPr>
          <p:cNvPr id="48133" name="Text Box 7"/>
          <p:cNvSpPr txBox="1">
            <a:spLocks noChangeArrowheads="1"/>
          </p:cNvSpPr>
          <p:nvPr/>
        </p:nvSpPr>
        <p:spPr bwMode="auto">
          <a:xfrm>
            <a:off x="1091598" y="4843389"/>
            <a:ext cx="2589892" cy="406400"/>
          </a:xfrm>
          <a:prstGeom prst="rect">
            <a:avLst/>
          </a:prstGeom>
          <a:noFill/>
          <a:ln w="9525">
            <a:noFill/>
            <a:miter lim="800000"/>
            <a:headEnd/>
            <a:tailEnd/>
          </a:ln>
        </p:spPr>
        <p:txBody>
          <a:bodyPr lIns="91428" tIns="45714" rIns="91428" bIns="45714">
            <a:spAutoFit/>
          </a:bodyPr>
          <a:lstStyle/>
          <a:p>
            <a:pPr>
              <a:spcBef>
                <a:spcPct val="50000"/>
              </a:spcBef>
            </a:pPr>
            <a:r>
              <a:rPr lang="en-US" sz="2000">
                <a:solidFill>
                  <a:srgbClr val="000000"/>
                </a:solidFill>
              </a:rPr>
              <a:t>3. </a:t>
            </a:r>
            <a:r>
              <a:rPr lang="en-US" sz="1400">
                <a:solidFill>
                  <a:srgbClr val="000000"/>
                </a:solidFill>
              </a:rPr>
              <a:t>Resource Leveled</a:t>
            </a:r>
          </a:p>
        </p:txBody>
      </p:sp>
      <p:sp>
        <p:nvSpPr>
          <p:cNvPr id="48134" name="Text Box 8"/>
          <p:cNvSpPr txBox="1">
            <a:spLocks noChangeArrowheads="1"/>
          </p:cNvSpPr>
          <p:nvPr/>
        </p:nvSpPr>
        <p:spPr bwMode="auto">
          <a:xfrm>
            <a:off x="1091598" y="5575226"/>
            <a:ext cx="2894951" cy="406400"/>
          </a:xfrm>
          <a:prstGeom prst="rect">
            <a:avLst/>
          </a:prstGeom>
          <a:noFill/>
          <a:ln w="9525">
            <a:noFill/>
            <a:miter lim="800000"/>
            <a:headEnd/>
            <a:tailEnd/>
          </a:ln>
        </p:spPr>
        <p:txBody>
          <a:bodyPr lIns="91428" tIns="45714" rIns="91428" bIns="45714">
            <a:spAutoFit/>
          </a:bodyPr>
          <a:lstStyle/>
          <a:p>
            <a:pPr>
              <a:spcBef>
                <a:spcPct val="50000"/>
              </a:spcBef>
            </a:pPr>
            <a:r>
              <a:rPr lang="en-US" sz="2000">
                <a:solidFill>
                  <a:srgbClr val="000000"/>
                </a:solidFill>
              </a:rPr>
              <a:t>4. </a:t>
            </a:r>
            <a:r>
              <a:rPr lang="en-US" sz="1400">
                <a:solidFill>
                  <a:srgbClr val="000000"/>
                </a:solidFill>
              </a:rPr>
              <a:t>Critical Chain Marked</a:t>
            </a:r>
          </a:p>
        </p:txBody>
      </p:sp>
      <p:sp>
        <p:nvSpPr>
          <p:cNvPr id="48135" name="Rectangle 9"/>
          <p:cNvSpPr>
            <a:spLocks noChangeArrowheads="1"/>
          </p:cNvSpPr>
          <p:nvPr/>
        </p:nvSpPr>
        <p:spPr bwMode="auto">
          <a:xfrm>
            <a:off x="912065" y="1244963"/>
            <a:ext cx="6935432" cy="357188"/>
          </a:xfrm>
          <a:prstGeom prst="rect">
            <a:avLst/>
          </a:prstGeom>
          <a:noFill/>
          <a:ln w="9525">
            <a:noFill/>
            <a:miter lim="800000"/>
            <a:headEnd/>
            <a:tailEnd/>
          </a:ln>
        </p:spPr>
        <p:txBody>
          <a:bodyPr lIns="91428" tIns="45714" rIns="91428" bIns="45714" anchor="ctr"/>
          <a:lstStyle/>
          <a:p>
            <a:r>
              <a:rPr lang="en-US" b="1" dirty="0">
                <a:solidFill>
                  <a:srgbClr val="000000"/>
                </a:solidFill>
              </a:rPr>
              <a:t>From Task to Project Protection</a:t>
            </a:r>
          </a:p>
        </p:txBody>
      </p:sp>
      <p:sp>
        <p:nvSpPr>
          <p:cNvPr id="48137" name="TextBox 11"/>
          <p:cNvSpPr txBox="1">
            <a:spLocks noChangeArrowheads="1"/>
          </p:cNvSpPr>
          <p:nvPr/>
        </p:nvSpPr>
        <p:spPr bwMode="auto">
          <a:xfrm>
            <a:off x="6962434" y="2741540"/>
            <a:ext cx="823350" cy="261937"/>
          </a:xfrm>
          <a:prstGeom prst="rect">
            <a:avLst/>
          </a:prstGeom>
          <a:solidFill>
            <a:schemeClr val="bg1"/>
          </a:solidFill>
          <a:ln w="9525">
            <a:noFill/>
            <a:miter lim="800000"/>
            <a:headEnd/>
            <a:tailEnd/>
          </a:ln>
        </p:spPr>
        <p:txBody>
          <a:bodyPr lIns="91428" tIns="45714" rIns="91428" bIns="45714">
            <a:spAutoFit/>
          </a:bodyPr>
          <a:lstStyle/>
          <a:p>
            <a:pPr algn="r"/>
            <a:r>
              <a:rPr lang="en-US" sz="1100" dirty="0"/>
              <a:t>144 hours</a:t>
            </a:r>
          </a:p>
        </p:txBody>
      </p:sp>
      <p:sp>
        <p:nvSpPr>
          <p:cNvPr id="48138" name="TextBox 12"/>
          <p:cNvSpPr txBox="1">
            <a:spLocks noChangeArrowheads="1"/>
          </p:cNvSpPr>
          <p:nvPr/>
        </p:nvSpPr>
        <p:spPr bwMode="auto">
          <a:xfrm>
            <a:off x="6959321" y="4081390"/>
            <a:ext cx="821793" cy="261937"/>
          </a:xfrm>
          <a:prstGeom prst="rect">
            <a:avLst/>
          </a:prstGeom>
          <a:solidFill>
            <a:schemeClr val="bg1"/>
          </a:solidFill>
          <a:ln w="9525">
            <a:noFill/>
            <a:miter lim="800000"/>
            <a:headEnd/>
            <a:tailEnd/>
          </a:ln>
        </p:spPr>
        <p:txBody>
          <a:bodyPr lIns="91428" tIns="45714" rIns="91428" bIns="45714">
            <a:spAutoFit/>
          </a:bodyPr>
          <a:lstStyle/>
          <a:p>
            <a:pPr algn="r"/>
            <a:r>
              <a:rPr lang="en-US" sz="1100"/>
              <a:t>72 hours</a:t>
            </a:r>
          </a:p>
        </p:txBody>
      </p:sp>
      <p:sp>
        <p:nvSpPr>
          <p:cNvPr id="48139" name="TextBox 13"/>
          <p:cNvSpPr txBox="1">
            <a:spLocks noChangeArrowheads="1"/>
          </p:cNvSpPr>
          <p:nvPr/>
        </p:nvSpPr>
        <p:spPr bwMode="auto">
          <a:xfrm>
            <a:off x="6959321" y="5699051"/>
            <a:ext cx="821793" cy="261938"/>
          </a:xfrm>
          <a:prstGeom prst="rect">
            <a:avLst/>
          </a:prstGeom>
          <a:solidFill>
            <a:schemeClr val="bg1"/>
          </a:solidFill>
          <a:ln w="9525">
            <a:noFill/>
            <a:miter lim="800000"/>
            <a:headEnd/>
            <a:tailEnd/>
          </a:ln>
        </p:spPr>
        <p:txBody>
          <a:bodyPr lIns="91428" tIns="45714" rIns="91428" bIns="45714">
            <a:spAutoFit/>
          </a:bodyPr>
          <a:lstStyle/>
          <a:p>
            <a:pPr algn="r"/>
            <a:r>
              <a:rPr lang="en-US" sz="1100"/>
              <a:t>84 hours</a:t>
            </a:r>
          </a:p>
        </p:txBody>
      </p:sp>
      <p:sp>
        <p:nvSpPr>
          <p:cNvPr id="48140" name="Rectangle 14"/>
          <p:cNvSpPr>
            <a:spLocks noChangeArrowheads="1"/>
          </p:cNvSpPr>
          <p:nvPr/>
        </p:nvSpPr>
        <p:spPr bwMode="auto">
          <a:xfrm>
            <a:off x="7497058" y="1948085"/>
            <a:ext cx="222568" cy="344487"/>
          </a:xfrm>
          <a:prstGeom prst="rect">
            <a:avLst/>
          </a:prstGeom>
          <a:solidFill>
            <a:schemeClr val="bg1"/>
          </a:solidFill>
          <a:ln w="9525">
            <a:noFill/>
            <a:round/>
            <a:headEnd/>
            <a:tailEnd/>
          </a:ln>
        </p:spPr>
        <p:txBody>
          <a:bodyPr lIns="91428" tIns="45714" rIns="91428" bIns="45714"/>
          <a:lstStyle/>
          <a:p>
            <a:pPr eaLnBrk="0" hangingPunct="0"/>
            <a:endParaRPr lang="en-US" sz="2400">
              <a:latin typeface="Times" pitchFamily="18" charset="0"/>
            </a:endParaRPr>
          </a:p>
        </p:txBody>
      </p:sp>
      <p:sp>
        <p:nvSpPr>
          <p:cNvPr id="48141" name="Rectangle 15"/>
          <p:cNvSpPr>
            <a:spLocks noChangeArrowheads="1"/>
          </p:cNvSpPr>
          <p:nvPr/>
        </p:nvSpPr>
        <p:spPr bwMode="auto">
          <a:xfrm>
            <a:off x="7475793" y="3239534"/>
            <a:ext cx="222568" cy="344488"/>
          </a:xfrm>
          <a:prstGeom prst="rect">
            <a:avLst/>
          </a:prstGeom>
          <a:solidFill>
            <a:schemeClr val="bg1"/>
          </a:solidFill>
          <a:ln w="9525">
            <a:noFill/>
            <a:round/>
            <a:headEnd/>
            <a:tailEnd/>
          </a:ln>
        </p:spPr>
        <p:txBody>
          <a:bodyPr lIns="91428" tIns="45714" rIns="91428" bIns="45714"/>
          <a:lstStyle/>
          <a:p>
            <a:pPr eaLnBrk="0" hangingPunct="0"/>
            <a:endParaRPr lang="en-US" sz="2400">
              <a:latin typeface="Times" pitchFamily="18" charset="0"/>
            </a:endParaRPr>
          </a:p>
        </p:txBody>
      </p:sp>
      <p:sp>
        <p:nvSpPr>
          <p:cNvPr id="48142" name="Rectangle 16"/>
          <p:cNvSpPr>
            <a:spLocks noChangeArrowheads="1"/>
          </p:cNvSpPr>
          <p:nvPr/>
        </p:nvSpPr>
        <p:spPr bwMode="auto">
          <a:xfrm>
            <a:off x="7497058" y="4653518"/>
            <a:ext cx="222568" cy="346075"/>
          </a:xfrm>
          <a:prstGeom prst="rect">
            <a:avLst/>
          </a:prstGeom>
          <a:solidFill>
            <a:schemeClr val="bg1"/>
          </a:solidFill>
          <a:ln w="9525">
            <a:noFill/>
            <a:round/>
            <a:headEnd/>
            <a:tailEnd/>
          </a:ln>
        </p:spPr>
        <p:txBody>
          <a:bodyPr lIns="91428" tIns="45714" rIns="91428" bIns="45714"/>
          <a:lstStyle/>
          <a:p>
            <a:pPr eaLnBrk="0" hangingPunct="0"/>
            <a:endParaRPr lang="en-US" sz="2400">
              <a:latin typeface="Times" pitchFamily="18" charset="0"/>
            </a:endParaRPr>
          </a:p>
        </p:txBody>
      </p:sp>
      <p:pic>
        <p:nvPicPr>
          <p:cNvPr id="18" name="13 Critical Chain Planning Process.wav">
            <a:hlinkClick r:id="" action="ppaction://media"/>
          </p:cNvPr>
          <p:cNvPicPr>
            <a:picLocks noRot="1" noChangeAspect="1"/>
          </p:cNvPicPr>
          <p:nvPr>
            <a:wavAudioFile r:embed="rId1" name="13 Critical Chain Planning Process.wav"/>
          </p:nvPr>
        </p:nvPicPr>
        <p:blipFill>
          <a:blip r:embed="rId5" cstate="print"/>
          <a:stretch>
            <a:fillRect/>
          </a:stretch>
        </p:blipFill>
        <p:spPr>
          <a:xfrm>
            <a:off x="425483" y="6801293"/>
            <a:ext cx="298834"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168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p:nvPr>
        </p:nvSpPr>
        <p:spPr>
          <a:xfrm>
            <a:off x="222508" y="222619"/>
            <a:ext cx="7304304" cy="858838"/>
          </a:xfrm>
        </p:spPr>
        <p:txBody>
          <a:bodyPr/>
          <a:lstStyle/>
          <a:p>
            <a:pPr eaLnBrk="1" hangingPunct="1"/>
            <a:r>
              <a:rPr lang="en-US" dirty="0" smtClean="0">
                <a:ea typeface="ＭＳ Ｐゴシック"/>
                <a:cs typeface="Times New Roman" pitchFamily="18" charset="0"/>
              </a:rPr>
              <a:t>Critical Chain Planning Process: Gantt</a:t>
            </a:r>
          </a:p>
        </p:txBody>
      </p:sp>
      <p:sp>
        <p:nvSpPr>
          <p:cNvPr id="50178" name="Text Box 5"/>
          <p:cNvSpPr txBox="1">
            <a:spLocks noChangeArrowheads="1"/>
          </p:cNvSpPr>
          <p:nvPr/>
        </p:nvSpPr>
        <p:spPr bwMode="auto">
          <a:xfrm>
            <a:off x="1719851" y="2011363"/>
            <a:ext cx="1752535" cy="406400"/>
          </a:xfrm>
          <a:prstGeom prst="rect">
            <a:avLst/>
          </a:prstGeom>
          <a:noFill/>
          <a:ln w="9525">
            <a:noFill/>
            <a:miter lim="800000"/>
            <a:headEnd/>
            <a:tailEnd/>
          </a:ln>
        </p:spPr>
        <p:txBody>
          <a:bodyPr lIns="91428" tIns="45714" rIns="91428" bIns="45714">
            <a:spAutoFit/>
          </a:bodyPr>
          <a:lstStyle/>
          <a:p>
            <a:pPr>
              <a:spcBef>
                <a:spcPct val="50000"/>
              </a:spcBef>
            </a:pPr>
            <a:r>
              <a:rPr lang="en-US" sz="2000">
                <a:solidFill>
                  <a:srgbClr val="000000"/>
                </a:solidFill>
              </a:rPr>
              <a:t>1</a:t>
            </a:r>
            <a:r>
              <a:rPr lang="en-US" sz="1400">
                <a:solidFill>
                  <a:srgbClr val="000000"/>
                </a:solidFill>
              </a:rPr>
              <a:t>. Traditional Plan</a:t>
            </a:r>
          </a:p>
        </p:txBody>
      </p:sp>
      <p:sp>
        <p:nvSpPr>
          <p:cNvPr id="50179" name="Text Box 6"/>
          <p:cNvSpPr txBox="1">
            <a:spLocks noChangeArrowheads="1"/>
          </p:cNvSpPr>
          <p:nvPr/>
        </p:nvSpPr>
        <p:spPr bwMode="auto">
          <a:xfrm>
            <a:off x="5758774" y="3781425"/>
            <a:ext cx="2591449" cy="406400"/>
          </a:xfrm>
          <a:prstGeom prst="rect">
            <a:avLst/>
          </a:prstGeom>
          <a:noFill/>
          <a:ln w="9525">
            <a:noFill/>
            <a:miter lim="800000"/>
            <a:headEnd/>
            <a:tailEnd/>
          </a:ln>
        </p:spPr>
        <p:txBody>
          <a:bodyPr lIns="91428" tIns="45714" rIns="91428" bIns="45714">
            <a:spAutoFit/>
          </a:bodyPr>
          <a:lstStyle/>
          <a:p>
            <a:pPr>
              <a:spcBef>
                <a:spcPct val="50000"/>
              </a:spcBef>
            </a:pPr>
            <a:r>
              <a:rPr lang="en-US" sz="2000" dirty="0">
                <a:solidFill>
                  <a:srgbClr val="000000"/>
                </a:solidFill>
              </a:rPr>
              <a:t>2</a:t>
            </a:r>
            <a:r>
              <a:rPr lang="en-US" dirty="0">
                <a:solidFill>
                  <a:srgbClr val="000000"/>
                </a:solidFill>
              </a:rPr>
              <a:t>. </a:t>
            </a:r>
            <a:r>
              <a:rPr lang="en-US" sz="1400" dirty="0">
                <a:solidFill>
                  <a:srgbClr val="000000"/>
                </a:solidFill>
              </a:rPr>
              <a:t>Safety Excluded</a:t>
            </a:r>
          </a:p>
        </p:txBody>
      </p:sp>
      <p:sp>
        <p:nvSpPr>
          <p:cNvPr id="50180" name="Text Box 7"/>
          <p:cNvSpPr txBox="1">
            <a:spLocks noChangeArrowheads="1"/>
          </p:cNvSpPr>
          <p:nvPr/>
        </p:nvSpPr>
        <p:spPr bwMode="auto">
          <a:xfrm>
            <a:off x="235021" y="4963153"/>
            <a:ext cx="2135416" cy="406400"/>
          </a:xfrm>
          <a:prstGeom prst="rect">
            <a:avLst/>
          </a:prstGeom>
          <a:noFill/>
          <a:ln w="9525">
            <a:noFill/>
            <a:miter lim="800000"/>
            <a:headEnd/>
            <a:tailEnd/>
          </a:ln>
        </p:spPr>
        <p:txBody>
          <a:bodyPr lIns="91428" tIns="45714" rIns="91428" bIns="45714">
            <a:spAutoFit/>
          </a:bodyPr>
          <a:lstStyle/>
          <a:p>
            <a:pPr>
              <a:spcBef>
                <a:spcPct val="50000"/>
              </a:spcBef>
            </a:pPr>
            <a:r>
              <a:rPr lang="en-US" sz="2000" dirty="0">
                <a:solidFill>
                  <a:srgbClr val="000000"/>
                </a:solidFill>
              </a:rPr>
              <a:t>3. </a:t>
            </a:r>
            <a:r>
              <a:rPr lang="en-US" sz="1400" dirty="0">
                <a:solidFill>
                  <a:srgbClr val="000000"/>
                </a:solidFill>
              </a:rPr>
              <a:t>Resource Leveled</a:t>
            </a:r>
          </a:p>
        </p:txBody>
      </p:sp>
      <p:sp>
        <p:nvSpPr>
          <p:cNvPr id="50181" name="Text Box 8"/>
          <p:cNvSpPr txBox="1">
            <a:spLocks noChangeArrowheads="1"/>
          </p:cNvSpPr>
          <p:nvPr/>
        </p:nvSpPr>
        <p:spPr bwMode="auto">
          <a:xfrm>
            <a:off x="231908" y="5552115"/>
            <a:ext cx="2387557" cy="615950"/>
          </a:xfrm>
          <a:prstGeom prst="rect">
            <a:avLst/>
          </a:prstGeom>
          <a:noFill/>
          <a:ln w="9525">
            <a:noFill/>
            <a:miter lim="800000"/>
            <a:headEnd/>
            <a:tailEnd/>
          </a:ln>
        </p:spPr>
        <p:txBody>
          <a:bodyPr lIns="91428" tIns="45714" rIns="91428" bIns="45714">
            <a:spAutoFit/>
          </a:bodyPr>
          <a:lstStyle/>
          <a:p>
            <a:pPr>
              <a:spcBef>
                <a:spcPct val="50000"/>
              </a:spcBef>
            </a:pPr>
            <a:r>
              <a:rPr lang="en-US" sz="2000">
                <a:solidFill>
                  <a:srgbClr val="000000"/>
                </a:solidFill>
              </a:rPr>
              <a:t>4. </a:t>
            </a:r>
            <a:r>
              <a:rPr lang="en-US" sz="1400">
                <a:solidFill>
                  <a:srgbClr val="000000"/>
                </a:solidFill>
              </a:rPr>
              <a:t>Critical Chain Marked in</a:t>
            </a:r>
            <a:br>
              <a:rPr lang="en-US" sz="1400">
                <a:solidFill>
                  <a:srgbClr val="000000"/>
                </a:solidFill>
              </a:rPr>
            </a:br>
            <a:r>
              <a:rPr lang="en-US" sz="1400">
                <a:solidFill>
                  <a:srgbClr val="000000"/>
                </a:solidFill>
              </a:rPr>
              <a:t>      Yellow</a:t>
            </a:r>
          </a:p>
        </p:txBody>
      </p:sp>
      <p:sp>
        <p:nvSpPr>
          <p:cNvPr id="50182" name="Rectangle 9"/>
          <p:cNvSpPr>
            <a:spLocks noChangeArrowheads="1"/>
          </p:cNvSpPr>
          <p:nvPr/>
        </p:nvSpPr>
        <p:spPr bwMode="auto">
          <a:xfrm>
            <a:off x="347084" y="1208089"/>
            <a:ext cx="2231914" cy="636587"/>
          </a:xfrm>
          <a:prstGeom prst="rect">
            <a:avLst/>
          </a:prstGeom>
          <a:noFill/>
          <a:ln w="9525">
            <a:noFill/>
            <a:miter lim="800000"/>
            <a:headEnd/>
            <a:tailEnd/>
          </a:ln>
        </p:spPr>
        <p:txBody>
          <a:bodyPr lIns="91428" tIns="45714" rIns="91428" bIns="45714" anchor="ctr"/>
          <a:lstStyle/>
          <a:p>
            <a:r>
              <a:rPr lang="en-US" b="1">
                <a:solidFill>
                  <a:srgbClr val="000000"/>
                </a:solidFill>
              </a:rPr>
              <a:t>From Task to</a:t>
            </a:r>
          </a:p>
          <a:p>
            <a:r>
              <a:rPr lang="en-US" b="1">
                <a:solidFill>
                  <a:srgbClr val="000000"/>
                </a:solidFill>
              </a:rPr>
              <a:t>Project Protection</a:t>
            </a:r>
          </a:p>
        </p:txBody>
      </p:sp>
      <p:pic>
        <p:nvPicPr>
          <p:cNvPr id="50183" name="Picture 3" descr="C:\Users\richards\Desktop\Safe sched.jpg"/>
          <p:cNvPicPr>
            <a:picLocks noChangeAspect="1" noChangeArrowheads="1"/>
          </p:cNvPicPr>
          <p:nvPr/>
        </p:nvPicPr>
        <p:blipFill>
          <a:blip r:embed="rId4" cstate="print"/>
          <a:srcRect l="10484" t="13634" b="4150"/>
          <a:stretch>
            <a:fillRect/>
          </a:stretch>
        </p:blipFill>
        <p:spPr bwMode="auto">
          <a:xfrm>
            <a:off x="3733865" y="1382713"/>
            <a:ext cx="5187566" cy="1941512"/>
          </a:xfrm>
          <a:prstGeom prst="rect">
            <a:avLst/>
          </a:prstGeom>
          <a:noFill/>
          <a:ln w="19050">
            <a:solidFill>
              <a:srgbClr val="000000"/>
            </a:solidFill>
            <a:miter lim="800000"/>
            <a:headEnd/>
            <a:tailEnd/>
          </a:ln>
        </p:spPr>
      </p:pic>
      <p:pic>
        <p:nvPicPr>
          <p:cNvPr id="50184" name="Picture 2" descr="C:\Users\richards\Desktop\Aggressive Sched.jpg"/>
          <p:cNvPicPr>
            <a:picLocks noChangeAspect="1" noChangeArrowheads="1"/>
          </p:cNvPicPr>
          <p:nvPr/>
        </p:nvPicPr>
        <p:blipFill>
          <a:blip r:embed="rId5" cstate="print"/>
          <a:srcRect l="10092" t="13939" r="487"/>
          <a:stretch>
            <a:fillRect/>
          </a:stretch>
        </p:blipFill>
        <p:spPr bwMode="auto">
          <a:xfrm>
            <a:off x="146304" y="2941638"/>
            <a:ext cx="5129978" cy="1992312"/>
          </a:xfrm>
          <a:prstGeom prst="rect">
            <a:avLst/>
          </a:prstGeom>
          <a:noFill/>
          <a:ln w="19050">
            <a:solidFill>
              <a:srgbClr val="000000"/>
            </a:solidFill>
            <a:miter lim="800000"/>
            <a:headEnd/>
            <a:tailEnd/>
          </a:ln>
        </p:spPr>
      </p:pic>
      <p:pic>
        <p:nvPicPr>
          <p:cNvPr id="50185" name="Picture 4" descr="C:\Users\richards\Desktop\Aggressive no buffers.jpg"/>
          <p:cNvPicPr>
            <a:picLocks noChangeAspect="1" noChangeArrowheads="1"/>
          </p:cNvPicPr>
          <p:nvPr/>
        </p:nvPicPr>
        <p:blipFill>
          <a:blip r:embed="rId6" cstate="print"/>
          <a:srcRect l="10428" t="15132" r="2972"/>
          <a:stretch>
            <a:fillRect/>
          </a:stretch>
        </p:blipFill>
        <p:spPr bwMode="auto">
          <a:xfrm>
            <a:off x="3098844" y="4997451"/>
            <a:ext cx="5405465" cy="2132013"/>
          </a:xfrm>
          <a:prstGeom prst="rect">
            <a:avLst/>
          </a:prstGeom>
          <a:noFill/>
          <a:ln w="19050">
            <a:solidFill>
              <a:srgbClr val="000000"/>
            </a:solidFill>
            <a:miter lim="800000"/>
            <a:headEnd/>
            <a:tailEnd/>
          </a:ln>
        </p:spPr>
      </p:pic>
      <p:sp>
        <p:nvSpPr>
          <p:cNvPr id="50186" name="TextBox 15"/>
          <p:cNvSpPr txBox="1">
            <a:spLocks noChangeArrowheads="1"/>
          </p:cNvSpPr>
          <p:nvPr/>
        </p:nvSpPr>
        <p:spPr bwMode="auto">
          <a:xfrm>
            <a:off x="7405473" y="1770064"/>
            <a:ext cx="1249036" cy="369320"/>
          </a:xfrm>
          <a:prstGeom prst="rect">
            <a:avLst/>
          </a:prstGeom>
          <a:noFill/>
          <a:ln w="9525">
            <a:noFill/>
            <a:miter lim="800000"/>
            <a:headEnd/>
            <a:tailEnd/>
          </a:ln>
        </p:spPr>
        <p:txBody>
          <a:bodyPr wrap="none" lIns="91428" tIns="45714" rIns="91428" bIns="45714">
            <a:spAutoFit/>
          </a:bodyPr>
          <a:lstStyle/>
          <a:p>
            <a:r>
              <a:rPr lang="en-US">
                <a:solidFill>
                  <a:srgbClr val="000000"/>
                </a:solidFill>
              </a:rPr>
              <a:t>144 Hours</a:t>
            </a:r>
          </a:p>
        </p:txBody>
      </p:sp>
      <p:sp>
        <p:nvSpPr>
          <p:cNvPr id="50187" name="TextBox 16"/>
          <p:cNvSpPr txBox="1">
            <a:spLocks noChangeArrowheads="1"/>
          </p:cNvSpPr>
          <p:nvPr/>
        </p:nvSpPr>
        <p:spPr bwMode="auto">
          <a:xfrm>
            <a:off x="3758769" y="3348039"/>
            <a:ext cx="1120795" cy="369320"/>
          </a:xfrm>
          <a:prstGeom prst="rect">
            <a:avLst/>
          </a:prstGeom>
          <a:noFill/>
          <a:ln w="9525">
            <a:noFill/>
            <a:miter lim="800000"/>
            <a:headEnd/>
            <a:tailEnd/>
          </a:ln>
        </p:spPr>
        <p:txBody>
          <a:bodyPr wrap="none" lIns="91428" tIns="45714" rIns="91428" bIns="45714">
            <a:spAutoFit/>
          </a:bodyPr>
          <a:lstStyle/>
          <a:p>
            <a:r>
              <a:rPr lang="en-US">
                <a:solidFill>
                  <a:srgbClr val="000000"/>
                </a:solidFill>
              </a:rPr>
              <a:t>72 Hours</a:t>
            </a:r>
          </a:p>
        </p:txBody>
      </p:sp>
      <p:sp>
        <p:nvSpPr>
          <p:cNvPr id="50188" name="TextBox 17"/>
          <p:cNvSpPr txBox="1">
            <a:spLocks noChangeArrowheads="1"/>
          </p:cNvSpPr>
          <p:nvPr/>
        </p:nvSpPr>
        <p:spPr bwMode="auto">
          <a:xfrm>
            <a:off x="7089519" y="5430839"/>
            <a:ext cx="1120795" cy="369320"/>
          </a:xfrm>
          <a:prstGeom prst="rect">
            <a:avLst/>
          </a:prstGeom>
          <a:noFill/>
          <a:ln w="9525">
            <a:noFill/>
            <a:miter lim="800000"/>
            <a:headEnd/>
            <a:tailEnd/>
          </a:ln>
        </p:spPr>
        <p:txBody>
          <a:bodyPr wrap="none" lIns="91428" tIns="45714" rIns="91428" bIns="45714">
            <a:spAutoFit/>
          </a:bodyPr>
          <a:lstStyle/>
          <a:p>
            <a:r>
              <a:rPr lang="en-US">
                <a:solidFill>
                  <a:srgbClr val="000000"/>
                </a:solidFill>
              </a:rPr>
              <a:t>84 Hours</a:t>
            </a:r>
          </a:p>
        </p:txBody>
      </p:sp>
      <p:pic>
        <p:nvPicPr>
          <p:cNvPr id="16" name="14 Critical Chain Planning Process-Gantt.wav">
            <a:hlinkClick r:id="" action="ppaction://media"/>
          </p:cNvPr>
          <p:cNvPicPr>
            <a:picLocks noRot="1" noChangeAspect="1"/>
          </p:cNvPicPr>
          <p:nvPr>
            <a:wavAudioFile r:embed="rId1" name="14 Critical Chain Planning Process-Gantt.wav"/>
          </p:nvPr>
        </p:nvPicPr>
        <p:blipFill>
          <a:blip r:embed="rId7" cstate="print"/>
          <a:stretch>
            <a:fillRect/>
          </a:stretch>
        </p:blipFill>
        <p:spPr>
          <a:xfrm>
            <a:off x="404634" y="6801293"/>
            <a:ext cx="298834"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88"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a:xfrm>
            <a:off x="456160" y="340243"/>
            <a:ext cx="7327651" cy="486035"/>
          </a:xfrm>
        </p:spPr>
        <p:txBody>
          <a:bodyPr/>
          <a:lstStyle/>
          <a:p>
            <a:pPr eaLnBrk="1" hangingPunct="1"/>
            <a:r>
              <a:rPr lang="en-US" dirty="0" smtClean="0">
                <a:ea typeface="ＭＳ Ｐゴシック"/>
                <a:cs typeface="Times New Roman" pitchFamily="18" charset="0"/>
              </a:rPr>
              <a:t>Aggregation Principle</a:t>
            </a:r>
          </a:p>
        </p:txBody>
      </p:sp>
      <p:sp>
        <p:nvSpPr>
          <p:cNvPr id="52226" name="Rectangle 4"/>
          <p:cNvSpPr>
            <a:spLocks noChangeArrowheads="1"/>
          </p:cNvSpPr>
          <p:nvPr/>
        </p:nvSpPr>
        <p:spPr bwMode="auto">
          <a:xfrm>
            <a:off x="989886" y="1625601"/>
            <a:ext cx="6935432" cy="3738563"/>
          </a:xfrm>
          <a:prstGeom prst="rect">
            <a:avLst/>
          </a:prstGeom>
          <a:noFill/>
          <a:ln w="9525">
            <a:noFill/>
            <a:miter lim="800000"/>
            <a:headEnd/>
            <a:tailEnd/>
          </a:ln>
        </p:spPr>
        <p:txBody>
          <a:bodyPr lIns="91428" tIns="45714" rIns="91428" bIns="45714"/>
          <a:lstStyle/>
          <a:p>
            <a:pPr marL="341313" indent="-341313">
              <a:lnSpc>
                <a:spcPct val="90000"/>
              </a:lnSpc>
              <a:spcBef>
                <a:spcPct val="20000"/>
              </a:spcBef>
            </a:pPr>
            <a:r>
              <a:rPr lang="en-US" sz="2800" dirty="0">
                <a:solidFill>
                  <a:srgbClr val="000000"/>
                </a:solidFill>
                <a:cs typeface="Arial" charset="0"/>
              </a:rPr>
              <a:t>The Concept of Risk Pooling:</a:t>
            </a:r>
            <a:endParaRPr lang="en-US" sz="2800" dirty="0" smtClean="0">
              <a:solidFill>
                <a:srgbClr val="000000"/>
              </a:solidFill>
              <a:cs typeface="Arial" charset="0"/>
            </a:endParaRPr>
          </a:p>
          <a:p>
            <a:pPr marL="741363" lvl="1" indent="-284163">
              <a:lnSpc>
                <a:spcPct val="90000"/>
              </a:lnSpc>
              <a:spcBef>
                <a:spcPct val="20000"/>
              </a:spcBef>
            </a:pPr>
            <a:endParaRPr lang="en-US" dirty="0" smtClean="0">
              <a:solidFill>
                <a:srgbClr val="000000"/>
              </a:solidFill>
              <a:cs typeface="Arial" charset="0"/>
            </a:endParaRPr>
          </a:p>
          <a:p>
            <a:pPr marL="741363" lvl="1" indent="-284163">
              <a:lnSpc>
                <a:spcPct val="90000"/>
              </a:lnSpc>
              <a:spcBef>
                <a:spcPct val="20000"/>
              </a:spcBef>
            </a:pPr>
            <a:endParaRPr lang="en-US" dirty="0">
              <a:solidFill>
                <a:srgbClr val="000000"/>
              </a:solidFill>
              <a:cs typeface="Arial" charset="0"/>
            </a:endParaRPr>
          </a:p>
          <a:p>
            <a:pPr marL="341313" indent="-341313">
              <a:lnSpc>
                <a:spcPct val="90000"/>
              </a:lnSpc>
              <a:spcBef>
                <a:spcPct val="20000"/>
              </a:spcBef>
            </a:pPr>
            <a:r>
              <a:rPr lang="en-US" sz="2800" dirty="0">
                <a:solidFill>
                  <a:srgbClr val="000000"/>
                </a:solidFill>
                <a:cs typeface="Arial" charset="0"/>
              </a:rPr>
              <a:t>Health Care</a:t>
            </a:r>
            <a:r>
              <a:rPr lang="en-US" sz="2800" dirty="0" smtClean="0">
                <a:solidFill>
                  <a:srgbClr val="000000"/>
                </a:solidFill>
                <a:cs typeface="Arial" charset="0"/>
              </a:rPr>
              <a:t> Insurance Example</a:t>
            </a:r>
            <a:r>
              <a:rPr lang="en-US" sz="2800" dirty="0">
                <a:solidFill>
                  <a:srgbClr val="000000"/>
                </a:solidFill>
                <a:cs typeface="Arial" charset="0"/>
              </a:rPr>
              <a:t>: </a:t>
            </a:r>
          </a:p>
          <a:p>
            <a:pPr marL="341313" indent="-341313">
              <a:lnSpc>
                <a:spcPct val="90000"/>
              </a:lnSpc>
              <a:spcBef>
                <a:spcPct val="20000"/>
              </a:spcBef>
            </a:pPr>
            <a:r>
              <a:rPr lang="en-US" sz="2400" dirty="0">
                <a:solidFill>
                  <a:srgbClr val="000000"/>
                </a:solidFill>
                <a:cs typeface="Arial" charset="0"/>
              </a:rPr>
              <a:t>	Larger pool = Lower cost</a:t>
            </a:r>
          </a:p>
          <a:p>
            <a:pPr marL="341313" indent="-341313">
              <a:lnSpc>
                <a:spcPct val="90000"/>
              </a:lnSpc>
              <a:spcBef>
                <a:spcPct val="20000"/>
              </a:spcBef>
            </a:pPr>
            <a:endParaRPr lang="en-US" sz="3600" dirty="0">
              <a:cs typeface="Arial" charset="0"/>
            </a:endParaRPr>
          </a:p>
          <a:p>
            <a:pPr marL="341313" indent="-341313">
              <a:lnSpc>
                <a:spcPct val="90000"/>
              </a:lnSpc>
              <a:spcBef>
                <a:spcPct val="20000"/>
              </a:spcBef>
            </a:pPr>
            <a:r>
              <a:rPr lang="en-US" sz="3600" dirty="0">
                <a:cs typeface="Arial" charset="0"/>
              </a:rPr>
              <a:t>    </a:t>
            </a:r>
            <a:endParaRPr lang="en-US" sz="3600" dirty="0">
              <a:cs typeface="Arial" charset="0"/>
              <a:sym typeface="Wingdings" pitchFamily="2" charset="2"/>
            </a:endParaRPr>
          </a:p>
        </p:txBody>
      </p:sp>
      <p:pic>
        <p:nvPicPr>
          <p:cNvPr id="7" name="15 Aggregation Principle.wav">
            <a:hlinkClick r:id="" action="ppaction://media"/>
          </p:cNvPr>
          <p:cNvPicPr>
            <a:picLocks noRot="1" noChangeAspect="1"/>
          </p:cNvPicPr>
          <p:nvPr>
            <a:wavAudioFile r:embed="rId1" name="15 Aggregation Principle.wav"/>
          </p:nvPr>
        </p:nvPicPr>
        <p:blipFill>
          <a:blip r:embed="rId4" cstate="print"/>
          <a:stretch>
            <a:fillRect/>
          </a:stretch>
        </p:blipFill>
        <p:spPr>
          <a:xfrm>
            <a:off x="449806" y="6400800"/>
            <a:ext cx="298834"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89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a:xfrm>
            <a:off x="500507" y="329609"/>
            <a:ext cx="7542438" cy="507300"/>
          </a:xfrm>
        </p:spPr>
        <p:txBody>
          <a:bodyPr/>
          <a:lstStyle/>
          <a:p>
            <a:pPr eaLnBrk="1" hangingPunct="1"/>
            <a:r>
              <a:rPr lang="en-US" dirty="0" smtClean="0">
                <a:ea typeface="ＭＳ Ｐゴシック"/>
                <a:cs typeface="Times New Roman" pitchFamily="18" charset="0"/>
              </a:rPr>
              <a:t>Aggregation Principle (2) </a:t>
            </a:r>
          </a:p>
        </p:txBody>
      </p:sp>
      <p:sp>
        <p:nvSpPr>
          <p:cNvPr id="54274" name="Content Placeholder 2"/>
          <p:cNvSpPr>
            <a:spLocks noGrp="1"/>
          </p:cNvSpPr>
          <p:nvPr>
            <p:ph idx="1"/>
          </p:nvPr>
        </p:nvSpPr>
        <p:spPr/>
        <p:txBody>
          <a:bodyPr/>
          <a:lstStyle/>
          <a:p>
            <a:pPr marL="0" indent="0" eaLnBrk="1" hangingPunct="1">
              <a:lnSpc>
                <a:spcPct val="130000"/>
              </a:lnSpc>
              <a:spcBef>
                <a:spcPct val="10000"/>
              </a:spcBef>
              <a:buFontTx/>
              <a:buNone/>
            </a:pPr>
            <a:r>
              <a:rPr lang="en-US" sz="2400" dirty="0" smtClean="0">
                <a:solidFill>
                  <a:srgbClr val="3333CC"/>
                </a:solidFill>
                <a:latin typeface="Arial MT"/>
                <a:ea typeface="ＭＳ Ｐゴシック"/>
                <a:cs typeface="Times New Roman" pitchFamily="18" charset="0"/>
              </a:rPr>
              <a:t>Insurance is designed to work by spreading costs across a large number of people. Premiums are based on the average costs for the people in an insured group.  This risk-spreading function helps make insurance reasonably affordable for most people. </a:t>
            </a:r>
          </a:p>
          <a:p>
            <a:pPr marL="0" indent="0" eaLnBrk="1" hangingPunct="1">
              <a:lnSpc>
                <a:spcPct val="130000"/>
              </a:lnSpc>
              <a:spcBef>
                <a:spcPct val="10000"/>
              </a:spcBef>
              <a:buFontTx/>
              <a:buNone/>
            </a:pPr>
            <a:endParaRPr lang="en-US" dirty="0" smtClean="0">
              <a:latin typeface="Arial MT"/>
              <a:ea typeface="ＭＳ Ｐゴシック"/>
              <a:cs typeface="Times New Roman" pitchFamily="18" charset="0"/>
            </a:endParaRPr>
          </a:p>
          <a:p>
            <a:pPr marL="0" indent="0" eaLnBrk="1" hangingPunct="1">
              <a:lnSpc>
                <a:spcPct val="130000"/>
              </a:lnSpc>
              <a:spcBef>
                <a:spcPct val="10000"/>
              </a:spcBef>
              <a:buFontTx/>
              <a:buNone/>
            </a:pPr>
            <a:r>
              <a:rPr lang="en-US" sz="800" dirty="0" err="1" smtClean="0">
                <a:latin typeface="Arial MT"/>
                <a:ea typeface="ＭＳ Ｐゴシック"/>
                <a:cs typeface="Times New Roman" pitchFamily="18" charset="0"/>
              </a:rPr>
              <a:t>http://www.insurance.wa.gov/legislative/factsheets/PoolingRiskReducingCost.asp</a:t>
            </a:r>
            <a:endParaRPr lang="en-US" sz="800" dirty="0" smtClean="0">
              <a:latin typeface="Arial MT"/>
              <a:ea typeface="ＭＳ Ｐゴシック"/>
              <a:cs typeface="Times New Roman" pitchFamily="18" charset="0"/>
              <a:sym typeface="Wingdings" pitchFamily="2" charset="2"/>
            </a:endParaRPr>
          </a:p>
        </p:txBody>
      </p:sp>
      <p:pic>
        <p:nvPicPr>
          <p:cNvPr id="6" name="16 Aggregation Principle (2).wav">
            <a:hlinkClick r:id="" action="ppaction://media"/>
          </p:cNvPr>
          <p:cNvPicPr>
            <a:picLocks noRot="1" noChangeAspect="1"/>
          </p:cNvPicPr>
          <p:nvPr>
            <a:wavAudioFile r:embed="rId1" name="16 Aggregation Principle (2).wav"/>
          </p:nvPr>
        </p:nvPicPr>
        <p:blipFill>
          <a:blip r:embed="rId4" cstate="print"/>
          <a:stretch>
            <a:fillRect/>
          </a:stretch>
        </p:blipFill>
        <p:spPr>
          <a:xfrm>
            <a:off x="649029" y="6235700"/>
            <a:ext cx="298834"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1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a:xfrm>
            <a:off x="571298" y="308344"/>
            <a:ext cx="7327651" cy="547134"/>
          </a:xfrm>
        </p:spPr>
        <p:txBody>
          <a:bodyPr/>
          <a:lstStyle/>
          <a:p>
            <a:pPr eaLnBrk="1" hangingPunct="1"/>
            <a:r>
              <a:rPr lang="en-US" dirty="0" smtClean="0">
                <a:ea typeface="ＭＳ Ｐゴシック"/>
                <a:cs typeface="Times New Roman" pitchFamily="18" charset="0"/>
              </a:rPr>
              <a:t>Critical Chain Planning</a:t>
            </a:r>
          </a:p>
        </p:txBody>
      </p:sp>
      <p:pic>
        <p:nvPicPr>
          <p:cNvPr id="56322" name="Picture 4"/>
          <p:cNvPicPr>
            <a:picLocks noGrp="1" noChangeAspect="1" noChangeArrowheads="1"/>
          </p:cNvPicPr>
          <p:nvPr>
            <p:ph idx="1"/>
          </p:nvPr>
        </p:nvPicPr>
        <p:blipFill>
          <a:blip r:embed="rId4" cstate="print"/>
          <a:srcRect l="23685" t="49190" r="19838" b="30421"/>
          <a:stretch>
            <a:fillRect/>
          </a:stretch>
        </p:blipFill>
        <p:spPr>
          <a:xfrm>
            <a:off x="1218682" y="1300163"/>
            <a:ext cx="6706637" cy="2112962"/>
          </a:xfrm>
        </p:spPr>
      </p:pic>
      <p:sp>
        <p:nvSpPr>
          <p:cNvPr id="35845" name="Text Box 5"/>
          <p:cNvSpPr txBox="1">
            <a:spLocks noChangeArrowheads="1"/>
          </p:cNvSpPr>
          <p:nvPr/>
        </p:nvSpPr>
        <p:spPr bwMode="auto">
          <a:xfrm>
            <a:off x="907396" y="3984589"/>
            <a:ext cx="7315200" cy="1662112"/>
          </a:xfrm>
          <a:prstGeom prst="rect">
            <a:avLst/>
          </a:prstGeom>
          <a:noFill/>
          <a:ln w="9525">
            <a:noFill/>
            <a:miter lim="800000"/>
            <a:headEnd/>
            <a:tailEnd/>
          </a:ln>
        </p:spPr>
        <p:txBody>
          <a:bodyPr lIns="91428" tIns="45714" rIns="91428" bIns="45714">
            <a:spAutoFit/>
          </a:bodyPr>
          <a:lstStyle/>
          <a:p>
            <a:pPr marL="341313" indent="-341313">
              <a:spcBef>
                <a:spcPct val="50000"/>
              </a:spcBef>
            </a:pPr>
            <a:r>
              <a:rPr lang="en-US" dirty="0">
                <a:solidFill>
                  <a:srgbClr val="000000"/>
                </a:solidFill>
                <a:cs typeface="Arial" charset="0"/>
              </a:rPr>
              <a:t>Aggregation Principle [where did some of the safety go?]:</a:t>
            </a:r>
          </a:p>
          <a:p>
            <a:pPr marL="798513" lvl="1" indent="-341313">
              <a:spcBef>
                <a:spcPct val="50000"/>
              </a:spcBef>
              <a:buFontTx/>
              <a:buAutoNum type="arabicPeriod"/>
            </a:pPr>
            <a:r>
              <a:rPr lang="en-US" sz="1600" dirty="0">
                <a:solidFill>
                  <a:srgbClr val="000000"/>
                </a:solidFill>
                <a:cs typeface="Arial" charset="0"/>
              </a:rPr>
              <a:t>Pooled protection provides more coverage</a:t>
            </a:r>
          </a:p>
          <a:p>
            <a:pPr marL="798513" lvl="1" indent="-341313">
              <a:spcBef>
                <a:spcPct val="50000"/>
              </a:spcBef>
              <a:buFontTx/>
              <a:buAutoNum type="arabicPeriod"/>
            </a:pPr>
            <a:r>
              <a:rPr lang="en-US" sz="1600" dirty="0">
                <a:solidFill>
                  <a:srgbClr val="000000"/>
                </a:solidFill>
                <a:cs typeface="Arial" charset="0"/>
              </a:rPr>
              <a:t>Location is just as important as amount</a:t>
            </a:r>
          </a:p>
          <a:p>
            <a:pPr marL="798513" lvl="1" indent="-341313">
              <a:spcBef>
                <a:spcPct val="50000"/>
              </a:spcBef>
              <a:buFontTx/>
              <a:buAutoNum type="arabicPeriod"/>
            </a:pPr>
            <a:r>
              <a:rPr lang="en-US" sz="1600" dirty="0">
                <a:solidFill>
                  <a:srgbClr val="000000"/>
                </a:solidFill>
                <a:cs typeface="Arial" charset="0"/>
              </a:rPr>
              <a:t>Sizing Rule of Thumb </a:t>
            </a:r>
            <a:r>
              <a:rPr lang="en-US" sz="1600" dirty="0" err="1">
                <a:solidFill>
                  <a:srgbClr val="000000"/>
                </a:solidFill>
                <a:cs typeface="Arial" charset="0"/>
                <a:sym typeface="Wingdings" pitchFamily="2" charset="2"/>
              </a:rPr>
              <a:t></a:t>
            </a:r>
            <a:r>
              <a:rPr lang="en-US" sz="1600" dirty="0">
                <a:solidFill>
                  <a:srgbClr val="000000"/>
                </a:solidFill>
                <a:cs typeface="Arial" charset="0"/>
                <a:sym typeface="Wingdings" pitchFamily="2" charset="2"/>
              </a:rPr>
              <a:t> </a:t>
            </a:r>
            <a:r>
              <a:rPr lang="en-US" sz="1600" dirty="0">
                <a:solidFill>
                  <a:srgbClr val="000000"/>
                </a:solidFill>
                <a:cs typeface="Arial" charset="0"/>
              </a:rPr>
              <a:t>Buffer is   </a:t>
            </a:r>
            <a:r>
              <a:rPr lang="en-US" sz="2400" dirty="0">
                <a:solidFill>
                  <a:srgbClr val="000000"/>
                </a:solidFill>
                <a:cs typeface="Arial" charset="0"/>
              </a:rPr>
              <a:t>½</a:t>
            </a:r>
            <a:r>
              <a:rPr lang="en-US" sz="1600" dirty="0">
                <a:solidFill>
                  <a:srgbClr val="000000"/>
                </a:solidFill>
                <a:cs typeface="Arial" charset="0"/>
              </a:rPr>
              <a:t>   of preceding chain</a:t>
            </a:r>
          </a:p>
        </p:txBody>
      </p:sp>
      <p:sp>
        <p:nvSpPr>
          <p:cNvPr id="56324" name="Text Box 6"/>
          <p:cNvSpPr txBox="1">
            <a:spLocks noChangeArrowheads="1"/>
          </p:cNvSpPr>
          <p:nvPr/>
        </p:nvSpPr>
        <p:spPr bwMode="auto">
          <a:xfrm>
            <a:off x="1294946" y="3370264"/>
            <a:ext cx="4267719" cy="307975"/>
          </a:xfrm>
          <a:prstGeom prst="rect">
            <a:avLst/>
          </a:prstGeom>
          <a:noFill/>
          <a:ln w="9525">
            <a:noFill/>
            <a:miter lim="800000"/>
            <a:headEnd/>
            <a:tailEnd/>
          </a:ln>
        </p:spPr>
        <p:txBody>
          <a:bodyPr lIns="91428" tIns="45714" rIns="91428" bIns="45714">
            <a:spAutoFit/>
          </a:bodyPr>
          <a:lstStyle/>
          <a:p>
            <a:pPr>
              <a:spcBef>
                <a:spcPct val="50000"/>
              </a:spcBef>
            </a:pPr>
            <a:r>
              <a:rPr lang="en-US" sz="1400" b="1">
                <a:solidFill>
                  <a:srgbClr val="000000"/>
                </a:solidFill>
                <a:cs typeface="Arial" charset="0"/>
              </a:rPr>
              <a:t>PB = Project Buffer    FB = Feeding Buffer</a:t>
            </a:r>
          </a:p>
        </p:txBody>
      </p:sp>
      <p:sp>
        <p:nvSpPr>
          <p:cNvPr id="56325" name="Text Box 8"/>
          <p:cNvSpPr txBox="1">
            <a:spLocks noChangeArrowheads="1"/>
          </p:cNvSpPr>
          <p:nvPr/>
        </p:nvSpPr>
        <p:spPr bwMode="auto">
          <a:xfrm>
            <a:off x="5421031" y="2149475"/>
            <a:ext cx="2057594" cy="520700"/>
          </a:xfrm>
          <a:prstGeom prst="rect">
            <a:avLst/>
          </a:prstGeom>
          <a:noFill/>
          <a:ln w="9525">
            <a:noFill/>
            <a:miter lim="800000"/>
            <a:headEnd/>
            <a:tailEnd/>
          </a:ln>
        </p:spPr>
        <p:txBody>
          <a:bodyPr lIns="91428" tIns="45714" rIns="91428" bIns="45714">
            <a:spAutoFit/>
          </a:bodyPr>
          <a:lstStyle/>
          <a:p>
            <a:pPr>
              <a:spcBef>
                <a:spcPct val="50000"/>
              </a:spcBef>
            </a:pPr>
            <a:r>
              <a:rPr lang="en-US" sz="1400">
                <a:solidFill>
                  <a:srgbClr val="000000"/>
                </a:solidFill>
                <a:cs typeface="Arial" charset="0"/>
              </a:rPr>
              <a:t>Compared to </a:t>
            </a:r>
            <a:r>
              <a:rPr lang="en-US" sz="1400">
                <a:solidFill>
                  <a:srgbClr val="FF0000"/>
                </a:solidFill>
                <a:cs typeface="Arial" charset="0"/>
              </a:rPr>
              <a:t>144</a:t>
            </a:r>
            <a:r>
              <a:rPr lang="en-US" sz="1400">
                <a:cs typeface="Arial" charset="0"/>
              </a:rPr>
              <a:t> </a:t>
            </a:r>
            <a:r>
              <a:rPr lang="en-US" sz="1400">
                <a:solidFill>
                  <a:srgbClr val="000000"/>
                </a:solidFill>
                <a:cs typeface="Arial" charset="0"/>
              </a:rPr>
              <a:t>hours traditional</a:t>
            </a:r>
          </a:p>
        </p:txBody>
      </p:sp>
      <p:sp>
        <p:nvSpPr>
          <p:cNvPr id="56326" name="Line 9"/>
          <p:cNvSpPr>
            <a:spLocks noChangeShapeType="1"/>
          </p:cNvSpPr>
          <p:nvPr/>
        </p:nvSpPr>
        <p:spPr bwMode="auto">
          <a:xfrm>
            <a:off x="6770451" y="2495550"/>
            <a:ext cx="163425" cy="419100"/>
          </a:xfrm>
          <a:prstGeom prst="line">
            <a:avLst/>
          </a:prstGeom>
          <a:noFill/>
          <a:ln w="57150">
            <a:solidFill>
              <a:schemeClr val="tx1"/>
            </a:solidFill>
            <a:round/>
            <a:headEnd/>
            <a:tailEnd type="triangle" w="med" len="med"/>
          </a:ln>
        </p:spPr>
        <p:txBody>
          <a:bodyPr lIns="91428" tIns="45714" rIns="91428" bIns="45714"/>
          <a:lstStyle/>
          <a:p>
            <a:endParaRPr lang="en-US"/>
          </a:p>
        </p:txBody>
      </p:sp>
      <p:sp>
        <p:nvSpPr>
          <p:cNvPr id="56328" name="Rectangle 10"/>
          <p:cNvSpPr>
            <a:spLocks noChangeArrowheads="1"/>
          </p:cNvSpPr>
          <p:nvPr/>
        </p:nvSpPr>
        <p:spPr bwMode="auto">
          <a:xfrm>
            <a:off x="7494189" y="1733550"/>
            <a:ext cx="224125" cy="344488"/>
          </a:xfrm>
          <a:prstGeom prst="rect">
            <a:avLst/>
          </a:prstGeom>
          <a:solidFill>
            <a:schemeClr val="bg1"/>
          </a:solidFill>
          <a:ln w="9525">
            <a:noFill/>
            <a:round/>
            <a:headEnd/>
            <a:tailEnd/>
          </a:ln>
        </p:spPr>
        <p:txBody>
          <a:bodyPr lIns="91428" tIns="45714" rIns="91428" bIns="45714"/>
          <a:lstStyle/>
          <a:p>
            <a:pPr eaLnBrk="0" hangingPunct="0"/>
            <a:endParaRPr lang="en-US" sz="2400">
              <a:latin typeface="Times" pitchFamily="18" charset="0"/>
            </a:endParaRPr>
          </a:p>
        </p:txBody>
      </p:sp>
      <p:sp>
        <p:nvSpPr>
          <p:cNvPr id="56329" name="TextBox 11"/>
          <p:cNvSpPr txBox="1">
            <a:spLocks noChangeArrowheads="1"/>
          </p:cNvSpPr>
          <p:nvPr/>
        </p:nvSpPr>
        <p:spPr bwMode="auto">
          <a:xfrm>
            <a:off x="6401578" y="2951164"/>
            <a:ext cx="1338526" cy="338137"/>
          </a:xfrm>
          <a:prstGeom prst="rect">
            <a:avLst/>
          </a:prstGeom>
          <a:noFill/>
          <a:ln w="9525">
            <a:noFill/>
            <a:miter lim="800000"/>
            <a:headEnd/>
            <a:tailEnd/>
          </a:ln>
        </p:spPr>
        <p:txBody>
          <a:bodyPr lIns="91428" tIns="45714" rIns="91428" bIns="45714">
            <a:spAutoFit/>
          </a:bodyPr>
          <a:lstStyle/>
          <a:p>
            <a:pPr algn="r"/>
            <a:r>
              <a:rPr lang="en-US" sz="1600"/>
              <a:t>132 hours</a:t>
            </a:r>
          </a:p>
        </p:txBody>
      </p:sp>
      <p:pic>
        <p:nvPicPr>
          <p:cNvPr id="12" name="17 Critical Chain Planning.wav">
            <a:hlinkClick r:id="" action="ppaction://media"/>
          </p:cNvPr>
          <p:cNvPicPr>
            <a:picLocks noRot="1" noChangeAspect="1"/>
          </p:cNvPicPr>
          <p:nvPr>
            <a:wavAudioFile r:embed="rId1" name="17 Critical Chain Planning.wav"/>
          </p:nvPr>
        </p:nvPicPr>
        <p:blipFill>
          <a:blip r:embed="rId5" cstate="print"/>
          <a:stretch>
            <a:fillRect/>
          </a:stretch>
        </p:blipFill>
        <p:spPr>
          <a:xfrm>
            <a:off x="383784" y="6801293"/>
            <a:ext cx="298834"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04" fill="hold"/>
                                        <p:tgtEl>
                                          <p:spTgt spid="12"/>
                                        </p:tgtEl>
                                      </p:cBhvr>
                                    </p:cmd>
                                  </p:childTnLst>
                                </p:cTn>
                              </p:par>
                              <p:par>
                                <p:cTn id="7" presetID="9" presetClass="entr" presetSubtype="0" fill="hold" nodeType="withEffect">
                                  <p:stCondLst>
                                    <p:cond delay="11000"/>
                                  </p:stCondLst>
                                  <p:childTnLst>
                                    <p:set>
                                      <p:cBhvr>
                                        <p:cTn id="8" dur="1" fill="hold">
                                          <p:stCondLst>
                                            <p:cond delay="0"/>
                                          </p:stCondLst>
                                        </p:cTn>
                                        <p:tgtEl>
                                          <p:spTgt spid="35845">
                                            <p:txEl>
                                              <p:pRg st="1" end="1"/>
                                            </p:txEl>
                                          </p:spTgt>
                                        </p:tgtEl>
                                        <p:attrNameLst>
                                          <p:attrName>style.visibility</p:attrName>
                                        </p:attrNameLst>
                                      </p:cBhvr>
                                      <p:to>
                                        <p:strVal val="visible"/>
                                      </p:to>
                                    </p:set>
                                    <p:animEffect transition="in" filter="dissolve">
                                      <p:cBhvr>
                                        <p:cTn id="9" dur="500"/>
                                        <p:tgtEl>
                                          <p:spTgt spid="35845">
                                            <p:txEl>
                                              <p:pRg st="1" end="1"/>
                                            </p:txEl>
                                          </p:spTgt>
                                        </p:tgtEl>
                                      </p:cBhvr>
                                    </p:animEffect>
                                  </p:childTnLst>
                                </p:cTn>
                              </p:par>
                              <p:par>
                                <p:cTn id="10" presetID="9" presetClass="entr" presetSubtype="0" fill="hold" nodeType="withEffect">
                                  <p:stCondLst>
                                    <p:cond delay="25000"/>
                                  </p:stCondLst>
                                  <p:childTnLst>
                                    <p:set>
                                      <p:cBhvr>
                                        <p:cTn id="11" dur="1" fill="hold">
                                          <p:stCondLst>
                                            <p:cond delay="0"/>
                                          </p:stCondLst>
                                        </p:cTn>
                                        <p:tgtEl>
                                          <p:spTgt spid="35845">
                                            <p:txEl>
                                              <p:pRg st="2" end="2"/>
                                            </p:txEl>
                                          </p:spTgt>
                                        </p:tgtEl>
                                        <p:attrNameLst>
                                          <p:attrName>style.visibility</p:attrName>
                                        </p:attrNameLst>
                                      </p:cBhvr>
                                      <p:to>
                                        <p:strVal val="visible"/>
                                      </p:to>
                                    </p:set>
                                    <p:animEffect transition="in" filter="dissolve">
                                      <p:cBhvr>
                                        <p:cTn id="12" dur="500"/>
                                        <p:tgtEl>
                                          <p:spTgt spid="35845">
                                            <p:txEl>
                                              <p:pRg st="2" end="2"/>
                                            </p:txEl>
                                          </p:spTgt>
                                        </p:tgtEl>
                                      </p:cBhvr>
                                    </p:animEffect>
                                  </p:childTnLst>
                                </p:cTn>
                              </p:par>
                              <p:par>
                                <p:cTn id="13" presetID="9" presetClass="entr" presetSubtype="0" fill="hold" nodeType="withEffect">
                                  <p:stCondLst>
                                    <p:cond delay="32000"/>
                                  </p:stCondLst>
                                  <p:childTnLst>
                                    <p:set>
                                      <p:cBhvr>
                                        <p:cTn id="14" dur="1" fill="hold">
                                          <p:stCondLst>
                                            <p:cond delay="0"/>
                                          </p:stCondLst>
                                        </p:cTn>
                                        <p:tgtEl>
                                          <p:spTgt spid="35845">
                                            <p:txEl>
                                              <p:pRg st="3" end="3"/>
                                            </p:txEl>
                                          </p:spTgt>
                                        </p:tgtEl>
                                        <p:attrNameLst>
                                          <p:attrName>style.visibility</p:attrName>
                                        </p:attrNameLst>
                                      </p:cBhvr>
                                      <p:to>
                                        <p:strVal val="visible"/>
                                      </p:to>
                                    </p:set>
                                    <p:animEffect transition="in" filter="dissolve">
                                      <p:cBhvr>
                                        <p:cTn id="15" dur="500"/>
                                        <p:tgtEl>
                                          <p:spTgt spid="3584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6"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descr="C:\Users\richards\Desktop\Aggressive with buffers.jpg"/>
          <p:cNvPicPr>
            <a:picLocks noChangeAspect="1" noChangeArrowheads="1"/>
          </p:cNvPicPr>
          <p:nvPr/>
        </p:nvPicPr>
        <p:blipFill>
          <a:blip r:embed="rId4" cstate="print"/>
          <a:srcRect/>
          <a:stretch>
            <a:fillRect/>
          </a:stretch>
        </p:blipFill>
        <p:spPr bwMode="auto">
          <a:xfrm>
            <a:off x="409341" y="1567269"/>
            <a:ext cx="8510534" cy="4064000"/>
          </a:xfrm>
          <a:prstGeom prst="rect">
            <a:avLst/>
          </a:prstGeom>
          <a:noFill/>
          <a:ln w="9525">
            <a:solidFill>
              <a:srgbClr val="000000"/>
            </a:solidFill>
            <a:miter lim="800000"/>
            <a:headEnd/>
            <a:tailEnd/>
          </a:ln>
        </p:spPr>
      </p:pic>
      <p:sp>
        <p:nvSpPr>
          <p:cNvPr id="58370" name="Rectangle 2"/>
          <p:cNvSpPr>
            <a:spLocks noGrp="1" noChangeArrowheads="1"/>
          </p:cNvSpPr>
          <p:nvPr>
            <p:ph type="title"/>
          </p:nvPr>
        </p:nvSpPr>
        <p:spPr>
          <a:xfrm>
            <a:off x="360729" y="329609"/>
            <a:ext cx="6624147" cy="515236"/>
          </a:xfrm>
        </p:spPr>
        <p:txBody>
          <a:bodyPr/>
          <a:lstStyle/>
          <a:p>
            <a:pPr eaLnBrk="1" hangingPunct="1"/>
            <a:r>
              <a:rPr lang="en-US" dirty="0" smtClean="0">
                <a:ea typeface="ＭＳ Ｐゴシック"/>
                <a:cs typeface="Times New Roman" pitchFamily="18" charset="0"/>
              </a:rPr>
              <a:t>Critical Chain Planning</a:t>
            </a:r>
          </a:p>
        </p:txBody>
      </p:sp>
      <p:sp>
        <p:nvSpPr>
          <p:cNvPr id="58372" name="Text Box 6"/>
          <p:cNvSpPr txBox="1">
            <a:spLocks noChangeArrowheads="1"/>
          </p:cNvSpPr>
          <p:nvPr/>
        </p:nvSpPr>
        <p:spPr bwMode="auto">
          <a:xfrm>
            <a:off x="2532305" y="5755760"/>
            <a:ext cx="4267719" cy="307975"/>
          </a:xfrm>
          <a:prstGeom prst="rect">
            <a:avLst/>
          </a:prstGeom>
          <a:noFill/>
          <a:ln w="9525">
            <a:noFill/>
            <a:miter lim="800000"/>
            <a:headEnd/>
            <a:tailEnd/>
          </a:ln>
        </p:spPr>
        <p:txBody>
          <a:bodyPr lIns="91428" tIns="45714" rIns="91428" bIns="45714">
            <a:spAutoFit/>
          </a:bodyPr>
          <a:lstStyle/>
          <a:p>
            <a:pPr algn="ctr">
              <a:spcBef>
                <a:spcPct val="50000"/>
              </a:spcBef>
            </a:pPr>
            <a:r>
              <a:rPr lang="en-US" sz="1400" b="1" dirty="0" err="1">
                <a:solidFill>
                  <a:srgbClr val="000000"/>
                </a:solidFill>
                <a:cs typeface="Arial" charset="0"/>
              </a:rPr>
              <a:t>Proj_Buf</a:t>
            </a:r>
            <a:r>
              <a:rPr lang="en-US" sz="1400" b="1" dirty="0">
                <a:solidFill>
                  <a:srgbClr val="000000"/>
                </a:solidFill>
                <a:cs typeface="Arial" charset="0"/>
              </a:rPr>
              <a:t> = Project Buffer    FB = Feeding Buffer</a:t>
            </a:r>
          </a:p>
        </p:txBody>
      </p:sp>
      <p:sp>
        <p:nvSpPr>
          <p:cNvPr id="58373" name="Rectangle 5"/>
          <p:cNvSpPr>
            <a:spLocks noChangeArrowheads="1"/>
          </p:cNvSpPr>
          <p:nvPr/>
        </p:nvSpPr>
        <p:spPr bwMode="auto">
          <a:xfrm>
            <a:off x="3090553" y="1152261"/>
            <a:ext cx="3087103" cy="369320"/>
          </a:xfrm>
          <a:prstGeom prst="rect">
            <a:avLst/>
          </a:prstGeom>
          <a:noFill/>
          <a:ln w="9525">
            <a:noFill/>
            <a:miter lim="800000"/>
            <a:headEnd/>
            <a:tailEnd/>
          </a:ln>
        </p:spPr>
        <p:txBody>
          <a:bodyPr wrap="none" lIns="91428" tIns="45714" rIns="91428" bIns="45714">
            <a:spAutoFit/>
          </a:bodyPr>
          <a:lstStyle/>
          <a:p>
            <a:pPr>
              <a:spcBef>
                <a:spcPct val="50000"/>
              </a:spcBef>
            </a:pPr>
            <a:r>
              <a:rPr lang="en-US" b="1" dirty="0">
                <a:solidFill>
                  <a:srgbClr val="000000"/>
                </a:solidFill>
                <a:cs typeface="Arial" charset="0"/>
              </a:rPr>
              <a:t>Schedule shown in Aurora</a:t>
            </a:r>
          </a:p>
        </p:txBody>
      </p:sp>
      <p:sp>
        <p:nvSpPr>
          <p:cNvPr id="58374" name="TextBox 12"/>
          <p:cNvSpPr txBox="1">
            <a:spLocks noChangeArrowheads="1"/>
          </p:cNvSpPr>
          <p:nvPr/>
        </p:nvSpPr>
        <p:spPr bwMode="auto">
          <a:xfrm>
            <a:off x="6140099" y="3216276"/>
            <a:ext cx="2608569" cy="923925"/>
          </a:xfrm>
          <a:prstGeom prst="rect">
            <a:avLst/>
          </a:prstGeom>
          <a:noFill/>
          <a:ln w="9525">
            <a:noFill/>
            <a:miter lim="800000"/>
            <a:headEnd/>
            <a:tailEnd/>
          </a:ln>
        </p:spPr>
        <p:txBody>
          <a:bodyPr lIns="91428" tIns="45714" rIns="91428" bIns="45714">
            <a:spAutoFit/>
          </a:bodyPr>
          <a:lstStyle/>
          <a:p>
            <a:r>
              <a:rPr lang="en-US">
                <a:solidFill>
                  <a:srgbClr val="FF0000"/>
                </a:solidFill>
              </a:rPr>
              <a:t>132</a:t>
            </a:r>
            <a:r>
              <a:rPr lang="en-US">
                <a:solidFill>
                  <a:srgbClr val="000000"/>
                </a:solidFill>
              </a:rPr>
              <a:t> hours compared to </a:t>
            </a:r>
            <a:r>
              <a:rPr lang="en-US">
                <a:solidFill>
                  <a:srgbClr val="FF0000"/>
                </a:solidFill>
              </a:rPr>
              <a:t>144</a:t>
            </a:r>
            <a:r>
              <a:rPr lang="en-US">
                <a:solidFill>
                  <a:srgbClr val="000000"/>
                </a:solidFill>
              </a:rPr>
              <a:t> hours in traditional schedule</a:t>
            </a:r>
          </a:p>
        </p:txBody>
      </p:sp>
      <p:pic>
        <p:nvPicPr>
          <p:cNvPr id="9" name="18 Critical Chain Planning Gantt Chart.wav">
            <a:hlinkClick r:id="" action="ppaction://media"/>
          </p:cNvPr>
          <p:cNvPicPr>
            <a:picLocks noRot="1" noChangeAspect="1"/>
          </p:cNvPicPr>
          <p:nvPr>
            <a:wavAudioFile r:embed="rId1" name="18 Critical Chain Planning Gantt Chart.wav"/>
          </p:nvPr>
        </p:nvPicPr>
        <p:blipFill>
          <a:blip r:embed="rId5" cstate="print"/>
          <a:stretch>
            <a:fillRect/>
          </a:stretch>
        </p:blipFill>
        <p:spPr>
          <a:xfrm>
            <a:off x="412452" y="6794500"/>
            <a:ext cx="298834"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3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a:xfrm>
            <a:off x="564305" y="318976"/>
            <a:ext cx="6448271" cy="541079"/>
          </a:xfrm>
        </p:spPr>
        <p:txBody>
          <a:bodyPr/>
          <a:lstStyle/>
          <a:p>
            <a:pPr eaLnBrk="1" hangingPunct="1"/>
            <a:r>
              <a:rPr lang="en-US" dirty="0" smtClean="0">
                <a:ea typeface="ＭＳ Ｐゴシック"/>
                <a:cs typeface="ＭＳ Ｐゴシック"/>
              </a:rPr>
              <a:t>Critical Chain in Execution</a:t>
            </a:r>
          </a:p>
        </p:txBody>
      </p:sp>
      <p:pic>
        <p:nvPicPr>
          <p:cNvPr id="60418" name="Picture 853"/>
          <p:cNvPicPr>
            <a:picLocks noGrp="1" noChangeAspect="1" noChangeArrowheads="1"/>
          </p:cNvPicPr>
          <p:nvPr>
            <p:ph type="tbl" idx="1"/>
          </p:nvPr>
        </p:nvPicPr>
        <p:blipFill>
          <a:blip r:embed="rId4" cstate="print"/>
          <a:srcRect l="24374" t="30000" r="17500" b="17999"/>
          <a:stretch>
            <a:fillRect/>
          </a:stretch>
        </p:blipFill>
        <p:spPr>
          <a:xfrm>
            <a:off x="1214012" y="1441450"/>
            <a:ext cx="6518310" cy="3886200"/>
          </a:xfrm>
        </p:spPr>
      </p:pic>
      <p:sp>
        <p:nvSpPr>
          <p:cNvPr id="60420" name="Rectangle 5"/>
          <p:cNvSpPr>
            <a:spLocks noChangeArrowheads="1"/>
          </p:cNvSpPr>
          <p:nvPr/>
        </p:nvSpPr>
        <p:spPr bwMode="auto">
          <a:xfrm>
            <a:off x="3030361" y="1289051"/>
            <a:ext cx="3058826" cy="307764"/>
          </a:xfrm>
          <a:prstGeom prst="rect">
            <a:avLst/>
          </a:prstGeom>
          <a:noFill/>
          <a:ln w="9525">
            <a:noFill/>
            <a:miter lim="800000"/>
            <a:headEnd/>
            <a:tailEnd/>
          </a:ln>
        </p:spPr>
        <p:txBody>
          <a:bodyPr wrap="none" lIns="91428" tIns="45714" rIns="91428" bIns="45714">
            <a:spAutoFit/>
          </a:bodyPr>
          <a:lstStyle/>
          <a:p>
            <a:pPr>
              <a:spcBef>
                <a:spcPct val="50000"/>
              </a:spcBef>
            </a:pPr>
            <a:r>
              <a:rPr lang="en-US" sz="1400" b="1">
                <a:solidFill>
                  <a:srgbClr val="000000"/>
                </a:solidFill>
                <a:cs typeface="Arial" charset="0"/>
              </a:rPr>
              <a:t>Schedule Before Execution Starts</a:t>
            </a:r>
          </a:p>
        </p:txBody>
      </p:sp>
      <p:sp>
        <p:nvSpPr>
          <p:cNvPr id="9" name="Line 860"/>
          <p:cNvSpPr>
            <a:spLocks noChangeShapeType="1"/>
          </p:cNvSpPr>
          <p:nvPr/>
        </p:nvSpPr>
        <p:spPr bwMode="auto">
          <a:xfrm>
            <a:off x="0" y="3451225"/>
            <a:ext cx="8991470" cy="0"/>
          </a:xfrm>
          <a:prstGeom prst="line">
            <a:avLst/>
          </a:prstGeom>
          <a:noFill/>
          <a:ln w="38100">
            <a:solidFill>
              <a:schemeClr val="tx1"/>
            </a:solidFill>
            <a:prstDash val="dash"/>
            <a:round/>
            <a:headEnd/>
            <a:tailEnd/>
          </a:ln>
        </p:spPr>
        <p:txBody>
          <a:bodyPr lIns="91428" tIns="45714" rIns="91428" bIns="45714" anchor="ctr"/>
          <a:lstStyle/>
          <a:p>
            <a:endParaRPr lang="en-US"/>
          </a:p>
        </p:txBody>
      </p:sp>
      <p:sp>
        <p:nvSpPr>
          <p:cNvPr id="60422" name="Rectangle 13"/>
          <p:cNvSpPr>
            <a:spLocks noChangeArrowheads="1"/>
          </p:cNvSpPr>
          <p:nvPr/>
        </p:nvSpPr>
        <p:spPr bwMode="auto">
          <a:xfrm>
            <a:off x="7559559" y="1930401"/>
            <a:ext cx="224125" cy="346075"/>
          </a:xfrm>
          <a:prstGeom prst="rect">
            <a:avLst/>
          </a:prstGeom>
          <a:solidFill>
            <a:schemeClr val="bg1"/>
          </a:solidFill>
          <a:ln w="9525">
            <a:noFill/>
            <a:round/>
            <a:headEnd/>
            <a:tailEnd/>
          </a:ln>
        </p:spPr>
        <p:txBody>
          <a:bodyPr lIns="91428" tIns="45714" rIns="91428" bIns="45714"/>
          <a:lstStyle/>
          <a:p>
            <a:pPr eaLnBrk="0" hangingPunct="0"/>
            <a:endParaRPr lang="en-US" sz="2400">
              <a:latin typeface="Times" pitchFamily="18" charset="0"/>
            </a:endParaRPr>
          </a:p>
        </p:txBody>
      </p:sp>
      <p:sp useBgFill="1">
        <p:nvSpPr>
          <p:cNvPr id="60424" name="Rectangle 16"/>
          <p:cNvSpPr>
            <a:spLocks noChangeArrowheads="1"/>
          </p:cNvSpPr>
          <p:nvPr/>
        </p:nvSpPr>
        <p:spPr bwMode="auto">
          <a:xfrm>
            <a:off x="1165763" y="3654425"/>
            <a:ext cx="6703524" cy="1709738"/>
          </a:xfrm>
          <a:prstGeom prst="rect">
            <a:avLst/>
          </a:prstGeom>
          <a:ln w="9525">
            <a:noFill/>
            <a:round/>
            <a:headEnd/>
            <a:tailEnd/>
          </a:ln>
        </p:spPr>
        <p:txBody>
          <a:bodyPr/>
          <a:lstStyle/>
          <a:p>
            <a:pPr eaLnBrk="0" hangingPunct="0"/>
            <a:endParaRPr lang="en-US" sz="2400">
              <a:latin typeface="Times" pitchFamily="18" charset="0"/>
            </a:endParaRPr>
          </a:p>
        </p:txBody>
      </p:sp>
      <p:sp>
        <p:nvSpPr>
          <p:cNvPr id="60425" name="Rectangle 10"/>
          <p:cNvSpPr>
            <a:spLocks noChangeArrowheads="1"/>
          </p:cNvSpPr>
          <p:nvPr/>
        </p:nvSpPr>
        <p:spPr bwMode="auto">
          <a:xfrm>
            <a:off x="7274733" y="1893889"/>
            <a:ext cx="191441" cy="185737"/>
          </a:xfrm>
          <a:prstGeom prst="rect">
            <a:avLst/>
          </a:prstGeom>
          <a:solidFill>
            <a:schemeClr val="bg1"/>
          </a:solidFill>
          <a:ln w="9525" algn="ctr">
            <a:solidFill>
              <a:schemeClr val="bg1"/>
            </a:solidFill>
            <a:round/>
            <a:headEnd/>
            <a:tailEnd/>
          </a:ln>
        </p:spPr>
        <p:txBody>
          <a:bodyPr/>
          <a:lstStyle/>
          <a:p>
            <a:pPr eaLnBrk="0" hangingPunct="0"/>
            <a:endParaRPr lang="en-US" sz="2400">
              <a:latin typeface="Times" pitchFamily="18" charset="0"/>
            </a:endParaRPr>
          </a:p>
        </p:txBody>
      </p:sp>
      <p:pic>
        <p:nvPicPr>
          <p:cNvPr id="11" name="19 Critical Chain in Execution.wav">
            <a:hlinkClick r:id="" action="ppaction://media"/>
          </p:cNvPr>
          <p:cNvPicPr>
            <a:picLocks noRot="1" noChangeAspect="1"/>
          </p:cNvPicPr>
          <p:nvPr>
            <a:wavAudioFile r:embed="rId1" name="19 Critical Chain in Execution.wav"/>
          </p:nvPr>
        </p:nvPicPr>
        <p:blipFill>
          <a:blip r:embed="rId5" cstate="print"/>
          <a:stretch>
            <a:fillRect/>
          </a:stretch>
        </p:blipFill>
        <p:spPr>
          <a:xfrm>
            <a:off x="425483" y="6801293"/>
            <a:ext cx="298834"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051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a:xfrm>
            <a:off x="755691" y="276445"/>
            <a:ext cx="5431925" cy="602993"/>
          </a:xfrm>
        </p:spPr>
        <p:txBody>
          <a:bodyPr/>
          <a:lstStyle/>
          <a:p>
            <a:pPr eaLnBrk="1" hangingPunct="1"/>
            <a:r>
              <a:rPr lang="en-US" dirty="0" smtClean="0">
                <a:ea typeface="ＭＳ Ｐゴシック"/>
                <a:cs typeface="Times New Roman" pitchFamily="18" charset="0"/>
              </a:rPr>
              <a:t>Presentation Outline</a:t>
            </a:r>
          </a:p>
        </p:txBody>
      </p:sp>
      <p:sp>
        <p:nvSpPr>
          <p:cNvPr id="41986" name="Content Placeholder 2"/>
          <p:cNvSpPr>
            <a:spLocks noGrp="1"/>
          </p:cNvSpPr>
          <p:nvPr>
            <p:ph idx="1"/>
          </p:nvPr>
        </p:nvSpPr>
        <p:spPr>
          <a:xfrm>
            <a:off x="851385" y="1393824"/>
            <a:ext cx="7542438" cy="4135106"/>
          </a:xfrm>
        </p:spPr>
        <p:txBody>
          <a:bodyPr/>
          <a:lstStyle/>
          <a:p>
            <a:pPr eaLnBrk="1" hangingPunct="1">
              <a:buFontTx/>
              <a:buNone/>
            </a:pPr>
            <a:r>
              <a:rPr lang="en-US" sz="1800" dirty="0" smtClean="0">
                <a:solidFill>
                  <a:srgbClr val="000000"/>
                </a:solidFill>
                <a:ea typeface="ＭＳ Ｐゴシック"/>
                <a:cs typeface="Times New Roman" pitchFamily="18" charset="0"/>
              </a:rPr>
              <a:t>Motivation &amp; Background</a:t>
            </a:r>
          </a:p>
          <a:p>
            <a:pPr lvl="1" eaLnBrk="1" hangingPunct="1"/>
            <a:endParaRPr lang="en-US" sz="1600" dirty="0" smtClean="0">
              <a:solidFill>
                <a:srgbClr val="000000"/>
              </a:solidFill>
              <a:ea typeface="ＭＳ Ｐゴシック"/>
              <a:cs typeface="Times New Roman" pitchFamily="18" charset="0"/>
            </a:endParaRPr>
          </a:p>
          <a:p>
            <a:pPr lvl="1" eaLnBrk="1" hangingPunct="1"/>
            <a:endParaRPr lang="en-US" sz="1600" dirty="0" smtClean="0">
              <a:solidFill>
                <a:srgbClr val="000000"/>
              </a:solidFill>
              <a:ea typeface="ＭＳ Ｐゴシック"/>
              <a:cs typeface="Times New Roman" pitchFamily="18" charset="0"/>
            </a:endParaRPr>
          </a:p>
          <a:p>
            <a:pPr eaLnBrk="1" hangingPunct="1">
              <a:buFontTx/>
              <a:buNone/>
            </a:pPr>
            <a:endParaRPr lang="en-US" sz="1600" dirty="0" smtClean="0">
              <a:solidFill>
                <a:srgbClr val="000000"/>
              </a:solidFill>
              <a:ea typeface="ＭＳ Ｐゴシック"/>
              <a:cs typeface="Times New Roman" pitchFamily="18" charset="0"/>
            </a:endParaRPr>
          </a:p>
          <a:p>
            <a:pPr eaLnBrk="1" hangingPunct="1">
              <a:buFontTx/>
              <a:buNone/>
            </a:pPr>
            <a:r>
              <a:rPr lang="en-US" sz="1800" dirty="0" smtClean="0">
                <a:solidFill>
                  <a:srgbClr val="000000"/>
                </a:solidFill>
                <a:ea typeface="ＭＳ Ｐゴシック"/>
                <a:cs typeface="Times New Roman" pitchFamily="18" charset="0"/>
              </a:rPr>
              <a:t>Problem [What to Change]</a:t>
            </a:r>
          </a:p>
          <a:p>
            <a:pPr lvl="1" eaLnBrk="1" hangingPunct="1"/>
            <a:r>
              <a:rPr lang="en-US" sz="1600" dirty="0" smtClean="0">
                <a:solidFill>
                  <a:srgbClr val="000000"/>
                </a:solidFill>
                <a:ea typeface="ＭＳ Ｐゴシック"/>
                <a:cs typeface="Times New Roman" pitchFamily="18" charset="0"/>
              </a:rPr>
              <a:t>Localized Risk Management</a:t>
            </a:r>
          </a:p>
          <a:p>
            <a:pPr lvl="2" eaLnBrk="1" hangingPunct="1"/>
            <a:r>
              <a:rPr lang="en-US" sz="1400" dirty="0" smtClean="0">
                <a:solidFill>
                  <a:srgbClr val="3333CC"/>
                </a:solidFill>
                <a:ea typeface="ＭＳ Ｐゴシック"/>
                <a:cs typeface="Times New Roman" pitchFamily="18" charset="0"/>
              </a:rPr>
              <a:t>Task Level Insurance Policy</a:t>
            </a:r>
          </a:p>
          <a:p>
            <a:pPr lvl="2" eaLnBrk="1" hangingPunct="1"/>
            <a:r>
              <a:rPr lang="en-US" sz="1400" dirty="0" smtClean="0">
                <a:solidFill>
                  <a:srgbClr val="3333CC"/>
                </a:solidFill>
                <a:ea typeface="ＭＳ Ｐゴシック"/>
                <a:cs typeface="Times New Roman" pitchFamily="18" charset="0"/>
              </a:rPr>
              <a:t>Student Syndrome</a:t>
            </a:r>
          </a:p>
          <a:p>
            <a:pPr lvl="2" eaLnBrk="1" hangingPunct="1"/>
            <a:r>
              <a:rPr lang="en-US" sz="1400" dirty="0" smtClean="0">
                <a:solidFill>
                  <a:srgbClr val="3333CC"/>
                </a:solidFill>
                <a:ea typeface="ＭＳ Ｐゴシック"/>
                <a:cs typeface="Times New Roman" pitchFamily="18" charset="0"/>
              </a:rPr>
              <a:t>Parkinson’s Law</a:t>
            </a:r>
          </a:p>
          <a:p>
            <a:pPr eaLnBrk="1" hangingPunct="1">
              <a:buFontTx/>
              <a:buNone/>
            </a:pPr>
            <a:r>
              <a:rPr lang="en-US" sz="1800" dirty="0" smtClean="0">
                <a:solidFill>
                  <a:srgbClr val="000000"/>
                </a:solidFill>
                <a:ea typeface="ＭＳ Ｐゴシック"/>
                <a:cs typeface="Times New Roman" pitchFamily="18" charset="0"/>
              </a:rPr>
              <a:t>Solution [What to Change to]</a:t>
            </a:r>
          </a:p>
          <a:p>
            <a:pPr lvl="1" eaLnBrk="1" hangingPunct="1"/>
            <a:r>
              <a:rPr lang="en-US" sz="1600" dirty="0" smtClean="0">
                <a:solidFill>
                  <a:srgbClr val="000000"/>
                </a:solidFill>
                <a:ea typeface="ＭＳ Ｐゴシック"/>
                <a:cs typeface="Times New Roman" pitchFamily="18" charset="0"/>
              </a:rPr>
              <a:t>Global Risk Management</a:t>
            </a:r>
            <a:endParaRPr lang="en-US" dirty="0" smtClean="0">
              <a:solidFill>
                <a:srgbClr val="000000"/>
              </a:solidFill>
              <a:ea typeface="ＭＳ Ｐゴシック"/>
              <a:cs typeface="Times New Roman" pitchFamily="18" charset="0"/>
            </a:endParaRPr>
          </a:p>
          <a:p>
            <a:pPr lvl="2" eaLnBrk="1" hangingPunct="1"/>
            <a:r>
              <a:rPr lang="en-US" sz="1400" dirty="0" smtClean="0">
                <a:solidFill>
                  <a:srgbClr val="3333CC"/>
                </a:solidFill>
                <a:ea typeface="ＭＳ Ｐゴシック"/>
                <a:cs typeface="Times New Roman" pitchFamily="18" charset="0"/>
              </a:rPr>
              <a:t>Project Level Protection</a:t>
            </a:r>
          </a:p>
          <a:p>
            <a:pPr lvl="2" eaLnBrk="1" hangingPunct="1"/>
            <a:r>
              <a:rPr lang="en-US" sz="1400" dirty="0" smtClean="0">
                <a:solidFill>
                  <a:srgbClr val="3333CC"/>
                </a:solidFill>
                <a:ea typeface="ＭＳ Ｐゴシック"/>
                <a:cs typeface="Times New Roman" pitchFamily="18" charset="0"/>
              </a:rPr>
              <a:t>Systems Perspective</a:t>
            </a:r>
          </a:p>
          <a:p>
            <a:pPr lvl="2" eaLnBrk="1" hangingPunct="1"/>
            <a:r>
              <a:rPr lang="en-US" sz="1400" dirty="0" smtClean="0">
                <a:solidFill>
                  <a:srgbClr val="3333CC"/>
                </a:solidFill>
                <a:ea typeface="ＭＳ Ｐゴシック"/>
                <a:cs typeface="Times New Roman" pitchFamily="18" charset="0"/>
              </a:rPr>
              <a:t>Execution Control</a:t>
            </a:r>
          </a:p>
        </p:txBody>
      </p:sp>
      <p:pic>
        <p:nvPicPr>
          <p:cNvPr id="7" name="02 Presentation Outline.wav">
            <a:hlinkClick r:id="" action="ppaction://media"/>
          </p:cNvPr>
          <p:cNvPicPr>
            <a:picLocks noRot="1" noChangeAspect="1"/>
          </p:cNvPicPr>
          <p:nvPr>
            <a:wavAudioFile r:embed="rId1" name="02 Presentation Outline.wav"/>
          </p:nvPr>
        </p:nvPicPr>
        <p:blipFill>
          <a:blip r:embed="rId4" cstate="print"/>
          <a:stretch>
            <a:fillRect/>
          </a:stretch>
        </p:blipFill>
        <p:spPr>
          <a:xfrm>
            <a:off x="404634" y="6811926"/>
            <a:ext cx="298834"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4" descr="C:\Documents and Settings\nhenke\My Documents\My Pictures\Picture1.jpg"/>
          <p:cNvPicPr>
            <a:picLocks noChangeAspect="1" noChangeArrowheads="1"/>
          </p:cNvPicPr>
          <p:nvPr/>
        </p:nvPicPr>
        <p:blipFill>
          <a:blip r:embed="rId4" cstate="print"/>
          <a:srcRect/>
          <a:stretch>
            <a:fillRect/>
          </a:stretch>
        </p:blipFill>
        <p:spPr bwMode="auto">
          <a:xfrm>
            <a:off x="1343196" y="3790951"/>
            <a:ext cx="6182122" cy="1433513"/>
          </a:xfrm>
          <a:prstGeom prst="rect">
            <a:avLst/>
          </a:prstGeom>
          <a:noFill/>
          <a:ln w="9525">
            <a:noFill/>
            <a:miter lim="800000"/>
            <a:headEnd/>
            <a:tailEnd/>
          </a:ln>
        </p:spPr>
      </p:pic>
      <p:sp>
        <p:nvSpPr>
          <p:cNvPr id="22" name="Line 859"/>
          <p:cNvSpPr>
            <a:spLocks noChangeShapeType="1"/>
          </p:cNvSpPr>
          <p:nvPr/>
        </p:nvSpPr>
        <p:spPr bwMode="auto">
          <a:xfrm flipH="1">
            <a:off x="2697286" y="3490913"/>
            <a:ext cx="6226" cy="315912"/>
          </a:xfrm>
          <a:prstGeom prst="line">
            <a:avLst/>
          </a:prstGeom>
          <a:noFill/>
          <a:ln w="57150">
            <a:solidFill>
              <a:schemeClr val="tx1"/>
            </a:solidFill>
            <a:round/>
            <a:headEnd/>
            <a:tailEnd type="triangle" w="med" len="med"/>
          </a:ln>
        </p:spPr>
        <p:txBody>
          <a:bodyPr lIns="91428" tIns="45714" rIns="91428" bIns="45714" anchor="ctr"/>
          <a:lstStyle/>
          <a:p>
            <a:endParaRPr lang="en-US"/>
          </a:p>
        </p:txBody>
      </p:sp>
      <p:sp>
        <p:nvSpPr>
          <p:cNvPr id="23" name="Rectangle 10"/>
          <p:cNvSpPr>
            <a:spLocks noChangeArrowheads="1"/>
          </p:cNvSpPr>
          <p:nvPr/>
        </p:nvSpPr>
        <p:spPr bwMode="auto">
          <a:xfrm>
            <a:off x="2782888" y="3494089"/>
            <a:ext cx="1376763" cy="307764"/>
          </a:xfrm>
          <a:prstGeom prst="rect">
            <a:avLst/>
          </a:prstGeom>
          <a:noFill/>
          <a:ln w="9525">
            <a:noFill/>
            <a:miter lim="800000"/>
            <a:headEnd/>
            <a:tailEnd/>
          </a:ln>
        </p:spPr>
        <p:txBody>
          <a:bodyPr wrap="none" lIns="91428" tIns="45714" rIns="91428" bIns="45714">
            <a:spAutoFit/>
          </a:bodyPr>
          <a:lstStyle/>
          <a:p>
            <a:pPr>
              <a:spcBef>
                <a:spcPct val="50000"/>
              </a:spcBef>
            </a:pPr>
            <a:r>
              <a:rPr lang="en-US" sz="1400" dirty="0">
                <a:solidFill>
                  <a:srgbClr val="000000"/>
                </a:solidFill>
                <a:cs typeface="Arial" charset="0"/>
              </a:rPr>
              <a:t>“</a:t>
            </a:r>
            <a:r>
              <a:rPr lang="en-US" sz="1400" b="1" dirty="0">
                <a:solidFill>
                  <a:srgbClr val="000000"/>
                </a:solidFill>
                <a:cs typeface="Arial" charset="0"/>
              </a:rPr>
              <a:t>AS OF DATE</a:t>
            </a:r>
            <a:r>
              <a:rPr lang="en-US" sz="1400" dirty="0">
                <a:solidFill>
                  <a:srgbClr val="000000"/>
                </a:solidFill>
                <a:cs typeface="Arial" charset="0"/>
              </a:rPr>
              <a:t>”</a:t>
            </a:r>
          </a:p>
        </p:txBody>
      </p:sp>
      <p:pic>
        <p:nvPicPr>
          <p:cNvPr id="62470" name="Picture 4" descr="C:\Documents and Settings\nhenke\My Documents\My Pictures\Picture1.jpg"/>
          <p:cNvPicPr>
            <a:picLocks noChangeAspect="1" noChangeArrowheads="1"/>
          </p:cNvPicPr>
          <p:nvPr/>
        </p:nvPicPr>
        <p:blipFill>
          <a:blip r:embed="rId4" cstate="print"/>
          <a:srcRect/>
          <a:stretch>
            <a:fillRect/>
          </a:stretch>
        </p:blipFill>
        <p:spPr bwMode="auto">
          <a:xfrm>
            <a:off x="1330745" y="1619250"/>
            <a:ext cx="6185235" cy="1435100"/>
          </a:xfrm>
          <a:prstGeom prst="rect">
            <a:avLst/>
          </a:prstGeom>
          <a:noFill/>
          <a:ln w="9525">
            <a:noFill/>
            <a:miter lim="800000"/>
            <a:headEnd/>
            <a:tailEnd/>
          </a:ln>
        </p:spPr>
      </p:pic>
      <p:sp>
        <p:nvSpPr>
          <p:cNvPr id="27" name="Rectangle 26"/>
          <p:cNvSpPr/>
          <p:nvPr/>
        </p:nvSpPr>
        <p:spPr bwMode="auto">
          <a:xfrm>
            <a:off x="1338526" y="3810001"/>
            <a:ext cx="1350977" cy="1414463"/>
          </a:xfrm>
          <a:prstGeom prst="rect">
            <a:avLst/>
          </a:prstGeom>
          <a:solidFill>
            <a:schemeClr val="bg2">
              <a:lumMod val="60000"/>
              <a:lumOff val="40000"/>
              <a:alpha val="51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400">
              <a:latin typeface="Times" pitchFamily="-106" charset="0"/>
              <a:ea typeface="ＭＳ Ｐゴシック" pitchFamily="34" charset="-128"/>
              <a:cs typeface="+mn-cs"/>
            </a:endParaRPr>
          </a:p>
        </p:txBody>
      </p:sp>
      <p:sp>
        <p:nvSpPr>
          <p:cNvPr id="62472" name="TextBox 11"/>
          <p:cNvSpPr txBox="1">
            <a:spLocks noChangeArrowheads="1"/>
          </p:cNvSpPr>
          <p:nvPr/>
        </p:nvSpPr>
        <p:spPr bwMode="auto">
          <a:xfrm>
            <a:off x="1838139" y="5532579"/>
            <a:ext cx="2533642" cy="338554"/>
          </a:xfrm>
          <a:prstGeom prst="rect">
            <a:avLst/>
          </a:prstGeom>
          <a:noFill/>
          <a:ln w="9525">
            <a:noFill/>
            <a:miter lim="800000"/>
            <a:headEnd/>
            <a:tailEnd/>
          </a:ln>
        </p:spPr>
        <p:txBody>
          <a:bodyPr wrap="none">
            <a:spAutoFit/>
          </a:bodyPr>
          <a:lstStyle/>
          <a:p>
            <a:pPr>
              <a:buFont typeface="Arial" charset="0"/>
              <a:buChar char="•"/>
            </a:pPr>
            <a:r>
              <a:rPr lang="en-US" sz="1600" dirty="0"/>
              <a:t>     T1 &amp; T7 finish on time</a:t>
            </a:r>
          </a:p>
        </p:txBody>
      </p:sp>
      <p:sp>
        <p:nvSpPr>
          <p:cNvPr id="62473" name="Line 860"/>
          <p:cNvSpPr>
            <a:spLocks noChangeShapeType="1"/>
          </p:cNvSpPr>
          <p:nvPr/>
        </p:nvSpPr>
        <p:spPr bwMode="auto">
          <a:xfrm>
            <a:off x="0" y="3451225"/>
            <a:ext cx="8991470" cy="0"/>
          </a:xfrm>
          <a:prstGeom prst="line">
            <a:avLst/>
          </a:prstGeom>
          <a:noFill/>
          <a:ln w="38100">
            <a:solidFill>
              <a:schemeClr val="tx1"/>
            </a:solidFill>
            <a:prstDash val="dash"/>
            <a:round/>
            <a:headEnd/>
            <a:tailEnd/>
          </a:ln>
        </p:spPr>
        <p:txBody>
          <a:bodyPr lIns="91428" tIns="45714" rIns="91428" bIns="45714" anchor="ctr"/>
          <a:lstStyle/>
          <a:p>
            <a:endParaRPr lang="en-US"/>
          </a:p>
        </p:txBody>
      </p:sp>
      <p:sp>
        <p:nvSpPr>
          <p:cNvPr id="62474" name="Title 1"/>
          <p:cNvSpPr>
            <a:spLocks noGrp="1"/>
          </p:cNvSpPr>
          <p:nvPr>
            <p:ph type="title"/>
          </p:nvPr>
        </p:nvSpPr>
        <p:spPr>
          <a:xfrm>
            <a:off x="734426" y="308344"/>
            <a:ext cx="6448271" cy="551712"/>
          </a:xfrm>
        </p:spPr>
        <p:txBody>
          <a:bodyPr/>
          <a:lstStyle/>
          <a:p>
            <a:pPr eaLnBrk="1" hangingPunct="1"/>
            <a:r>
              <a:rPr lang="en-US" dirty="0" smtClean="0">
                <a:ea typeface="ＭＳ Ｐゴシック"/>
                <a:cs typeface="ＭＳ Ｐゴシック"/>
              </a:rPr>
              <a:t>Critical Chain in Execution</a:t>
            </a:r>
          </a:p>
        </p:txBody>
      </p:sp>
      <p:sp>
        <p:nvSpPr>
          <p:cNvPr id="62475" name="Rectangle 5"/>
          <p:cNvSpPr>
            <a:spLocks noChangeArrowheads="1"/>
          </p:cNvSpPr>
          <p:nvPr/>
        </p:nvSpPr>
        <p:spPr bwMode="auto">
          <a:xfrm>
            <a:off x="3030361" y="1289051"/>
            <a:ext cx="3058826" cy="307764"/>
          </a:xfrm>
          <a:prstGeom prst="rect">
            <a:avLst/>
          </a:prstGeom>
          <a:noFill/>
          <a:ln w="9525">
            <a:noFill/>
            <a:miter lim="800000"/>
            <a:headEnd/>
            <a:tailEnd/>
          </a:ln>
        </p:spPr>
        <p:txBody>
          <a:bodyPr wrap="none" lIns="91428" tIns="45714" rIns="91428" bIns="45714">
            <a:spAutoFit/>
          </a:bodyPr>
          <a:lstStyle/>
          <a:p>
            <a:pPr>
              <a:spcBef>
                <a:spcPct val="50000"/>
              </a:spcBef>
            </a:pPr>
            <a:r>
              <a:rPr lang="en-US" sz="1400" b="1">
                <a:solidFill>
                  <a:srgbClr val="000000"/>
                </a:solidFill>
                <a:cs typeface="Arial" charset="0"/>
              </a:rPr>
              <a:t>Schedule Before Execution Starts</a:t>
            </a:r>
          </a:p>
        </p:txBody>
      </p:sp>
      <p:pic>
        <p:nvPicPr>
          <p:cNvPr id="13" name="20 Critical Chain in Execution (2).wav">
            <a:hlinkClick r:id="" action="ppaction://media"/>
          </p:cNvPr>
          <p:cNvPicPr>
            <a:picLocks noRot="1" noChangeAspect="1"/>
          </p:cNvPicPr>
          <p:nvPr>
            <a:wavAudioFile r:embed="rId1" name="20 Critical Chain in Execution (2).wav"/>
          </p:nvPr>
        </p:nvPicPr>
        <p:blipFill>
          <a:blip r:embed="rId5" cstate="print"/>
          <a:stretch>
            <a:fillRect/>
          </a:stretch>
        </p:blipFill>
        <p:spPr>
          <a:xfrm>
            <a:off x="425483" y="6811925"/>
            <a:ext cx="298834"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312" fill="hold"/>
                                        <p:tgtEl>
                                          <p:spTgt spid="13"/>
                                        </p:tgtEl>
                                      </p:cBhvr>
                                    </p:cmd>
                                  </p:childTnLst>
                                </p:cTn>
                              </p:par>
                              <p:par>
                                <p:cTn id="7" presetID="2" presetClass="entr" presetSubtype="8" fill="hold" grpId="0" nodeType="withEffect">
                                  <p:stCondLst>
                                    <p:cond delay="2000"/>
                                  </p:stCondLst>
                                  <p:childTnLst>
                                    <p:set>
                                      <p:cBhvr>
                                        <p:cTn id="8" dur="1" fill="hold">
                                          <p:stCondLst>
                                            <p:cond delay="0"/>
                                          </p:stCondLst>
                                        </p:cTn>
                                        <p:tgtEl>
                                          <p:spTgt spid="27"/>
                                        </p:tgtEl>
                                        <p:attrNameLst>
                                          <p:attrName>style.visibility</p:attrName>
                                        </p:attrNameLst>
                                      </p:cBhvr>
                                      <p:to>
                                        <p:strVal val="visible"/>
                                      </p:to>
                                    </p:set>
                                    <p:anim calcmode="lin" valueType="num">
                                      <p:cBhvr additive="base">
                                        <p:cTn id="9" dur="1000" fill="hold"/>
                                        <p:tgtEl>
                                          <p:spTgt spid="27"/>
                                        </p:tgtEl>
                                        <p:attrNameLst>
                                          <p:attrName>ppt_x</p:attrName>
                                        </p:attrNameLst>
                                      </p:cBhvr>
                                      <p:tavLst>
                                        <p:tav tm="0">
                                          <p:val>
                                            <p:strVal val="0-#ppt_w/2"/>
                                          </p:val>
                                        </p:tav>
                                        <p:tav tm="100000">
                                          <p:val>
                                            <p:strVal val="#ppt_x"/>
                                          </p:val>
                                        </p:tav>
                                      </p:tavLst>
                                    </p:anim>
                                    <p:anim calcmode="lin" valueType="num">
                                      <p:cBhvr additive="base">
                                        <p:cTn id="10" dur="1000" fill="hold"/>
                                        <p:tgtEl>
                                          <p:spTgt spid="27"/>
                                        </p:tgtEl>
                                        <p:attrNameLst>
                                          <p:attrName>ppt_y</p:attrName>
                                        </p:attrNameLst>
                                      </p:cBhvr>
                                      <p:tavLst>
                                        <p:tav tm="0">
                                          <p:val>
                                            <p:strVal val="#ppt_y"/>
                                          </p:val>
                                        </p:tav>
                                        <p:tav tm="100000">
                                          <p:val>
                                            <p:strVal val="#ppt_y"/>
                                          </p:val>
                                        </p:tav>
                                      </p:tavLst>
                                    </p:anim>
                                  </p:childTnLst>
                                </p:cTn>
                              </p:par>
                              <p:par>
                                <p:cTn id="11" presetID="10" presetClass="entr" presetSubtype="0" fill="hold" grpId="0" nodeType="withEffect">
                                  <p:stCondLst>
                                    <p:cond delay="400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childTnLst>
                                </p:cTn>
                              </p:par>
                              <p:par>
                                <p:cTn id="14" presetID="1" presetClass="entr" presetSubtype="0" fill="hold" grpId="0" nodeType="withEffect">
                                  <p:stCondLst>
                                    <p:cond delay="5000"/>
                                  </p:stCondLst>
                                  <p:childTnLst>
                                    <p:set>
                                      <p:cBhvr>
                                        <p:cTn id="15" dur="1" fill="hold">
                                          <p:stCondLst>
                                            <p:cond delay="0"/>
                                          </p:stCondLst>
                                        </p:cTn>
                                        <p:tgtEl>
                                          <p:spTgt spid="22"/>
                                        </p:tgtEl>
                                        <p:attrNameLst>
                                          <p:attrName>style.visibility</p:attrName>
                                        </p:attrNameLst>
                                      </p:cBhvr>
                                      <p:to>
                                        <p:strVal val="visible"/>
                                      </p:to>
                                    </p:set>
                                  </p:childTnLst>
                                </p:cTn>
                              </p:par>
                              <p:par>
                                <p:cTn id="16" presetID="10" presetClass="entr" presetSubtype="0" fill="hold" grpId="0" nodeType="withEffect">
                                  <p:stCondLst>
                                    <p:cond delay="7000"/>
                                  </p:stCondLst>
                                  <p:childTnLst>
                                    <p:set>
                                      <p:cBhvr>
                                        <p:cTn id="17" dur="1" fill="hold">
                                          <p:stCondLst>
                                            <p:cond delay="0"/>
                                          </p:stCondLst>
                                        </p:cTn>
                                        <p:tgtEl>
                                          <p:spTgt spid="62472"/>
                                        </p:tgtEl>
                                        <p:attrNameLst>
                                          <p:attrName>style.visibility</p:attrName>
                                        </p:attrNameLst>
                                      </p:cBhvr>
                                      <p:to>
                                        <p:strVal val="visible"/>
                                      </p:to>
                                    </p:set>
                                    <p:animEffect transition="in" filter="fade">
                                      <p:cBhvr>
                                        <p:cTn id="18" dur="1000"/>
                                        <p:tgtEl>
                                          <p:spTgt spid="6247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bldLst>
      <p:bldP spid="22" grpId="0" animBg="1"/>
      <p:bldP spid="23" grpId="0"/>
      <p:bldP spid="27" grpId="0" animBg="1"/>
      <p:bldP spid="6247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1" name="Picture 5" descr="C:\Documents and Settings\nhenke\My Documents\My Pictures\IEEE-just figure 1.JPG"/>
          <p:cNvPicPr>
            <a:picLocks noChangeAspect="1" noChangeArrowheads="1"/>
          </p:cNvPicPr>
          <p:nvPr/>
        </p:nvPicPr>
        <p:blipFill>
          <a:blip r:embed="rId4" cstate="print"/>
          <a:srcRect/>
          <a:stretch>
            <a:fillRect/>
          </a:stretch>
        </p:blipFill>
        <p:spPr bwMode="auto">
          <a:xfrm>
            <a:off x="1226463" y="3621089"/>
            <a:ext cx="6501190" cy="1819275"/>
          </a:xfrm>
          <a:prstGeom prst="rect">
            <a:avLst/>
          </a:prstGeom>
          <a:noFill/>
          <a:ln w="9525">
            <a:noFill/>
            <a:miter lim="800000"/>
            <a:headEnd/>
            <a:tailEnd/>
          </a:ln>
        </p:spPr>
      </p:pic>
      <p:pic>
        <p:nvPicPr>
          <p:cNvPr id="25" name="Picture 3" descr="C:\Documents and Settings\nhenke\My Documents\My Pictures\T3.PNG"/>
          <p:cNvPicPr>
            <a:picLocks noChangeAspect="1" noChangeArrowheads="1"/>
          </p:cNvPicPr>
          <p:nvPr/>
        </p:nvPicPr>
        <p:blipFill>
          <a:blip r:embed="rId5" cstate="print"/>
          <a:srcRect/>
          <a:stretch>
            <a:fillRect/>
          </a:stretch>
        </p:blipFill>
        <p:spPr bwMode="auto">
          <a:xfrm>
            <a:off x="3567327" y="4062413"/>
            <a:ext cx="443582" cy="239712"/>
          </a:xfrm>
          <a:prstGeom prst="rect">
            <a:avLst/>
          </a:prstGeom>
          <a:noFill/>
          <a:ln w="9525">
            <a:noFill/>
            <a:miter lim="800000"/>
            <a:headEnd/>
            <a:tailEnd/>
          </a:ln>
        </p:spPr>
      </p:pic>
      <p:pic>
        <p:nvPicPr>
          <p:cNvPr id="63493" name="Picture 4" descr="C:\Documents and Settings\nhenke\My Documents\My Pictures\T4-T6.PNG"/>
          <p:cNvPicPr>
            <a:picLocks noChangeAspect="1" noChangeArrowheads="1"/>
          </p:cNvPicPr>
          <p:nvPr/>
        </p:nvPicPr>
        <p:blipFill>
          <a:blip r:embed="rId6" cstate="print"/>
          <a:srcRect/>
          <a:stretch>
            <a:fillRect/>
          </a:stretch>
        </p:blipFill>
        <p:spPr bwMode="auto">
          <a:xfrm>
            <a:off x="4221026" y="4046539"/>
            <a:ext cx="1296503" cy="255587"/>
          </a:xfrm>
          <a:prstGeom prst="rect">
            <a:avLst/>
          </a:prstGeom>
          <a:noFill/>
          <a:ln w="9525">
            <a:noFill/>
            <a:miter lim="800000"/>
            <a:headEnd/>
            <a:tailEnd/>
          </a:ln>
        </p:spPr>
      </p:pic>
      <p:sp>
        <p:nvSpPr>
          <p:cNvPr id="27" name="Rectangle 26"/>
          <p:cNvSpPr/>
          <p:nvPr/>
        </p:nvSpPr>
        <p:spPr bwMode="auto">
          <a:xfrm>
            <a:off x="1340083" y="3819525"/>
            <a:ext cx="1349420" cy="1398588"/>
          </a:xfrm>
          <a:prstGeom prst="rect">
            <a:avLst/>
          </a:prstGeom>
          <a:solidFill>
            <a:schemeClr val="bg2">
              <a:lumMod val="60000"/>
              <a:lumOff val="40000"/>
              <a:alpha val="49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400">
              <a:latin typeface="Times" pitchFamily="-106" charset="0"/>
              <a:ea typeface="ＭＳ Ｐゴシック" pitchFamily="34" charset="-128"/>
              <a:cs typeface="+mn-cs"/>
            </a:endParaRPr>
          </a:p>
        </p:txBody>
      </p:sp>
      <p:sp>
        <p:nvSpPr>
          <p:cNvPr id="28" name="Oval 856"/>
          <p:cNvSpPr>
            <a:spLocks noChangeArrowheads="1"/>
          </p:cNvSpPr>
          <p:nvPr/>
        </p:nvSpPr>
        <p:spPr bwMode="auto">
          <a:xfrm>
            <a:off x="2493394" y="4322763"/>
            <a:ext cx="1710512" cy="506412"/>
          </a:xfrm>
          <a:prstGeom prst="ellipse">
            <a:avLst/>
          </a:prstGeom>
          <a:noFill/>
          <a:ln w="38100">
            <a:solidFill>
              <a:schemeClr val="bg2"/>
            </a:solidFill>
            <a:prstDash val="dash"/>
            <a:round/>
            <a:headEnd/>
            <a:tailEnd/>
          </a:ln>
        </p:spPr>
        <p:txBody>
          <a:bodyPr wrap="none" lIns="91428" tIns="45714" rIns="91428" bIns="45714" anchor="ctr"/>
          <a:lstStyle/>
          <a:p>
            <a:endParaRPr lang="en-US"/>
          </a:p>
        </p:txBody>
      </p:sp>
      <p:sp>
        <p:nvSpPr>
          <p:cNvPr id="31" name="Rectangle 30"/>
          <p:cNvSpPr/>
          <p:nvPr/>
        </p:nvSpPr>
        <p:spPr bwMode="auto">
          <a:xfrm>
            <a:off x="1358761" y="3819525"/>
            <a:ext cx="1557981" cy="1398588"/>
          </a:xfrm>
          <a:prstGeom prst="rect">
            <a:avLst/>
          </a:prstGeom>
          <a:solidFill>
            <a:schemeClr val="bg2">
              <a:lumMod val="60000"/>
              <a:lumOff val="40000"/>
              <a:alpha val="49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400">
              <a:latin typeface="Times" pitchFamily="-106" charset="0"/>
              <a:ea typeface="ＭＳ Ｐゴシック" pitchFamily="34" charset="-128"/>
              <a:cs typeface="+mn-cs"/>
            </a:endParaRPr>
          </a:p>
        </p:txBody>
      </p:sp>
      <p:pic>
        <p:nvPicPr>
          <p:cNvPr id="63497" name="Picture 14"/>
          <p:cNvPicPr>
            <a:picLocks noChangeAspect="1" noChangeArrowheads="1"/>
          </p:cNvPicPr>
          <p:nvPr/>
        </p:nvPicPr>
        <p:blipFill>
          <a:blip r:embed="rId7" cstate="print"/>
          <a:srcRect/>
          <a:stretch>
            <a:fillRect/>
          </a:stretch>
        </p:blipFill>
        <p:spPr bwMode="auto">
          <a:xfrm>
            <a:off x="2692616" y="4708525"/>
            <a:ext cx="885607" cy="82550"/>
          </a:xfrm>
          <a:prstGeom prst="rect">
            <a:avLst/>
          </a:prstGeom>
          <a:noFill/>
          <a:ln w="9525">
            <a:noFill/>
            <a:miter lim="800000"/>
            <a:headEnd/>
            <a:tailEnd/>
          </a:ln>
        </p:spPr>
      </p:pic>
      <p:pic>
        <p:nvPicPr>
          <p:cNvPr id="97288" name="Picture 8"/>
          <p:cNvPicPr>
            <a:picLocks noChangeAspect="1" noChangeArrowheads="1"/>
          </p:cNvPicPr>
          <p:nvPr/>
        </p:nvPicPr>
        <p:blipFill>
          <a:blip r:embed="rId8" cstate="print"/>
          <a:srcRect/>
          <a:stretch>
            <a:fillRect/>
          </a:stretch>
        </p:blipFill>
        <p:spPr bwMode="auto">
          <a:xfrm>
            <a:off x="3389895" y="4484688"/>
            <a:ext cx="452920" cy="222250"/>
          </a:xfrm>
          <a:prstGeom prst="rect">
            <a:avLst/>
          </a:prstGeom>
          <a:noFill/>
          <a:ln w="9525">
            <a:noFill/>
            <a:miter lim="800000"/>
            <a:headEnd/>
            <a:tailEnd/>
          </a:ln>
        </p:spPr>
      </p:pic>
      <p:pic>
        <p:nvPicPr>
          <p:cNvPr id="63499" name="Picture 853"/>
          <p:cNvPicPr>
            <a:picLocks noGrp="1" noChangeAspect="1" noChangeArrowheads="1"/>
          </p:cNvPicPr>
          <p:nvPr>
            <p:ph type="tbl" idx="1"/>
          </p:nvPr>
        </p:nvPicPr>
        <p:blipFill>
          <a:blip r:embed="rId9" cstate="print"/>
          <a:srcRect l="24374" t="30000" r="17500" b="46143"/>
          <a:stretch>
            <a:fillRect/>
          </a:stretch>
        </p:blipFill>
        <p:spPr>
          <a:xfrm>
            <a:off x="1212457" y="1439864"/>
            <a:ext cx="6508971" cy="1781175"/>
          </a:xfrm>
        </p:spPr>
      </p:pic>
      <p:sp>
        <p:nvSpPr>
          <p:cNvPr id="63500" name="TextBox 17"/>
          <p:cNvSpPr txBox="1">
            <a:spLocks noChangeArrowheads="1"/>
          </p:cNvSpPr>
          <p:nvPr/>
        </p:nvSpPr>
        <p:spPr bwMode="auto">
          <a:xfrm>
            <a:off x="1646698" y="5241096"/>
            <a:ext cx="5601790" cy="584775"/>
          </a:xfrm>
          <a:prstGeom prst="rect">
            <a:avLst/>
          </a:prstGeom>
          <a:noFill/>
          <a:ln w="9525">
            <a:noFill/>
            <a:miter lim="800000"/>
            <a:headEnd/>
            <a:tailEnd/>
          </a:ln>
        </p:spPr>
        <p:txBody>
          <a:bodyPr wrap="none">
            <a:spAutoFit/>
          </a:bodyPr>
          <a:lstStyle/>
          <a:p>
            <a:pPr>
              <a:buFont typeface="Arial" charset="0"/>
              <a:buChar char="•"/>
            </a:pPr>
            <a:r>
              <a:rPr lang="en-US" sz="1600" dirty="0"/>
              <a:t>     T8 experiences increase in Scope or Delay</a:t>
            </a:r>
          </a:p>
          <a:p>
            <a:pPr>
              <a:buFont typeface="Arial" charset="0"/>
              <a:buChar char="•"/>
            </a:pPr>
            <a:r>
              <a:rPr lang="en-US" sz="1600" dirty="0"/>
              <a:t>     First portion of delay absorbed by gap between T3 &amp; T4</a:t>
            </a:r>
          </a:p>
        </p:txBody>
      </p:sp>
      <p:sp>
        <p:nvSpPr>
          <p:cNvPr id="63501" name="Line 860"/>
          <p:cNvSpPr>
            <a:spLocks noChangeShapeType="1"/>
          </p:cNvSpPr>
          <p:nvPr/>
        </p:nvSpPr>
        <p:spPr bwMode="auto">
          <a:xfrm>
            <a:off x="0" y="3451225"/>
            <a:ext cx="8991470" cy="0"/>
          </a:xfrm>
          <a:prstGeom prst="line">
            <a:avLst/>
          </a:prstGeom>
          <a:noFill/>
          <a:ln w="38100">
            <a:solidFill>
              <a:schemeClr val="tx1"/>
            </a:solidFill>
            <a:prstDash val="dash"/>
            <a:round/>
            <a:headEnd/>
            <a:tailEnd/>
          </a:ln>
        </p:spPr>
        <p:txBody>
          <a:bodyPr lIns="91428" tIns="45714" rIns="91428" bIns="45714" anchor="ctr"/>
          <a:lstStyle/>
          <a:p>
            <a:endParaRPr lang="en-US"/>
          </a:p>
        </p:txBody>
      </p:sp>
      <p:sp>
        <p:nvSpPr>
          <p:cNvPr id="63502" name="Rectangle 19"/>
          <p:cNvSpPr>
            <a:spLocks noChangeArrowheads="1"/>
          </p:cNvSpPr>
          <p:nvPr/>
        </p:nvSpPr>
        <p:spPr bwMode="auto">
          <a:xfrm>
            <a:off x="7662283" y="3554414"/>
            <a:ext cx="135409" cy="2052637"/>
          </a:xfrm>
          <a:prstGeom prst="rect">
            <a:avLst/>
          </a:prstGeom>
          <a:solidFill>
            <a:schemeClr val="bg1"/>
          </a:solidFill>
          <a:ln w="9525" algn="ctr">
            <a:solidFill>
              <a:schemeClr val="bg1"/>
            </a:solidFill>
            <a:round/>
            <a:headEnd/>
            <a:tailEnd/>
          </a:ln>
        </p:spPr>
        <p:txBody>
          <a:bodyPr/>
          <a:lstStyle/>
          <a:p>
            <a:pPr eaLnBrk="0" hangingPunct="0"/>
            <a:endParaRPr lang="en-US" sz="2400">
              <a:latin typeface="Times" pitchFamily="18" charset="0"/>
            </a:endParaRPr>
          </a:p>
        </p:txBody>
      </p:sp>
      <p:sp>
        <p:nvSpPr>
          <p:cNvPr id="63503" name="Rectangle 20"/>
          <p:cNvSpPr>
            <a:spLocks noChangeArrowheads="1"/>
          </p:cNvSpPr>
          <p:nvPr/>
        </p:nvSpPr>
        <p:spPr bwMode="auto">
          <a:xfrm>
            <a:off x="1167320" y="3571875"/>
            <a:ext cx="6554108" cy="120650"/>
          </a:xfrm>
          <a:prstGeom prst="rect">
            <a:avLst/>
          </a:prstGeom>
          <a:solidFill>
            <a:schemeClr val="bg1"/>
          </a:solidFill>
          <a:ln w="9525" algn="ctr">
            <a:solidFill>
              <a:schemeClr val="bg1"/>
            </a:solidFill>
            <a:round/>
            <a:headEnd/>
            <a:tailEnd/>
          </a:ln>
        </p:spPr>
        <p:txBody>
          <a:bodyPr/>
          <a:lstStyle/>
          <a:p>
            <a:pPr eaLnBrk="0" hangingPunct="0"/>
            <a:endParaRPr lang="en-US" sz="2400">
              <a:latin typeface="Times" pitchFamily="18" charset="0"/>
            </a:endParaRPr>
          </a:p>
        </p:txBody>
      </p:sp>
      <p:sp>
        <p:nvSpPr>
          <p:cNvPr id="34" name="Line 859"/>
          <p:cNvSpPr>
            <a:spLocks noChangeShapeType="1"/>
          </p:cNvSpPr>
          <p:nvPr/>
        </p:nvSpPr>
        <p:spPr bwMode="auto">
          <a:xfrm>
            <a:off x="2689503" y="3479800"/>
            <a:ext cx="1557" cy="325438"/>
          </a:xfrm>
          <a:prstGeom prst="line">
            <a:avLst/>
          </a:prstGeom>
          <a:noFill/>
          <a:ln w="57150">
            <a:solidFill>
              <a:schemeClr val="tx1"/>
            </a:solidFill>
            <a:round/>
            <a:headEnd/>
            <a:tailEnd type="triangle" w="med" len="med"/>
          </a:ln>
        </p:spPr>
        <p:txBody>
          <a:bodyPr lIns="91428" tIns="45714" rIns="91428" bIns="45714" anchor="ctr"/>
          <a:lstStyle/>
          <a:p>
            <a:endParaRPr lang="en-US"/>
          </a:p>
        </p:txBody>
      </p:sp>
      <p:pic>
        <p:nvPicPr>
          <p:cNvPr id="63505" name="Picture 14"/>
          <p:cNvPicPr>
            <a:picLocks noChangeAspect="1" noChangeArrowheads="1"/>
          </p:cNvPicPr>
          <p:nvPr/>
        </p:nvPicPr>
        <p:blipFill>
          <a:blip r:embed="rId7" cstate="print"/>
          <a:srcRect/>
          <a:stretch>
            <a:fillRect/>
          </a:stretch>
        </p:blipFill>
        <p:spPr bwMode="auto">
          <a:xfrm>
            <a:off x="3153318" y="5923522"/>
            <a:ext cx="887163" cy="84137"/>
          </a:xfrm>
          <a:prstGeom prst="rect">
            <a:avLst/>
          </a:prstGeom>
          <a:noFill/>
          <a:ln w="9525">
            <a:noFill/>
            <a:miter lim="800000"/>
            <a:headEnd/>
            <a:tailEnd/>
          </a:ln>
        </p:spPr>
      </p:pic>
      <p:sp>
        <p:nvSpPr>
          <p:cNvPr id="63506" name="TextBox 22"/>
          <p:cNvSpPr txBox="1">
            <a:spLocks noChangeArrowheads="1"/>
          </p:cNvSpPr>
          <p:nvPr/>
        </p:nvSpPr>
        <p:spPr bwMode="auto">
          <a:xfrm>
            <a:off x="3992232" y="5815571"/>
            <a:ext cx="1661480" cy="276999"/>
          </a:xfrm>
          <a:prstGeom prst="rect">
            <a:avLst/>
          </a:prstGeom>
          <a:noFill/>
          <a:ln w="9525">
            <a:noFill/>
            <a:miter lim="800000"/>
            <a:headEnd/>
            <a:tailEnd/>
          </a:ln>
        </p:spPr>
        <p:txBody>
          <a:bodyPr wrap="none">
            <a:spAutoFit/>
          </a:bodyPr>
          <a:lstStyle/>
          <a:p>
            <a:r>
              <a:rPr lang="en-US" sz="1200" dirty="0"/>
              <a:t>= Original T8 duration</a:t>
            </a:r>
          </a:p>
        </p:txBody>
      </p:sp>
      <p:sp>
        <p:nvSpPr>
          <p:cNvPr id="24" name="Rectangle 10"/>
          <p:cNvSpPr>
            <a:spLocks noChangeArrowheads="1"/>
          </p:cNvSpPr>
          <p:nvPr/>
        </p:nvSpPr>
        <p:spPr bwMode="auto">
          <a:xfrm>
            <a:off x="2757986" y="3503614"/>
            <a:ext cx="1376763" cy="307764"/>
          </a:xfrm>
          <a:prstGeom prst="rect">
            <a:avLst/>
          </a:prstGeom>
          <a:noFill/>
          <a:ln w="9525">
            <a:noFill/>
            <a:miter lim="800000"/>
            <a:headEnd/>
            <a:tailEnd/>
          </a:ln>
        </p:spPr>
        <p:txBody>
          <a:bodyPr wrap="none" lIns="91428" tIns="45714" rIns="91428" bIns="45714">
            <a:spAutoFit/>
          </a:bodyPr>
          <a:lstStyle/>
          <a:p>
            <a:pPr>
              <a:spcBef>
                <a:spcPct val="50000"/>
              </a:spcBef>
            </a:pPr>
            <a:r>
              <a:rPr lang="en-US" sz="1400">
                <a:solidFill>
                  <a:srgbClr val="000000"/>
                </a:solidFill>
                <a:cs typeface="Arial" charset="0"/>
              </a:rPr>
              <a:t>“</a:t>
            </a:r>
            <a:r>
              <a:rPr lang="en-US" sz="1400" b="1">
                <a:solidFill>
                  <a:srgbClr val="000000"/>
                </a:solidFill>
                <a:cs typeface="Arial" charset="0"/>
              </a:rPr>
              <a:t>AS OF DATE</a:t>
            </a:r>
            <a:r>
              <a:rPr lang="en-US" sz="1400">
                <a:solidFill>
                  <a:srgbClr val="000000"/>
                </a:solidFill>
                <a:cs typeface="Arial" charset="0"/>
              </a:rPr>
              <a:t>”</a:t>
            </a:r>
          </a:p>
        </p:txBody>
      </p:sp>
      <p:sp>
        <p:nvSpPr>
          <p:cNvPr id="63508" name="Title 1"/>
          <p:cNvSpPr>
            <a:spLocks noGrp="1"/>
          </p:cNvSpPr>
          <p:nvPr>
            <p:ph type="title"/>
          </p:nvPr>
        </p:nvSpPr>
        <p:spPr>
          <a:xfrm>
            <a:off x="734426" y="308344"/>
            <a:ext cx="6448271" cy="541079"/>
          </a:xfrm>
        </p:spPr>
        <p:txBody>
          <a:bodyPr/>
          <a:lstStyle/>
          <a:p>
            <a:pPr eaLnBrk="1" hangingPunct="1"/>
            <a:r>
              <a:rPr lang="en-US" dirty="0" smtClean="0">
                <a:ea typeface="ＭＳ Ｐゴシック"/>
                <a:cs typeface="ＭＳ Ｐゴシック"/>
              </a:rPr>
              <a:t>Critical Chain in Execution</a:t>
            </a:r>
          </a:p>
        </p:txBody>
      </p:sp>
      <p:sp>
        <p:nvSpPr>
          <p:cNvPr id="63509" name="Rectangle 5"/>
          <p:cNvSpPr>
            <a:spLocks noChangeArrowheads="1"/>
          </p:cNvSpPr>
          <p:nvPr/>
        </p:nvSpPr>
        <p:spPr bwMode="auto">
          <a:xfrm>
            <a:off x="3030361" y="1289051"/>
            <a:ext cx="3058826" cy="307764"/>
          </a:xfrm>
          <a:prstGeom prst="rect">
            <a:avLst/>
          </a:prstGeom>
          <a:noFill/>
          <a:ln w="9525">
            <a:noFill/>
            <a:miter lim="800000"/>
            <a:headEnd/>
            <a:tailEnd/>
          </a:ln>
        </p:spPr>
        <p:txBody>
          <a:bodyPr wrap="none" lIns="91428" tIns="45714" rIns="91428" bIns="45714">
            <a:spAutoFit/>
          </a:bodyPr>
          <a:lstStyle/>
          <a:p>
            <a:pPr>
              <a:spcBef>
                <a:spcPct val="50000"/>
              </a:spcBef>
            </a:pPr>
            <a:r>
              <a:rPr lang="en-US" sz="1400" b="1">
                <a:solidFill>
                  <a:srgbClr val="000000"/>
                </a:solidFill>
                <a:cs typeface="Arial" charset="0"/>
              </a:rPr>
              <a:t>Schedule Before Execution Starts</a:t>
            </a:r>
          </a:p>
        </p:txBody>
      </p:sp>
      <p:sp>
        <p:nvSpPr>
          <p:cNvPr id="63510" name="Rectangle 37"/>
          <p:cNvSpPr>
            <a:spLocks noChangeArrowheads="1"/>
          </p:cNvSpPr>
          <p:nvPr/>
        </p:nvSpPr>
        <p:spPr bwMode="auto">
          <a:xfrm>
            <a:off x="7274733" y="1893889"/>
            <a:ext cx="191441" cy="185737"/>
          </a:xfrm>
          <a:prstGeom prst="rect">
            <a:avLst/>
          </a:prstGeom>
          <a:solidFill>
            <a:schemeClr val="bg1"/>
          </a:solidFill>
          <a:ln w="9525" algn="ctr">
            <a:solidFill>
              <a:schemeClr val="bg1"/>
            </a:solidFill>
            <a:round/>
            <a:headEnd/>
            <a:tailEnd/>
          </a:ln>
        </p:spPr>
        <p:txBody>
          <a:bodyPr/>
          <a:lstStyle/>
          <a:p>
            <a:pPr eaLnBrk="0" hangingPunct="0"/>
            <a:endParaRPr lang="en-US" sz="2400">
              <a:latin typeface="Times" pitchFamily="18" charset="0"/>
            </a:endParaRPr>
          </a:p>
        </p:txBody>
      </p:sp>
      <p:pic>
        <p:nvPicPr>
          <p:cNvPr id="26" name="21 Critical Chain in Execution (3).wav">
            <a:hlinkClick r:id="" action="ppaction://media"/>
          </p:cNvPr>
          <p:cNvPicPr>
            <a:picLocks noRot="1" noChangeAspect="1"/>
          </p:cNvPicPr>
          <p:nvPr>
            <a:wavAudioFile r:embed="rId1" name="21 Critical Chain in Execution (3).wav"/>
          </p:nvPr>
        </p:nvPicPr>
        <p:blipFill>
          <a:blip r:embed="rId10" cstate="print"/>
          <a:stretch>
            <a:fillRect/>
          </a:stretch>
        </p:blipFill>
        <p:spPr>
          <a:xfrm>
            <a:off x="362936" y="6790661"/>
            <a:ext cx="298834"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74" fill="hold"/>
                                        <p:tgtEl>
                                          <p:spTgt spid="26"/>
                                        </p:tgtEl>
                                      </p:cBhvr>
                                    </p:cmd>
                                  </p:childTnLst>
                                </p:cTn>
                              </p:par>
                              <p:par>
                                <p:cTn id="7" presetID="63" presetClass="path" presetSubtype="0" accel="50000" decel="50000" fill="hold" grpId="0" nodeType="withEffect">
                                  <p:stCondLst>
                                    <p:cond delay="0"/>
                                  </p:stCondLst>
                                  <p:childTnLst>
                                    <p:animMotion origin="layout" path="M 2.26762E-6 1.38889E-7 L 0.02553 1.38889E-7 " pathEditMode="relative" rAng="0" ptsTypes="AA">
                                      <p:cBhvr>
                                        <p:cTn id="8" dur="1000" fill="hold"/>
                                        <p:tgtEl>
                                          <p:spTgt spid="34"/>
                                        </p:tgtEl>
                                        <p:attrNameLst>
                                          <p:attrName>ppt_x</p:attrName>
                                          <p:attrName>ppt_y</p:attrName>
                                        </p:attrNameLst>
                                      </p:cBhvr>
                                      <p:rCtr x="13" y="0"/>
                                    </p:animMotion>
                                  </p:childTnLst>
                                </p:cTn>
                              </p:par>
                              <p:par>
                                <p:cTn id="9" presetID="0" presetClass="path" presetSubtype="0" accel="50000" decel="50000" fill="hold" grpId="0" nodeType="withEffect">
                                  <p:stCondLst>
                                    <p:cond delay="0"/>
                                  </p:stCondLst>
                                  <p:childTnLst>
                                    <p:animMotion origin="layout" path="M 0.0029 0 L 0.02145 0 " pathEditMode="relative" rAng="0" ptsTypes="AA">
                                      <p:cBhvr>
                                        <p:cTn id="10" dur="1000" fill="hold"/>
                                        <p:tgtEl>
                                          <p:spTgt spid="24"/>
                                        </p:tgtEl>
                                        <p:attrNameLst>
                                          <p:attrName>ppt_x</p:attrName>
                                          <p:attrName>ppt_y</p:attrName>
                                        </p:attrNameLst>
                                      </p:cBhvr>
                                      <p:rCtr x="9" y="0"/>
                                    </p:animMotion>
                                  </p:childTnLst>
                                </p:cTn>
                              </p:par>
                              <p:par>
                                <p:cTn id="11" presetID="10" presetClass="exit" presetSubtype="0" fill="hold" grpId="0" nodeType="withEffect">
                                  <p:stCondLst>
                                    <p:cond delay="10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par>
                                <p:cTn id="14" presetID="10" presetClass="entr" presetSubtype="0" fill="hold" grpId="0" nodeType="withEffect">
                                  <p:stCondLst>
                                    <p:cond delay="100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par>
                                <p:cTn id="17" presetID="10" presetClass="entr" presetSubtype="0" fill="hold" nodeType="withEffect">
                                  <p:stCondLst>
                                    <p:cond delay="4000"/>
                                  </p:stCondLst>
                                  <p:childTnLst>
                                    <p:set>
                                      <p:cBhvr>
                                        <p:cTn id="18" dur="1" fill="hold">
                                          <p:stCondLst>
                                            <p:cond delay="0"/>
                                          </p:stCondLst>
                                        </p:cTn>
                                        <p:tgtEl>
                                          <p:spTgt spid="97288"/>
                                        </p:tgtEl>
                                        <p:attrNameLst>
                                          <p:attrName>style.visibility</p:attrName>
                                        </p:attrNameLst>
                                      </p:cBhvr>
                                      <p:to>
                                        <p:strVal val="visible"/>
                                      </p:to>
                                    </p:set>
                                    <p:animEffect transition="in" filter="fade">
                                      <p:cBhvr>
                                        <p:cTn id="19" dur="2000"/>
                                        <p:tgtEl>
                                          <p:spTgt spid="97288"/>
                                        </p:tgtEl>
                                      </p:cBhvr>
                                    </p:animEffect>
                                  </p:childTnLst>
                                </p:cTn>
                              </p:par>
                              <p:par>
                                <p:cTn id="20" presetID="10" presetClass="entr" presetSubtype="0" fill="hold" grpId="0" nodeType="withEffect">
                                  <p:stCondLst>
                                    <p:cond delay="400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
                                        <p:tgtEl>
                                          <p:spTgt spid="28"/>
                                        </p:tgtEl>
                                      </p:cBhvr>
                                    </p:animEffect>
                                  </p:childTnLst>
                                </p:cTn>
                              </p:par>
                              <p:par>
                                <p:cTn id="23" presetID="63" presetClass="path" presetSubtype="0" accel="50000" decel="50000" fill="hold" nodeType="withEffect">
                                  <p:stCondLst>
                                    <p:cond delay="0"/>
                                  </p:stCondLst>
                                  <p:childTnLst>
                                    <p:animMotion origin="layout" path="M -0.00034 -4.58333E-6 L 0.02706 -4.58333E-6 " pathEditMode="relative" rAng="0" ptsTypes="AA">
                                      <p:cBhvr>
                                        <p:cTn id="24" dur="1000" fill="hold"/>
                                        <p:tgtEl>
                                          <p:spTgt spid="25"/>
                                        </p:tgtEl>
                                        <p:attrNameLst>
                                          <p:attrName>ppt_x</p:attrName>
                                          <p:attrName>ppt_y</p:attrName>
                                        </p:attrNameLst>
                                      </p:cBhvr>
                                      <p:rCtr x="14" y="0"/>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26"/>
                </p:tgtEl>
              </p:cMediaNode>
            </p:audio>
          </p:childTnLst>
        </p:cTn>
      </p:par>
    </p:tnLst>
    <p:bldLst>
      <p:bldP spid="27" grpId="0" animBg="1"/>
      <p:bldP spid="28" grpId="0" animBg="1"/>
      <p:bldP spid="31" grpId="0" animBg="1"/>
      <p:bldP spid="34" grpId="0" animBg="1"/>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32"/>
          <p:cNvSpPr>
            <a:spLocks noChangeArrowheads="1"/>
          </p:cNvSpPr>
          <p:nvPr/>
        </p:nvSpPr>
        <p:spPr bwMode="auto">
          <a:xfrm>
            <a:off x="5744767" y="3613281"/>
            <a:ext cx="1330743" cy="257175"/>
          </a:xfrm>
          <a:prstGeom prst="rect">
            <a:avLst/>
          </a:prstGeom>
          <a:noFill/>
          <a:ln w="38100" algn="ctr">
            <a:solidFill>
              <a:srgbClr val="FFC000"/>
            </a:solidFill>
            <a:round/>
            <a:headEnd/>
            <a:tailEnd/>
          </a:ln>
        </p:spPr>
        <p:txBody>
          <a:bodyPr/>
          <a:lstStyle/>
          <a:p>
            <a:pPr eaLnBrk="0" hangingPunct="0"/>
            <a:endParaRPr lang="en-US" sz="2400">
              <a:latin typeface="Times" pitchFamily="18" charset="0"/>
            </a:endParaRPr>
          </a:p>
        </p:txBody>
      </p:sp>
      <p:sp>
        <p:nvSpPr>
          <p:cNvPr id="64514" name="Title 1"/>
          <p:cNvSpPr>
            <a:spLocks noGrp="1"/>
          </p:cNvSpPr>
          <p:nvPr>
            <p:ph type="title"/>
          </p:nvPr>
        </p:nvSpPr>
        <p:spPr>
          <a:xfrm>
            <a:off x="638732" y="297711"/>
            <a:ext cx="6448271" cy="551712"/>
          </a:xfrm>
        </p:spPr>
        <p:txBody>
          <a:bodyPr/>
          <a:lstStyle/>
          <a:p>
            <a:pPr eaLnBrk="1" hangingPunct="1"/>
            <a:r>
              <a:rPr lang="en-US" dirty="0" smtClean="0">
                <a:ea typeface="ＭＳ Ｐゴシック"/>
                <a:cs typeface="ＭＳ Ｐゴシック"/>
              </a:rPr>
              <a:t>Critical Chain in Execution</a:t>
            </a:r>
          </a:p>
        </p:txBody>
      </p:sp>
      <p:pic>
        <p:nvPicPr>
          <p:cNvPr id="64515" name="Picture 853"/>
          <p:cNvPicPr>
            <a:picLocks noGrp="1" noChangeAspect="1" noChangeArrowheads="1"/>
          </p:cNvPicPr>
          <p:nvPr>
            <p:ph type="tbl" idx="1"/>
          </p:nvPr>
        </p:nvPicPr>
        <p:blipFill>
          <a:blip r:embed="rId4" cstate="print"/>
          <a:srcRect l="24374" t="30000" r="17500" b="46754"/>
          <a:stretch>
            <a:fillRect/>
          </a:stretch>
        </p:blipFill>
        <p:spPr>
          <a:xfrm>
            <a:off x="1210900" y="1278780"/>
            <a:ext cx="6504302" cy="1733550"/>
          </a:xfrm>
        </p:spPr>
      </p:pic>
      <p:sp>
        <p:nvSpPr>
          <p:cNvPr id="64517" name="Rectangle 5"/>
          <p:cNvSpPr>
            <a:spLocks noChangeArrowheads="1"/>
          </p:cNvSpPr>
          <p:nvPr/>
        </p:nvSpPr>
        <p:spPr bwMode="auto">
          <a:xfrm>
            <a:off x="3030361" y="1129556"/>
            <a:ext cx="3058826" cy="307764"/>
          </a:xfrm>
          <a:prstGeom prst="rect">
            <a:avLst/>
          </a:prstGeom>
          <a:noFill/>
          <a:ln w="9525">
            <a:noFill/>
            <a:miter lim="800000"/>
            <a:headEnd/>
            <a:tailEnd/>
          </a:ln>
        </p:spPr>
        <p:txBody>
          <a:bodyPr wrap="none" lIns="91428" tIns="45714" rIns="91428" bIns="45714">
            <a:spAutoFit/>
          </a:bodyPr>
          <a:lstStyle/>
          <a:p>
            <a:pPr>
              <a:spcBef>
                <a:spcPct val="50000"/>
              </a:spcBef>
            </a:pPr>
            <a:r>
              <a:rPr lang="en-US" sz="1400" b="1">
                <a:solidFill>
                  <a:srgbClr val="000000"/>
                </a:solidFill>
                <a:cs typeface="Arial" charset="0"/>
              </a:rPr>
              <a:t>Schedule Before Execution Starts</a:t>
            </a:r>
          </a:p>
        </p:txBody>
      </p:sp>
      <p:sp>
        <p:nvSpPr>
          <p:cNvPr id="64518" name="Line 860"/>
          <p:cNvSpPr>
            <a:spLocks noChangeShapeType="1"/>
          </p:cNvSpPr>
          <p:nvPr/>
        </p:nvSpPr>
        <p:spPr bwMode="auto">
          <a:xfrm>
            <a:off x="0" y="3025905"/>
            <a:ext cx="8991470" cy="0"/>
          </a:xfrm>
          <a:prstGeom prst="line">
            <a:avLst/>
          </a:prstGeom>
          <a:noFill/>
          <a:ln w="38100">
            <a:solidFill>
              <a:schemeClr val="tx1"/>
            </a:solidFill>
            <a:prstDash val="dash"/>
            <a:round/>
            <a:headEnd/>
            <a:tailEnd/>
          </a:ln>
        </p:spPr>
        <p:txBody>
          <a:bodyPr lIns="91428" tIns="45714" rIns="91428" bIns="45714" anchor="ctr"/>
          <a:lstStyle/>
          <a:p>
            <a:endParaRPr lang="en-US"/>
          </a:p>
        </p:txBody>
      </p:sp>
      <p:sp>
        <p:nvSpPr>
          <p:cNvPr id="64519" name="Rectangle 11"/>
          <p:cNvSpPr>
            <a:spLocks noChangeArrowheads="1"/>
          </p:cNvSpPr>
          <p:nvPr/>
        </p:nvSpPr>
        <p:spPr bwMode="auto">
          <a:xfrm>
            <a:off x="1117513" y="4952503"/>
            <a:ext cx="7564228" cy="339725"/>
          </a:xfrm>
          <a:prstGeom prst="rect">
            <a:avLst/>
          </a:prstGeom>
          <a:noFill/>
          <a:ln w="9525">
            <a:noFill/>
            <a:miter lim="800000"/>
            <a:headEnd/>
            <a:tailEnd/>
          </a:ln>
        </p:spPr>
        <p:txBody>
          <a:bodyPr lIns="91428" tIns="45714" rIns="91428" bIns="45714">
            <a:spAutoFit/>
          </a:bodyPr>
          <a:lstStyle/>
          <a:p>
            <a:pPr marL="341313" indent="-341313">
              <a:spcBef>
                <a:spcPct val="25000"/>
              </a:spcBef>
              <a:buFont typeface="Arial" charset="0"/>
              <a:buChar char="•"/>
            </a:pPr>
            <a:r>
              <a:rPr lang="en-US" sz="1600" dirty="0">
                <a:solidFill>
                  <a:srgbClr val="000000"/>
                </a:solidFill>
                <a:cs typeface="Arial" charset="0"/>
              </a:rPr>
              <a:t>Rest of delay impacts the project buffer</a:t>
            </a:r>
          </a:p>
        </p:txBody>
      </p:sp>
      <p:sp>
        <p:nvSpPr>
          <p:cNvPr id="64520" name="Rectangle 13"/>
          <p:cNvSpPr>
            <a:spLocks noChangeArrowheads="1"/>
          </p:cNvSpPr>
          <p:nvPr/>
        </p:nvSpPr>
        <p:spPr bwMode="auto">
          <a:xfrm>
            <a:off x="7559559" y="1505081"/>
            <a:ext cx="224125" cy="346075"/>
          </a:xfrm>
          <a:prstGeom prst="rect">
            <a:avLst/>
          </a:prstGeom>
          <a:solidFill>
            <a:schemeClr val="bg1"/>
          </a:solidFill>
          <a:ln w="9525">
            <a:noFill/>
            <a:round/>
            <a:headEnd/>
            <a:tailEnd/>
          </a:ln>
        </p:spPr>
        <p:txBody>
          <a:bodyPr lIns="91428" tIns="45714" rIns="91428" bIns="45714"/>
          <a:lstStyle/>
          <a:p>
            <a:pPr eaLnBrk="0" hangingPunct="0"/>
            <a:endParaRPr lang="en-US" sz="2400">
              <a:latin typeface="Times" pitchFamily="18" charset="0"/>
            </a:endParaRPr>
          </a:p>
        </p:txBody>
      </p:sp>
      <p:sp>
        <p:nvSpPr>
          <p:cNvPr id="64521" name="Rectangle 15"/>
          <p:cNvSpPr>
            <a:spLocks noChangeArrowheads="1"/>
          </p:cNvSpPr>
          <p:nvPr/>
        </p:nvSpPr>
        <p:spPr bwMode="auto">
          <a:xfrm>
            <a:off x="7570454" y="3641856"/>
            <a:ext cx="224125" cy="346075"/>
          </a:xfrm>
          <a:prstGeom prst="rect">
            <a:avLst/>
          </a:prstGeom>
          <a:solidFill>
            <a:schemeClr val="bg1"/>
          </a:solidFill>
          <a:ln w="9525">
            <a:noFill/>
            <a:round/>
            <a:headEnd/>
            <a:tailEnd/>
          </a:ln>
        </p:spPr>
        <p:txBody>
          <a:bodyPr lIns="91428" tIns="45714" rIns="91428" bIns="45714"/>
          <a:lstStyle/>
          <a:p>
            <a:pPr eaLnBrk="0" hangingPunct="0"/>
            <a:endParaRPr lang="en-US" sz="2400">
              <a:latin typeface="Times" pitchFamily="18" charset="0"/>
            </a:endParaRPr>
          </a:p>
        </p:txBody>
      </p:sp>
      <p:sp>
        <p:nvSpPr>
          <p:cNvPr id="64522" name="TextBox 16"/>
          <p:cNvSpPr txBox="1">
            <a:spLocks noChangeArrowheads="1"/>
          </p:cNvSpPr>
          <p:nvPr/>
        </p:nvSpPr>
        <p:spPr bwMode="auto">
          <a:xfrm>
            <a:off x="6476287" y="4614994"/>
            <a:ext cx="1340082" cy="276225"/>
          </a:xfrm>
          <a:prstGeom prst="rect">
            <a:avLst/>
          </a:prstGeom>
          <a:noFill/>
          <a:ln w="9525">
            <a:noFill/>
            <a:miter lim="800000"/>
            <a:headEnd/>
            <a:tailEnd/>
          </a:ln>
        </p:spPr>
        <p:txBody>
          <a:bodyPr lIns="91428" tIns="45714" rIns="91428" bIns="45714">
            <a:spAutoFit/>
          </a:bodyPr>
          <a:lstStyle/>
          <a:p>
            <a:pPr algn="r"/>
            <a:r>
              <a:rPr lang="en-US" sz="1200"/>
              <a:t>132 hours</a:t>
            </a:r>
          </a:p>
        </p:txBody>
      </p:sp>
      <p:pic>
        <p:nvPicPr>
          <p:cNvPr id="64524" name="Picture 5" descr="C:\Documents and Settings\nhenke\My Documents\My Pictures\IEEE-just figure 1.JPG"/>
          <p:cNvPicPr>
            <a:picLocks noChangeAspect="1" noChangeArrowheads="1"/>
          </p:cNvPicPr>
          <p:nvPr/>
        </p:nvPicPr>
        <p:blipFill>
          <a:blip r:embed="rId5" cstate="print"/>
          <a:srcRect/>
          <a:stretch>
            <a:fillRect/>
          </a:stretch>
        </p:blipFill>
        <p:spPr bwMode="auto">
          <a:xfrm>
            <a:off x="1226463" y="3195769"/>
            <a:ext cx="6501190" cy="1819275"/>
          </a:xfrm>
          <a:prstGeom prst="rect">
            <a:avLst/>
          </a:prstGeom>
          <a:noFill/>
          <a:ln w="9525">
            <a:noFill/>
            <a:miter lim="800000"/>
            <a:headEnd/>
            <a:tailEnd/>
          </a:ln>
        </p:spPr>
      </p:pic>
      <p:pic>
        <p:nvPicPr>
          <p:cNvPr id="26" name="Picture 3" descr="C:\Documents and Settings\nhenke\My Documents\My Pictures\T3.PNG"/>
          <p:cNvPicPr>
            <a:picLocks noChangeAspect="1" noChangeArrowheads="1"/>
          </p:cNvPicPr>
          <p:nvPr/>
        </p:nvPicPr>
        <p:blipFill>
          <a:blip r:embed="rId6" cstate="print"/>
          <a:srcRect/>
          <a:stretch>
            <a:fillRect/>
          </a:stretch>
        </p:blipFill>
        <p:spPr bwMode="auto">
          <a:xfrm>
            <a:off x="3803904" y="3630743"/>
            <a:ext cx="443582" cy="239712"/>
          </a:xfrm>
          <a:prstGeom prst="rect">
            <a:avLst/>
          </a:prstGeom>
          <a:noFill/>
          <a:ln w="9525">
            <a:noFill/>
            <a:miter lim="800000"/>
            <a:headEnd/>
            <a:tailEnd/>
          </a:ln>
        </p:spPr>
      </p:pic>
      <p:pic>
        <p:nvPicPr>
          <p:cNvPr id="27" name="Picture 4" descr="C:\Documents and Settings\nhenke\My Documents\My Pictures\T4-T6.PNG"/>
          <p:cNvPicPr>
            <a:picLocks noChangeAspect="1" noChangeArrowheads="1"/>
          </p:cNvPicPr>
          <p:nvPr/>
        </p:nvPicPr>
        <p:blipFill>
          <a:blip r:embed="rId7" cstate="print"/>
          <a:srcRect/>
          <a:stretch>
            <a:fillRect/>
          </a:stretch>
        </p:blipFill>
        <p:spPr bwMode="auto">
          <a:xfrm>
            <a:off x="4239703" y="3624394"/>
            <a:ext cx="1296503" cy="255587"/>
          </a:xfrm>
          <a:prstGeom prst="rect">
            <a:avLst/>
          </a:prstGeom>
          <a:noFill/>
          <a:ln w="9525">
            <a:noFill/>
            <a:miter lim="800000"/>
            <a:headEnd/>
            <a:tailEnd/>
          </a:ln>
        </p:spPr>
      </p:pic>
      <p:sp>
        <p:nvSpPr>
          <p:cNvPr id="28" name="Rectangle 27"/>
          <p:cNvSpPr/>
          <p:nvPr/>
        </p:nvSpPr>
        <p:spPr bwMode="auto">
          <a:xfrm>
            <a:off x="1349422" y="3394205"/>
            <a:ext cx="1783664" cy="1398588"/>
          </a:xfrm>
          <a:prstGeom prst="rect">
            <a:avLst/>
          </a:prstGeom>
          <a:solidFill>
            <a:schemeClr val="bg2">
              <a:lumMod val="60000"/>
              <a:lumOff val="40000"/>
              <a:alpha val="49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400">
              <a:latin typeface="Times" pitchFamily="-106" charset="0"/>
              <a:ea typeface="ＭＳ Ｐゴシック" pitchFamily="34" charset="-128"/>
              <a:cs typeface="+mn-cs"/>
            </a:endParaRPr>
          </a:p>
        </p:txBody>
      </p:sp>
      <p:pic>
        <p:nvPicPr>
          <p:cNvPr id="64528" name="Picture 14"/>
          <p:cNvPicPr>
            <a:picLocks noChangeAspect="1" noChangeArrowheads="1"/>
          </p:cNvPicPr>
          <p:nvPr/>
        </p:nvPicPr>
        <p:blipFill>
          <a:blip r:embed="rId8" cstate="print"/>
          <a:srcRect/>
          <a:stretch>
            <a:fillRect/>
          </a:stretch>
        </p:blipFill>
        <p:spPr bwMode="auto">
          <a:xfrm>
            <a:off x="2692616" y="4283205"/>
            <a:ext cx="885607" cy="82550"/>
          </a:xfrm>
          <a:prstGeom prst="rect">
            <a:avLst/>
          </a:prstGeom>
          <a:noFill/>
          <a:ln w="9525">
            <a:noFill/>
            <a:miter lim="800000"/>
            <a:headEnd/>
            <a:tailEnd/>
          </a:ln>
        </p:spPr>
      </p:pic>
      <p:pic>
        <p:nvPicPr>
          <p:cNvPr id="64529" name="Picture 14"/>
          <p:cNvPicPr>
            <a:picLocks noChangeAspect="1" noChangeArrowheads="1"/>
          </p:cNvPicPr>
          <p:nvPr/>
        </p:nvPicPr>
        <p:blipFill>
          <a:blip r:embed="rId8" cstate="print"/>
          <a:srcRect/>
          <a:stretch>
            <a:fillRect/>
          </a:stretch>
        </p:blipFill>
        <p:spPr bwMode="auto">
          <a:xfrm>
            <a:off x="4556874" y="5912889"/>
            <a:ext cx="887163" cy="84137"/>
          </a:xfrm>
          <a:prstGeom prst="rect">
            <a:avLst/>
          </a:prstGeom>
          <a:noFill/>
          <a:ln w="9525">
            <a:noFill/>
            <a:miter lim="800000"/>
            <a:headEnd/>
            <a:tailEnd/>
          </a:ln>
        </p:spPr>
      </p:pic>
      <p:sp>
        <p:nvSpPr>
          <p:cNvPr id="64530" name="TextBox 33"/>
          <p:cNvSpPr txBox="1">
            <a:spLocks noChangeArrowheads="1"/>
          </p:cNvSpPr>
          <p:nvPr/>
        </p:nvSpPr>
        <p:spPr bwMode="auto">
          <a:xfrm>
            <a:off x="5395788" y="5804938"/>
            <a:ext cx="1661480" cy="276999"/>
          </a:xfrm>
          <a:prstGeom prst="rect">
            <a:avLst/>
          </a:prstGeom>
          <a:noFill/>
          <a:ln w="9525">
            <a:noFill/>
            <a:miter lim="800000"/>
            <a:headEnd/>
            <a:tailEnd/>
          </a:ln>
        </p:spPr>
        <p:txBody>
          <a:bodyPr wrap="none">
            <a:spAutoFit/>
          </a:bodyPr>
          <a:lstStyle/>
          <a:p>
            <a:r>
              <a:rPr lang="en-US" sz="1200" dirty="0"/>
              <a:t>= Original T8 duration</a:t>
            </a:r>
          </a:p>
        </p:txBody>
      </p:sp>
      <p:sp>
        <p:nvSpPr>
          <p:cNvPr id="35" name="Rectangle 34"/>
          <p:cNvSpPr>
            <a:spLocks noChangeArrowheads="1"/>
          </p:cNvSpPr>
          <p:nvPr/>
        </p:nvSpPr>
        <p:spPr bwMode="auto">
          <a:xfrm>
            <a:off x="5526868" y="3643443"/>
            <a:ext cx="449806" cy="219075"/>
          </a:xfrm>
          <a:prstGeom prst="rect">
            <a:avLst/>
          </a:prstGeom>
          <a:solidFill>
            <a:srgbClr val="FFC000">
              <a:alpha val="50195"/>
            </a:srgbClr>
          </a:solidFill>
          <a:ln w="28575" algn="ctr">
            <a:noFill/>
            <a:round/>
            <a:headEnd/>
            <a:tailEnd/>
          </a:ln>
        </p:spPr>
        <p:txBody>
          <a:bodyPr/>
          <a:lstStyle/>
          <a:p>
            <a:pPr eaLnBrk="0" hangingPunct="0"/>
            <a:endParaRPr lang="en-US" sz="2400">
              <a:latin typeface="Times" pitchFamily="18" charset="0"/>
            </a:endParaRPr>
          </a:p>
        </p:txBody>
      </p:sp>
      <p:grpSp>
        <p:nvGrpSpPr>
          <p:cNvPr id="64532" name="Group 36"/>
          <p:cNvGrpSpPr>
            <a:grpSpLocks/>
          </p:cNvGrpSpPr>
          <p:nvPr/>
        </p:nvGrpSpPr>
        <p:grpSpPr bwMode="auto">
          <a:xfrm>
            <a:off x="1189110" y="3113218"/>
            <a:ext cx="6596131" cy="1968500"/>
            <a:chOff x="1212574" y="3538330"/>
            <a:chExt cx="6728791" cy="1967948"/>
          </a:xfrm>
        </p:grpSpPr>
        <p:sp>
          <p:nvSpPr>
            <p:cNvPr id="64558" name="Rectangle 35"/>
            <p:cNvSpPr>
              <a:spLocks noChangeArrowheads="1"/>
            </p:cNvSpPr>
            <p:nvPr/>
          </p:nvSpPr>
          <p:spPr bwMode="auto">
            <a:xfrm>
              <a:off x="1212574" y="3578087"/>
              <a:ext cx="6639339" cy="79513"/>
            </a:xfrm>
            <a:prstGeom prst="rect">
              <a:avLst/>
            </a:prstGeom>
            <a:solidFill>
              <a:schemeClr val="bg1"/>
            </a:solidFill>
            <a:ln w="9525" algn="ctr">
              <a:solidFill>
                <a:schemeClr val="bg1"/>
              </a:solidFill>
              <a:round/>
              <a:headEnd/>
              <a:tailEnd/>
            </a:ln>
          </p:spPr>
          <p:txBody>
            <a:bodyPr/>
            <a:lstStyle/>
            <a:p>
              <a:pPr eaLnBrk="0" hangingPunct="0"/>
              <a:endParaRPr lang="en-US" sz="2400">
                <a:latin typeface="Times" pitchFamily="18" charset="0"/>
              </a:endParaRPr>
            </a:p>
          </p:txBody>
        </p:sp>
        <p:sp>
          <p:nvSpPr>
            <p:cNvPr id="64559" name="Rectangle 31"/>
            <p:cNvSpPr>
              <a:spLocks noChangeArrowheads="1"/>
            </p:cNvSpPr>
            <p:nvPr/>
          </p:nvSpPr>
          <p:spPr bwMode="auto">
            <a:xfrm>
              <a:off x="7822096" y="3538330"/>
              <a:ext cx="119269" cy="1967948"/>
            </a:xfrm>
            <a:prstGeom prst="rect">
              <a:avLst/>
            </a:prstGeom>
            <a:solidFill>
              <a:schemeClr val="bg1"/>
            </a:solidFill>
            <a:ln w="9525" algn="ctr">
              <a:solidFill>
                <a:schemeClr val="bg1"/>
              </a:solidFill>
              <a:round/>
              <a:headEnd/>
              <a:tailEnd/>
            </a:ln>
          </p:spPr>
          <p:txBody>
            <a:bodyPr/>
            <a:lstStyle/>
            <a:p>
              <a:pPr eaLnBrk="0" hangingPunct="0"/>
              <a:endParaRPr lang="en-US" sz="2400">
                <a:latin typeface="Times" pitchFamily="18" charset="0"/>
              </a:endParaRPr>
            </a:p>
          </p:txBody>
        </p:sp>
      </p:grpSp>
      <p:grpSp>
        <p:nvGrpSpPr>
          <p:cNvPr id="59" name="Group 58"/>
          <p:cNvGrpSpPr>
            <a:grpSpLocks/>
          </p:cNvGrpSpPr>
          <p:nvPr/>
        </p:nvGrpSpPr>
        <p:grpSpPr bwMode="auto">
          <a:xfrm>
            <a:off x="2918298" y="3054480"/>
            <a:ext cx="1459040" cy="331577"/>
            <a:chOff x="2976563" y="3479799"/>
            <a:chExt cx="1487933" cy="331577"/>
          </a:xfrm>
        </p:grpSpPr>
        <p:sp>
          <p:nvSpPr>
            <p:cNvPr id="64556" name="Line 859"/>
            <p:cNvSpPr>
              <a:spLocks noChangeShapeType="1"/>
            </p:cNvSpPr>
            <p:nvPr/>
          </p:nvSpPr>
          <p:spPr bwMode="auto">
            <a:xfrm flipH="1">
              <a:off x="2976563" y="3479799"/>
              <a:ext cx="2494" cy="328295"/>
            </a:xfrm>
            <a:prstGeom prst="line">
              <a:avLst/>
            </a:prstGeom>
            <a:noFill/>
            <a:ln w="57150">
              <a:solidFill>
                <a:schemeClr val="tx1"/>
              </a:solidFill>
              <a:round/>
              <a:headEnd/>
              <a:tailEnd type="triangle" w="med" len="med"/>
            </a:ln>
          </p:spPr>
          <p:txBody>
            <a:bodyPr lIns="91428" tIns="45714" rIns="91428" bIns="45714" anchor="ctr"/>
            <a:lstStyle/>
            <a:p>
              <a:endParaRPr lang="en-US"/>
            </a:p>
          </p:txBody>
        </p:sp>
        <p:sp>
          <p:nvSpPr>
            <p:cNvPr id="64557" name="Rectangle 10"/>
            <p:cNvSpPr>
              <a:spLocks noChangeArrowheads="1"/>
            </p:cNvSpPr>
            <p:nvPr/>
          </p:nvSpPr>
          <p:spPr bwMode="auto">
            <a:xfrm>
              <a:off x="3060469" y="3503612"/>
              <a:ext cx="1404027" cy="307764"/>
            </a:xfrm>
            <a:prstGeom prst="rect">
              <a:avLst/>
            </a:prstGeom>
            <a:noFill/>
            <a:ln w="9525">
              <a:noFill/>
              <a:miter lim="800000"/>
              <a:headEnd/>
              <a:tailEnd/>
            </a:ln>
          </p:spPr>
          <p:txBody>
            <a:bodyPr wrap="none" lIns="91428" tIns="45714" rIns="91428" bIns="45714">
              <a:spAutoFit/>
            </a:bodyPr>
            <a:lstStyle/>
            <a:p>
              <a:pPr>
                <a:spcBef>
                  <a:spcPct val="50000"/>
                </a:spcBef>
              </a:pPr>
              <a:r>
                <a:rPr lang="en-US" sz="1400">
                  <a:solidFill>
                    <a:srgbClr val="000000"/>
                  </a:solidFill>
                  <a:cs typeface="Arial" charset="0"/>
                </a:rPr>
                <a:t>“</a:t>
              </a:r>
              <a:r>
                <a:rPr lang="en-US" sz="1400" b="1">
                  <a:solidFill>
                    <a:srgbClr val="000000"/>
                  </a:solidFill>
                  <a:cs typeface="Arial" charset="0"/>
                </a:rPr>
                <a:t>AS OF DATE</a:t>
              </a:r>
              <a:r>
                <a:rPr lang="en-US" sz="1400">
                  <a:solidFill>
                    <a:srgbClr val="000000"/>
                  </a:solidFill>
                  <a:cs typeface="Arial" charset="0"/>
                </a:rPr>
                <a:t>”</a:t>
              </a:r>
            </a:p>
          </p:txBody>
        </p:sp>
      </p:grpSp>
      <p:sp>
        <p:nvSpPr>
          <p:cNvPr id="38" name="Rectangle 37"/>
          <p:cNvSpPr>
            <a:spLocks noChangeArrowheads="1"/>
          </p:cNvSpPr>
          <p:nvPr/>
        </p:nvSpPr>
        <p:spPr bwMode="auto">
          <a:xfrm>
            <a:off x="4211687" y="3872044"/>
            <a:ext cx="43580" cy="395287"/>
          </a:xfrm>
          <a:prstGeom prst="rect">
            <a:avLst/>
          </a:prstGeom>
          <a:solidFill>
            <a:schemeClr val="bg1"/>
          </a:solidFill>
          <a:ln w="9525" algn="ctr">
            <a:solidFill>
              <a:schemeClr val="bg1"/>
            </a:solidFill>
            <a:round/>
            <a:headEnd/>
            <a:tailEnd/>
          </a:ln>
        </p:spPr>
        <p:txBody>
          <a:bodyPr/>
          <a:lstStyle/>
          <a:p>
            <a:pPr eaLnBrk="0" hangingPunct="0"/>
            <a:endParaRPr lang="en-US" sz="2400">
              <a:latin typeface="Times" pitchFamily="18" charset="0"/>
            </a:endParaRPr>
          </a:p>
        </p:txBody>
      </p:sp>
      <p:grpSp>
        <p:nvGrpSpPr>
          <p:cNvPr id="56" name="Group 55"/>
          <p:cNvGrpSpPr>
            <a:grpSpLocks/>
          </p:cNvGrpSpPr>
          <p:nvPr/>
        </p:nvGrpSpPr>
        <p:grpSpPr bwMode="auto">
          <a:xfrm>
            <a:off x="4185229" y="3872044"/>
            <a:ext cx="493386" cy="395287"/>
            <a:chOff x="4266015" y="4301593"/>
            <a:chExt cx="501675" cy="394933"/>
          </a:xfrm>
        </p:grpSpPr>
        <p:cxnSp>
          <p:nvCxnSpPr>
            <p:cNvPr id="64554" name="Straight Connector 47"/>
            <p:cNvCxnSpPr>
              <a:cxnSpLocks noChangeShapeType="1"/>
            </p:cNvCxnSpPr>
            <p:nvPr/>
          </p:nvCxnSpPr>
          <p:spPr bwMode="auto">
            <a:xfrm rot="16200000" flipH="1">
              <a:off x="4570223" y="4499059"/>
              <a:ext cx="394933" cy="1"/>
            </a:xfrm>
            <a:prstGeom prst="line">
              <a:avLst/>
            </a:prstGeom>
            <a:noFill/>
            <a:ln w="19050" algn="ctr">
              <a:solidFill>
                <a:schemeClr val="tx1"/>
              </a:solidFill>
              <a:round/>
              <a:headEnd/>
              <a:tailEnd/>
            </a:ln>
          </p:spPr>
        </p:cxnSp>
        <p:cxnSp>
          <p:nvCxnSpPr>
            <p:cNvPr id="64555" name="Straight Connector 50"/>
            <p:cNvCxnSpPr>
              <a:cxnSpLocks noChangeShapeType="1"/>
            </p:cNvCxnSpPr>
            <p:nvPr/>
          </p:nvCxnSpPr>
          <p:spPr bwMode="auto">
            <a:xfrm rot="10800000">
              <a:off x="4266015" y="4689413"/>
              <a:ext cx="501675" cy="0"/>
            </a:xfrm>
            <a:prstGeom prst="line">
              <a:avLst/>
            </a:prstGeom>
            <a:noFill/>
            <a:ln w="19050" algn="ctr">
              <a:solidFill>
                <a:schemeClr val="tx1"/>
              </a:solidFill>
              <a:round/>
              <a:headEnd/>
              <a:tailEnd/>
            </a:ln>
          </p:spPr>
        </p:cxnSp>
      </p:grpSp>
      <p:sp>
        <p:nvSpPr>
          <p:cNvPr id="29" name="Oval 856"/>
          <p:cNvSpPr>
            <a:spLocks noChangeArrowheads="1"/>
          </p:cNvSpPr>
          <p:nvPr/>
        </p:nvSpPr>
        <p:spPr bwMode="auto">
          <a:xfrm>
            <a:off x="3077054" y="3970468"/>
            <a:ext cx="1414790" cy="419100"/>
          </a:xfrm>
          <a:prstGeom prst="ellipse">
            <a:avLst/>
          </a:prstGeom>
          <a:noFill/>
          <a:ln w="38100">
            <a:solidFill>
              <a:schemeClr val="bg2"/>
            </a:solidFill>
            <a:prstDash val="dash"/>
            <a:round/>
            <a:headEnd/>
            <a:tailEnd/>
          </a:ln>
        </p:spPr>
        <p:txBody>
          <a:bodyPr wrap="none" lIns="91428" tIns="45714" rIns="91428" bIns="45714" anchor="ctr"/>
          <a:lstStyle/>
          <a:p>
            <a:endParaRPr lang="en-US"/>
          </a:p>
        </p:txBody>
      </p:sp>
      <p:sp>
        <p:nvSpPr>
          <p:cNvPr id="64537" name="Rectangle 56"/>
          <p:cNvSpPr>
            <a:spLocks noChangeArrowheads="1"/>
          </p:cNvSpPr>
          <p:nvPr/>
        </p:nvSpPr>
        <p:spPr bwMode="auto">
          <a:xfrm>
            <a:off x="7274733" y="1755649"/>
            <a:ext cx="191441" cy="185737"/>
          </a:xfrm>
          <a:prstGeom prst="rect">
            <a:avLst/>
          </a:prstGeom>
          <a:solidFill>
            <a:schemeClr val="bg1"/>
          </a:solidFill>
          <a:ln w="9525" algn="ctr">
            <a:solidFill>
              <a:schemeClr val="bg1"/>
            </a:solidFill>
            <a:round/>
            <a:headEnd/>
            <a:tailEnd/>
          </a:ln>
        </p:spPr>
        <p:txBody>
          <a:bodyPr/>
          <a:lstStyle/>
          <a:p>
            <a:pPr eaLnBrk="0" hangingPunct="0"/>
            <a:endParaRPr lang="en-US" sz="2400">
              <a:latin typeface="Times" pitchFamily="18" charset="0"/>
            </a:endParaRPr>
          </a:p>
        </p:txBody>
      </p:sp>
      <p:sp>
        <p:nvSpPr>
          <p:cNvPr id="58" name="Rectangle 57"/>
          <p:cNvSpPr/>
          <p:nvPr/>
        </p:nvSpPr>
        <p:spPr bwMode="auto">
          <a:xfrm>
            <a:off x="1338527" y="3384681"/>
            <a:ext cx="1578215" cy="1414463"/>
          </a:xfrm>
          <a:prstGeom prst="rect">
            <a:avLst/>
          </a:prstGeom>
          <a:solidFill>
            <a:schemeClr val="bg2">
              <a:lumMod val="60000"/>
              <a:lumOff val="40000"/>
              <a:alpha val="51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400">
              <a:latin typeface="Times" pitchFamily="-106" charset="0"/>
              <a:ea typeface="ＭＳ Ｐゴシック" pitchFamily="34" charset="-128"/>
              <a:cs typeface="+mn-cs"/>
            </a:endParaRPr>
          </a:p>
        </p:txBody>
      </p:sp>
      <p:pic>
        <p:nvPicPr>
          <p:cNvPr id="31" name="Picture 8"/>
          <p:cNvPicPr>
            <a:picLocks noChangeAspect="1" noChangeArrowheads="1"/>
          </p:cNvPicPr>
          <p:nvPr/>
        </p:nvPicPr>
        <p:blipFill>
          <a:blip r:embed="rId9" cstate="print"/>
          <a:srcRect/>
          <a:stretch>
            <a:fillRect/>
          </a:stretch>
        </p:blipFill>
        <p:spPr bwMode="auto">
          <a:xfrm>
            <a:off x="3133085" y="4070480"/>
            <a:ext cx="711286" cy="223838"/>
          </a:xfrm>
          <a:prstGeom prst="rect">
            <a:avLst/>
          </a:prstGeom>
          <a:noFill/>
          <a:ln w="9525">
            <a:noFill/>
            <a:miter lim="800000"/>
            <a:headEnd/>
            <a:tailEnd/>
          </a:ln>
        </p:spPr>
      </p:pic>
      <p:sp>
        <p:nvSpPr>
          <p:cNvPr id="64540" name="Rectangle 59"/>
          <p:cNvSpPr>
            <a:spLocks noChangeArrowheads="1"/>
          </p:cNvSpPr>
          <p:nvPr/>
        </p:nvSpPr>
        <p:spPr bwMode="auto">
          <a:xfrm>
            <a:off x="7065832" y="5812875"/>
            <a:ext cx="443582" cy="249238"/>
          </a:xfrm>
          <a:prstGeom prst="rect">
            <a:avLst/>
          </a:prstGeom>
          <a:solidFill>
            <a:srgbClr val="FFC000">
              <a:alpha val="50195"/>
            </a:srgbClr>
          </a:solidFill>
          <a:ln w="28575" algn="ctr">
            <a:noFill/>
            <a:prstDash val="sysDot"/>
            <a:round/>
            <a:headEnd/>
            <a:tailEnd/>
          </a:ln>
        </p:spPr>
        <p:txBody>
          <a:bodyPr/>
          <a:lstStyle/>
          <a:p>
            <a:pPr eaLnBrk="0" hangingPunct="0"/>
            <a:endParaRPr lang="en-US" sz="2400">
              <a:latin typeface="Times" pitchFamily="18" charset="0"/>
            </a:endParaRPr>
          </a:p>
        </p:txBody>
      </p:sp>
      <p:sp>
        <p:nvSpPr>
          <p:cNvPr id="64541" name="TextBox 60"/>
          <p:cNvSpPr txBox="1">
            <a:spLocks noChangeArrowheads="1"/>
          </p:cNvSpPr>
          <p:nvPr/>
        </p:nvSpPr>
        <p:spPr bwMode="auto">
          <a:xfrm>
            <a:off x="7498518" y="5811289"/>
            <a:ext cx="1706365" cy="276999"/>
          </a:xfrm>
          <a:prstGeom prst="rect">
            <a:avLst/>
          </a:prstGeom>
          <a:noFill/>
          <a:ln w="9525">
            <a:noFill/>
            <a:miter lim="800000"/>
            <a:headEnd/>
            <a:tailEnd/>
          </a:ln>
        </p:spPr>
        <p:txBody>
          <a:bodyPr wrap="none">
            <a:spAutoFit/>
          </a:bodyPr>
          <a:lstStyle/>
          <a:p>
            <a:r>
              <a:rPr lang="en-US" sz="1200" dirty="0"/>
              <a:t>= project buffer impact</a:t>
            </a:r>
          </a:p>
        </p:txBody>
      </p:sp>
      <p:grpSp>
        <p:nvGrpSpPr>
          <p:cNvPr id="64542" name="Group 48"/>
          <p:cNvGrpSpPr>
            <a:grpSpLocks/>
          </p:cNvGrpSpPr>
          <p:nvPr/>
        </p:nvGrpSpPr>
        <p:grpSpPr bwMode="auto">
          <a:xfrm>
            <a:off x="3143979" y="3878393"/>
            <a:ext cx="1987556" cy="798512"/>
            <a:chOff x="3206840" y="4304119"/>
            <a:chExt cx="2026489" cy="798489"/>
          </a:xfrm>
        </p:grpSpPr>
        <p:sp>
          <p:nvSpPr>
            <p:cNvPr id="64552" name="Rectangle 45"/>
            <p:cNvSpPr>
              <a:spLocks noChangeArrowheads="1"/>
            </p:cNvSpPr>
            <p:nvPr/>
          </p:nvSpPr>
          <p:spPr bwMode="auto">
            <a:xfrm>
              <a:off x="3206840" y="4857911"/>
              <a:ext cx="2011680" cy="244697"/>
            </a:xfrm>
            <a:prstGeom prst="rect">
              <a:avLst/>
            </a:prstGeom>
            <a:solidFill>
              <a:schemeClr val="bg1"/>
            </a:solidFill>
            <a:ln w="9525" algn="ctr">
              <a:solidFill>
                <a:schemeClr val="bg1"/>
              </a:solidFill>
              <a:round/>
              <a:headEnd/>
              <a:tailEnd/>
            </a:ln>
          </p:spPr>
          <p:txBody>
            <a:bodyPr/>
            <a:lstStyle/>
            <a:p>
              <a:pPr eaLnBrk="0" hangingPunct="0"/>
              <a:endParaRPr lang="en-US" sz="2400">
                <a:latin typeface="Times" pitchFamily="18" charset="0"/>
              </a:endParaRPr>
            </a:p>
          </p:txBody>
        </p:sp>
        <p:sp>
          <p:nvSpPr>
            <p:cNvPr id="64553" name="Rectangle 46"/>
            <p:cNvSpPr>
              <a:spLocks noChangeArrowheads="1"/>
            </p:cNvSpPr>
            <p:nvPr/>
          </p:nvSpPr>
          <p:spPr bwMode="auto">
            <a:xfrm>
              <a:off x="5187610" y="4304119"/>
              <a:ext cx="45719" cy="561519"/>
            </a:xfrm>
            <a:prstGeom prst="rect">
              <a:avLst/>
            </a:prstGeom>
            <a:solidFill>
              <a:schemeClr val="bg1"/>
            </a:solidFill>
            <a:ln w="9525" algn="ctr">
              <a:solidFill>
                <a:schemeClr val="bg1"/>
              </a:solidFill>
              <a:round/>
              <a:headEnd/>
              <a:tailEnd/>
            </a:ln>
          </p:spPr>
          <p:txBody>
            <a:bodyPr/>
            <a:lstStyle/>
            <a:p>
              <a:pPr eaLnBrk="0" hangingPunct="0"/>
              <a:endParaRPr lang="en-US" sz="2400">
                <a:latin typeface="Times" pitchFamily="18" charset="0"/>
              </a:endParaRPr>
            </a:p>
          </p:txBody>
        </p:sp>
      </p:grpSp>
      <p:sp>
        <p:nvSpPr>
          <p:cNvPr id="64543" name="Rectangle 38"/>
          <p:cNvSpPr>
            <a:spLocks noChangeArrowheads="1"/>
          </p:cNvSpPr>
          <p:nvPr/>
        </p:nvSpPr>
        <p:spPr bwMode="auto">
          <a:xfrm>
            <a:off x="3134641" y="4457830"/>
            <a:ext cx="435799" cy="160338"/>
          </a:xfrm>
          <a:prstGeom prst="rect">
            <a:avLst/>
          </a:prstGeom>
          <a:solidFill>
            <a:srgbClr val="C00000"/>
          </a:solidFill>
          <a:ln w="12700" algn="ctr">
            <a:solidFill>
              <a:schemeClr val="tx1"/>
            </a:solidFill>
            <a:round/>
            <a:headEnd/>
            <a:tailEnd/>
          </a:ln>
        </p:spPr>
        <p:txBody>
          <a:bodyPr anchor="ctr"/>
          <a:lstStyle/>
          <a:p>
            <a:pPr eaLnBrk="0" hangingPunct="0"/>
            <a:r>
              <a:rPr lang="en-US" sz="1000" b="1">
                <a:solidFill>
                  <a:schemeClr val="bg1"/>
                </a:solidFill>
                <a:latin typeface="Times" pitchFamily="18" charset="0"/>
              </a:rPr>
              <a:t>T9</a:t>
            </a:r>
          </a:p>
        </p:txBody>
      </p:sp>
      <p:cxnSp>
        <p:nvCxnSpPr>
          <p:cNvPr id="65" name="Straight Connector 64"/>
          <p:cNvCxnSpPr>
            <a:cxnSpLocks noChangeShapeType="1"/>
          </p:cNvCxnSpPr>
          <p:nvPr/>
        </p:nvCxnSpPr>
        <p:spPr bwMode="auto">
          <a:xfrm flipV="1">
            <a:off x="3939314" y="4616580"/>
            <a:ext cx="743971" cy="1588"/>
          </a:xfrm>
          <a:prstGeom prst="line">
            <a:avLst/>
          </a:prstGeom>
          <a:noFill/>
          <a:ln w="12700" algn="ctr">
            <a:solidFill>
              <a:schemeClr val="tx1"/>
            </a:solidFill>
            <a:round/>
            <a:headEnd/>
            <a:tailEnd/>
          </a:ln>
        </p:spPr>
      </p:cxnSp>
      <p:sp>
        <p:nvSpPr>
          <p:cNvPr id="64545" name="Rectangle 39"/>
          <p:cNvSpPr>
            <a:spLocks noChangeArrowheads="1"/>
          </p:cNvSpPr>
          <p:nvPr/>
        </p:nvSpPr>
        <p:spPr bwMode="auto">
          <a:xfrm>
            <a:off x="3576665" y="4453069"/>
            <a:ext cx="448251" cy="174625"/>
          </a:xfrm>
          <a:prstGeom prst="rect">
            <a:avLst/>
          </a:prstGeom>
          <a:solidFill>
            <a:srgbClr val="0000FF"/>
          </a:solidFill>
          <a:ln w="12700" algn="ctr">
            <a:noFill/>
            <a:round/>
            <a:headEnd/>
            <a:tailEnd/>
          </a:ln>
        </p:spPr>
        <p:txBody>
          <a:bodyPr anchor="ctr"/>
          <a:lstStyle/>
          <a:p>
            <a:pPr eaLnBrk="0" hangingPunct="0"/>
            <a:r>
              <a:rPr lang="en-US" sz="1000" b="1">
                <a:solidFill>
                  <a:schemeClr val="bg1"/>
                </a:solidFill>
                <a:latin typeface="Times" pitchFamily="18" charset="0"/>
              </a:rPr>
              <a:t>T10</a:t>
            </a:r>
          </a:p>
        </p:txBody>
      </p:sp>
      <p:grpSp>
        <p:nvGrpSpPr>
          <p:cNvPr id="55" name="Group 54"/>
          <p:cNvGrpSpPr>
            <a:grpSpLocks/>
          </p:cNvGrpSpPr>
          <p:nvPr/>
        </p:nvGrpSpPr>
        <p:grpSpPr bwMode="auto">
          <a:xfrm>
            <a:off x="4438926" y="3876806"/>
            <a:ext cx="652143" cy="739775"/>
            <a:chOff x="4527001" y="4301967"/>
            <a:chExt cx="665790" cy="740633"/>
          </a:xfrm>
        </p:grpSpPr>
        <p:sp>
          <p:nvSpPr>
            <p:cNvPr id="64550" name="Rectangle 41"/>
            <p:cNvSpPr>
              <a:spLocks noChangeArrowheads="1"/>
            </p:cNvSpPr>
            <p:nvPr/>
          </p:nvSpPr>
          <p:spPr bwMode="auto">
            <a:xfrm>
              <a:off x="4527001" y="4881235"/>
              <a:ext cx="665790" cy="161365"/>
            </a:xfrm>
            <a:prstGeom prst="rect">
              <a:avLst/>
            </a:prstGeom>
            <a:solidFill>
              <a:schemeClr val="bg1"/>
            </a:solidFill>
            <a:ln w="12700" algn="ctr">
              <a:solidFill>
                <a:schemeClr val="tx1"/>
              </a:solidFill>
              <a:round/>
              <a:headEnd/>
              <a:tailEnd/>
            </a:ln>
          </p:spPr>
          <p:txBody>
            <a:bodyPr anchor="ctr"/>
            <a:lstStyle/>
            <a:p>
              <a:pPr algn="r" eaLnBrk="0" hangingPunct="0"/>
              <a:r>
                <a:rPr lang="en-US" sz="1000">
                  <a:latin typeface="Times" pitchFamily="18" charset="0"/>
                </a:rPr>
                <a:t>FB</a:t>
              </a:r>
            </a:p>
          </p:txBody>
        </p:sp>
        <p:cxnSp>
          <p:nvCxnSpPr>
            <p:cNvPr id="64551" name="Straight Connector 43"/>
            <p:cNvCxnSpPr>
              <a:cxnSpLocks noChangeShapeType="1"/>
            </p:cNvCxnSpPr>
            <p:nvPr/>
          </p:nvCxnSpPr>
          <p:spPr bwMode="auto">
            <a:xfrm flipH="1" flipV="1">
              <a:off x="5192790" y="4301967"/>
              <a:ext cx="1" cy="670255"/>
            </a:xfrm>
            <a:prstGeom prst="line">
              <a:avLst/>
            </a:prstGeom>
            <a:noFill/>
            <a:ln w="12700" algn="ctr">
              <a:solidFill>
                <a:schemeClr val="tx1"/>
              </a:solidFill>
              <a:round/>
              <a:headEnd/>
              <a:tailEnd/>
            </a:ln>
          </p:spPr>
        </p:cxnSp>
      </p:grpSp>
      <p:sp>
        <p:nvSpPr>
          <p:cNvPr id="41" name="Rectangle 40"/>
          <p:cNvSpPr>
            <a:spLocks noChangeArrowheads="1"/>
          </p:cNvSpPr>
          <p:nvPr/>
        </p:nvSpPr>
        <p:spPr bwMode="auto">
          <a:xfrm>
            <a:off x="4028029" y="4451481"/>
            <a:ext cx="448251" cy="174625"/>
          </a:xfrm>
          <a:prstGeom prst="rect">
            <a:avLst/>
          </a:prstGeom>
          <a:solidFill>
            <a:srgbClr val="008000"/>
          </a:solidFill>
          <a:ln w="12700" algn="ctr">
            <a:noFill/>
            <a:round/>
            <a:headEnd/>
            <a:tailEnd/>
          </a:ln>
        </p:spPr>
        <p:txBody>
          <a:bodyPr anchor="ctr"/>
          <a:lstStyle/>
          <a:p>
            <a:pPr eaLnBrk="0" hangingPunct="0"/>
            <a:r>
              <a:rPr lang="en-US" sz="1000" b="1">
                <a:solidFill>
                  <a:schemeClr val="bg1"/>
                </a:solidFill>
                <a:latin typeface="Times" pitchFamily="18" charset="0"/>
              </a:rPr>
              <a:t>T11</a:t>
            </a:r>
          </a:p>
        </p:txBody>
      </p:sp>
      <p:sp>
        <p:nvSpPr>
          <p:cNvPr id="50" name="TextBox 49"/>
          <p:cNvSpPr txBox="1"/>
          <p:nvPr/>
        </p:nvSpPr>
        <p:spPr>
          <a:xfrm>
            <a:off x="1125297" y="5254128"/>
            <a:ext cx="6733096" cy="615553"/>
          </a:xfrm>
          <a:prstGeom prst="rect">
            <a:avLst/>
          </a:prstGeom>
          <a:noFill/>
        </p:spPr>
        <p:txBody>
          <a:bodyPr>
            <a:spAutoFit/>
          </a:bodyPr>
          <a:lstStyle/>
          <a:p>
            <a:pPr marL="341313" indent="-341313">
              <a:spcBef>
                <a:spcPct val="25000"/>
              </a:spcBef>
              <a:buFont typeface="Arial" pitchFamily="34" charset="0"/>
              <a:buChar char="•"/>
              <a:defRPr/>
            </a:pPr>
            <a:r>
              <a:rPr lang="en-US" sz="1600" dirty="0">
                <a:solidFill>
                  <a:srgbClr val="000000"/>
                </a:solidFill>
                <a:latin typeface="Arial" pitchFamily="34" charset="0"/>
                <a:ea typeface="ＭＳ Ｐゴシック" pitchFamily="34" charset="-128"/>
                <a:cs typeface="Arial" pitchFamily="34" charset="0"/>
              </a:rPr>
              <a:t>T11 also affected due to resource constraint</a:t>
            </a:r>
          </a:p>
          <a:p>
            <a:pPr>
              <a:defRPr/>
            </a:pPr>
            <a:endParaRPr lang="en-US" dirty="0">
              <a:latin typeface="Arial" pitchFamily="34" charset="0"/>
              <a:ea typeface="ＭＳ Ｐゴシック" pitchFamily="34" charset="-128"/>
              <a:cs typeface="+mn-cs"/>
            </a:endParaRPr>
          </a:p>
        </p:txBody>
      </p:sp>
      <p:sp>
        <p:nvSpPr>
          <p:cNvPr id="52" name="Rectangle 51"/>
          <p:cNvSpPr>
            <a:spLocks noChangeArrowheads="1"/>
          </p:cNvSpPr>
          <p:nvPr/>
        </p:nvSpPr>
        <p:spPr bwMode="auto">
          <a:xfrm>
            <a:off x="1125296" y="5499892"/>
            <a:ext cx="7925318" cy="646113"/>
          </a:xfrm>
          <a:prstGeom prst="rect">
            <a:avLst/>
          </a:prstGeom>
          <a:noFill/>
          <a:ln w="9525">
            <a:noFill/>
            <a:miter lim="800000"/>
            <a:headEnd/>
            <a:tailEnd/>
          </a:ln>
        </p:spPr>
        <p:txBody>
          <a:bodyPr>
            <a:spAutoFit/>
          </a:bodyPr>
          <a:lstStyle/>
          <a:p>
            <a:pPr marL="341313" indent="-341313">
              <a:spcBef>
                <a:spcPct val="25000"/>
              </a:spcBef>
              <a:buFont typeface="Arial" charset="0"/>
              <a:buChar char="•"/>
            </a:pPr>
            <a:r>
              <a:rPr lang="en-US" sz="1600" dirty="0">
                <a:solidFill>
                  <a:srgbClr val="000000"/>
                </a:solidFill>
                <a:cs typeface="Arial" charset="0"/>
              </a:rPr>
              <a:t>E.g., So as of the “As of Date” project may be </a:t>
            </a:r>
            <a:r>
              <a:rPr lang="en-US" sz="1600" dirty="0">
                <a:solidFill>
                  <a:srgbClr val="000000"/>
                </a:solidFill>
                <a:cs typeface="Arial" charset="0"/>
                <a:sym typeface="Wingdings" pitchFamily="2" charset="2"/>
              </a:rPr>
              <a:t> </a:t>
            </a:r>
            <a:r>
              <a:rPr lang="en-US" sz="1600" dirty="0" smtClean="0">
                <a:solidFill>
                  <a:srgbClr val="FF0000"/>
                </a:solidFill>
                <a:cs typeface="Arial" charset="0"/>
                <a:sym typeface="Wingdings" pitchFamily="2" charset="2"/>
              </a:rPr>
              <a:t>7%</a:t>
            </a:r>
            <a:r>
              <a:rPr lang="en-US" sz="1600" dirty="0" smtClean="0">
                <a:solidFill>
                  <a:srgbClr val="000000"/>
                </a:solidFill>
                <a:cs typeface="Arial" charset="0"/>
                <a:sym typeface="Wingdings" pitchFamily="2" charset="2"/>
              </a:rPr>
              <a:t> </a:t>
            </a:r>
            <a:r>
              <a:rPr lang="en-US" sz="1600" dirty="0">
                <a:solidFill>
                  <a:srgbClr val="000000"/>
                </a:solidFill>
                <a:cs typeface="Arial" charset="0"/>
                <a:sym typeface="Wingdings" pitchFamily="2" charset="2"/>
              </a:rPr>
              <a:t>Complete with </a:t>
            </a:r>
          </a:p>
          <a:p>
            <a:pPr marL="341313" indent="-341313">
              <a:spcBef>
                <a:spcPct val="25000"/>
              </a:spcBef>
            </a:pPr>
            <a:r>
              <a:rPr lang="en-US" sz="1600" dirty="0">
                <a:solidFill>
                  <a:srgbClr val="000000"/>
                </a:solidFill>
                <a:cs typeface="Arial" charset="0"/>
                <a:sym typeface="Wingdings" pitchFamily="2" charset="2"/>
              </a:rPr>
              <a:t>	</a:t>
            </a:r>
            <a:r>
              <a:rPr lang="en-US" sz="1600" dirty="0" smtClean="0">
                <a:solidFill>
                  <a:srgbClr val="FF0000"/>
                </a:solidFill>
                <a:cs typeface="Arial" charset="0"/>
                <a:sym typeface="Wingdings" pitchFamily="2" charset="2"/>
              </a:rPr>
              <a:t>30%</a:t>
            </a:r>
            <a:r>
              <a:rPr lang="en-US" sz="1600" dirty="0" smtClean="0">
                <a:solidFill>
                  <a:srgbClr val="000000"/>
                </a:solidFill>
                <a:cs typeface="Arial" charset="0"/>
                <a:sym typeface="Wingdings" pitchFamily="2" charset="2"/>
              </a:rPr>
              <a:t> </a:t>
            </a:r>
            <a:r>
              <a:rPr lang="en-US" sz="1600" dirty="0">
                <a:solidFill>
                  <a:srgbClr val="000000"/>
                </a:solidFill>
                <a:cs typeface="Arial" charset="0"/>
                <a:sym typeface="Wingdings" pitchFamily="2" charset="2"/>
              </a:rPr>
              <a:t>Buffer Consumed</a:t>
            </a:r>
            <a:endParaRPr lang="en-US" sz="1600" dirty="0">
              <a:solidFill>
                <a:srgbClr val="000000"/>
              </a:solidFill>
              <a:cs typeface="Arial" charset="0"/>
            </a:endParaRPr>
          </a:p>
        </p:txBody>
      </p:sp>
      <p:pic>
        <p:nvPicPr>
          <p:cNvPr id="49" name="22 Critical Chain in Execution (4).wav">
            <a:hlinkClick r:id="" action="ppaction://media"/>
          </p:cNvPr>
          <p:cNvPicPr>
            <a:picLocks noRot="1" noChangeAspect="1"/>
          </p:cNvPicPr>
          <p:nvPr>
            <a:wavAudioFile r:embed="rId1" name="22 Critical Chain in Execution (4).wav"/>
          </p:nvPr>
        </p:nvPicPr>
        <p:blipFill>
          <a:blip r:embed="rId10" cstate="print"/>
          <a:stretch>
            <a:fillRect/>
          </a:stretch>
        </p:blipFill>
        <p:spPr>
          <a:xfrm>
            <a:off x="394209" y="6790660"/>
            <a:ext cx="298834"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409" fill="hold"/>
                                        <p:tgtEl>
                                          <p:spTgt spid="49"/>
                                        </p:tgtEl>
                                      </p:cBhvr>
                                    </p:cmd>
                                  </p:childTnLst>
                                </p:cTn>
                              </p:par>
                              <p:par>
                                <p:cTn id="7" presetID="63" presetClass="path" presetSubtype="0" accel="50000" decel="50000" fill="hold" nodeType="withEffect">
                                  <p:stCondLst>
                                    <p:cond delay="0"/>
                                  </p:stCondLst>
                                  <p:childTnLst>
                                    <p:animMotion origin="layout" path="M -3.19714E-6 -2.22222E-6 L 0.04648 -2.22222E-6 " pathEditMode="relative" rAng="0" ptsTypes="AA">
                                      <p:cBhvr>
                                        <p:cTn id="8" dur="2000" fill="hold"/>
                                        <p:tgtEl>
                                          <p:spTgt spid="31"/>
                                        </p:tgtEl>
                                        <p:attrNameLst>
                                          <p:attrName>ppt_x</p:attrName>
                                          <p:attrName>ppt_y</p:attrName>
                                        </p:attrNameLst>
                                      </p:cBhvr>
                                      <p:rCtr x="23" y="0"/>
                                    </p:animMotion>
                                  </p:childTnLst>
                                </p:cTn>
                              </p:par>
                              <p:par>
                                <p:cTn id="9" presetID="10" presetClass="exit" presetSubtype="0" fill="hold" grpId="0" nodeType="withEffect">
                                  <p:stCondLst>
                                    <p:cond delay="2000"/>
                                  </p:stCondLst>
                                  <p:childTnLst>
                                    <p:animEffect transition="out" filter="fade">
                                      <p:cBhvr>
                                        <p:cTn id="10" dur="1000"/>
                                        <p:tgtEl>
                                          <p:spTgt spid="58"/>
                                        </p:tgtEl>
                                      </p:cBhvr>
                                    </p:animEffect>
                                    <p:set>
                                      <p:cBhvr>
                                        <p:cTn id="11" dur="1" fill="hold">
                                          <p:stCondLst>
                                            <p:cond delay="999"/>
                                          </p:stCondLst>
                                        </p:cTn>
                                        <p:tgtEl>
                                          <p:spTgt spid="58"/>
                                        </p:tgtEl>
                                        <p:attrNameLst>
                                          <p:attrName>style.visibility</p:attrName>
                                        </p:attrNameLst>
                                      </p:cBhvr>
                                      <p:to>
                                        <p:strVal val="hidden"/>
                                      </p:to>
                                    </p:set>
                                  </p:childTnLst>
                                </p:cTn>
                              </p:par>
                              <p:par>
                                <p:cTn id="12" presetID="10" presetClass="entr" presetSubtype="0" fill="hold" grpId="0" nodeType="withEffect">
                                  <p:stCondLst>
                                    <p:cond delay="200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par>
                                <p:cTn id="15" presetID="0" presetClass="path" presetSubtype="0" accel="50000" decel="50000" fill="hold" nodeType="withEffect">
                                  <p:stCondLst>
                                    <p:cond delay="0"/>
                                  </p:stCondLst>
                                  <p:childTnLst>
                                    <p:animMotion origin="layout" path="M 1.0143E-6 -3.88889E-6 L 0.02468 -0.00043 " pathEditMode="relative" rAng="0" ptsTypes="AA">
                                      <p:cBhvr>
                                        <p:cTn id="16" dur="2000" fill="hold"/>
                                        <p:tgtEl>
                                          <p:spTgt spid="59"/>
                                        </p:tgtEl>
                                        <p:attrNameLst>
                                          <p:attrName>ppt_x</p:attrName>
                                          <p:attrName>ppt_y</p:attrName>
                                        </p:attrNameLst>
                                      </p:cBhvr>
                                      <p:rCtr x="12" y="0"/>
                                    </p:animMotion>
                                  </p:childTnLst>
                                </p:cTn>
                              </p:par>
                              <p:par>
                                <p:cTn id="17" presetID="10" presetClass="entr" presetSubtype="0" fill="hold" grpId="0" nodeType="withEffect">
                                  <p:stCondLst>
                                    <p:cond delay="600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par>
                                <p:cTn id="20" presetID="10" presetClass="entr" presetSubtype="0" fill="hold" grpId="0" nodeType="withEffect">
                                  <p:stCondLst>
                                    <p:cond delay="600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par>
                                <p:cTn id="23" presetID="0" presetClass="path" presetSubtype="0" accel="50000" decel="50000" fill="hold" nodeType="withEffect">
                                  <p:stCondLst>
                                    <p:cond delay="0"/>
                                  </p:stCondLst>
                                  <p:childTnLst>
                                    <p:animMotion origin="layout" path="M 0.00017 0.00043 L 0.04612 0.00043 " pathEditMode="relative" ptsTypes="AA">
                                      <p:cBhvr>
                                        <p:cTn id="24" dur="2000" fill="hold"/>
                                        <p:tgtEl>
                                          <p:spTgt spid="26"/>
                                        </p:tgtEl>
                                        <p:attrNameLst>
                                          <p:attrName>ppt_x</p:attrName>
                                          <p:attrName>ppt_y</p:attrName>
                                        </p:attrNameLst>
                                      </p:cBhvr>
                                    </p:animMotion>
                                  </p:childTnLst>
                                </p:cTn>
                              </p:par>
                              <p:par>
                                <p:cTn id="25" presetID="17" presetClass="entr" presetSubtype="2" fill="hold" grpId="1" nodeType="withEffect">
                                  <p:stCondLst>
                                    <p:cond delay="1000"/>
                                  </p:stCondLst>
                                  <p:childTnLst>
                                    <p:set>
                                      <p:cBhvr>
                                        <p:cTn id="26" dur="1" fill="hold">
                                          <p:stCondLst>
                                            <p:cond delay="0"/>
                                          </p:stCondLst>
                                        </p:cTn>
                                        <p:tgtEl>
                                          <p:spTgt spid="35"/>
                                        </p:tgtEl>
                                        <p:attrNameLst>
                                          <p:attrName>style.visibility</p:attrName>
                                        </p:attrNameLst>
                                      </p:cBhvr>
                                      <p:to>
                                        <p:strVal val="visible"/>
                                      </p:to>
                                    </p:set>
                                    <p:anim calcmode="lin" valueType="num">
                                      <p:cBhvr>
                                        <p:cTn id="27" dur="2000" fill="hold"/>
                                        <p:tgtEl>
                                          <p:spTgt spid="35"/>
                                        </p:tgtEl>
                                        <p:attrNameLst>
                                          <p:attrName>ppt_x</p:attrName>
                                        </p:attrNameLst>
                                      </p:cBhvr>
                                      <p:tavLst>
                                        <p:tav tm="0">
                                          <p:val>
                                            <p:strVal val="#ppt_x+#ppt_w/2"/>
                                          </p:val>
                                        </p:tav>
                                        <p:tav tm="100000">
                                          <p:val>
                                            <p:strVal val="#ppt_x"/>
                                          </p:val>
                                        </p:tav>
                                      </p:tavLst>
                                    </p:anim>
                                    <p:anim calcmode="lin" valueType="num">
                                      <p:cBhvr>
                                        <p:cTn id="28" dur="2000" fill="hold"/>
                                        <p:tgtEl>
                                          <p:spTgt spid="35"/>
                                        </p:tgtEl>
                                        <p:attrNameLst>
                                          <p:attrName>ppt_y</p:attrName>
                                        </p:attrNameLst>
                                      </p:cBhvr>
                                      <p:tavLst>
                                        <p:tav tm="0">
                                          <p:val>
                                            <p:strVal val="#ppt_y"/>
                                          </p:val>
                                        </p:tav>
                                        <p:tav tm="100000">
                                          <p:val>
                                            <p:strVal val="#ppt_y"/>
                                          </p:val>
                                        </p:tav>
                                      </p:tavLst>
                                    </p:anim>
                                    <p:anim calcmode="lin" valueType="num">
                                      <p:cBhvr>
                                        <p:cTn id="29" dur="2000" fill="hold"/>
                                        <p:tgtEl>
                                          <p:spTgt spid="35"/>
                                        </p:tgtEl>
                                        <p:attrNameLst>
                                          <p:attrName>ppt_w</p:attrName>
                                        </p:attrNameLst>
                                      </p:cBhvr>
                                      <p:tavLst>
                                        <p:tav tm="0">
                                          <p:val>
                                            <p:fltVal val="0"/>
                                          </p:val>
                                        </p:tav>
                                        <p:tav tm="100000">
                                          <p:val>
                                            <p:strVal val="#ppt_w"/>
                                          </p:val>
                                        </p:tav>
                                      </p:tavLst>
                                    </p:anim>
                                    <p:anim calcmode="lin" valueType="num">
                                      <p:cBhvr>
                                        <p:cTn id="30" dur="2000" fill="hold"/>
                                        <p:tgtEl>
                                          <p:spTgt spid="35"/>
                                        </p:tgtEl>
                                        <p:attrNameLst>
                                          <p:attrName>ppt_h</p:attrName>
                                        </p:attrNameLst>
                                      </p:cBhvr>
                                      <p:tavLst>
                                        <p:tav tm="0">
                                          <p:val>
                                            <p:strVal val="#ppt_h"/>
                                          </p:val>
                                        </p:tav>
                                        <p:tav tm="100000">
                                          <p:val>
                                            <p:strVal val="#ppt_h"/>
                                          </p:val>
                                        </p:tav>
                                      </p:tavLst>
                                    </p:anim>
                                  </p:childTnLst>
                                </p:cTn>
                              </p:par>
                              <p:par>
                                <p:cTn id="31" presetID="63" presetClass="path" presetSubtype="0" accel="50000" decel="50000" fill="hold" nodeType="withEffect">
                                  <p:stCondLst>
                                    <p:cond delay="0"/>
                                  </p:stCondLst>
                                  <p:childTnLst>
                                    <p:animMotion origin="layout" path="M 9.26115E-7 -3.54167E-6 L 0.04699 0.00044 " pathEditMode="relative" rAng="0" ptsTypes="AA">
                                      <p:cBhvr>
                                        <p:cTn id="32" dur="2000" fill="hold"/>
                                        <p:tgtEl>
                                          <p:spTgt spid="27"/>
                                        </p:tgtEl>
                                        <p:attrNameLst>
                                          <p:attrName>ppt_x</p:attrName>
                                          <p:attrName>ppt_y</p:attrName>
                                        </p:attrNameLst>
                                      </p:cBhvr>
                                      <p:rCtr x="23" y="0"/>
                                    </p:animMotion>
                                  </p:childTnLst>
                                </p:cTn>
                              </p:par>
                              <p:par>
                                <p:cTn id="33" presetID="10" presetClass="entr" presetSubtype="0" fill="hold" nodeType="withEffect">
                                  <p:stCondLst>
                                    <p:cond delay="8000"/>
                                  </p:stCondLst>
                                  <p:childTnLst>
                                    <p:set>
                                      <p:cBhvr>
                                        <p:cTn id="34" dur="1" fill="hold">
                                          <p:stCondLst>
                                            <p:cond delay="0"/>
                                          </p:stCondLst>
                                        </p:cTn>
                                        <p:tgtEl>
                                          <p:spTgt spid="56"/>
                                        </p:tgtEl>
                                        <p:attrNameLst>
                                          <p:attrName>style.visibility</p:attrName>
                                        </p:attrNameLst>
                                      </p:cBhvr>
                                      <p:to>
                                        <p:strVal val="visible"/>
                                      </p:to>
                                    </p:set>
                                    <p:animEffect transition="in" filter="fade">
                                      <p:cBhvr>
                                        <p:cTn id="35" dur="500"/>
                                        <p:tgtEl>
                                          <p:spTgt spid="56"/>
                                        </p:tgtEl>
                                      </p:cBhvr>
                                    </p:animEffect>
                                  </p:childTnLst>
                                </p:cTn>
                              </p:par>
                              <p:par>
                                <p:cTn id="36" presetID="0" presetClass="path" presetSubtype="0" accel="50000" decel="50000" fill="hold" grpId="0" nodeType="withEffect">
                                  <p:stCondLst>
                                    <p:cond delay="0"/>
                                  </p:stCondLst>
                                  <p:childTnLst>
                                    <p:animMotion origin="layout" path="M -1.2766E-6 -2.43056E-6 L 0.06877 -2.43056E-6 " pathEditMode="relative" rAng="0" ptsTypes="AA">
                                      <p:cBhvr>
                                        <p:cTn id="37" dur="2000" fill="hold"/>
                                        <p:tgtEl>
                                          <p:spTgt spid="41"/>
                                        </p:tgtEl>
                                        <p:attrNameLst>
                                          <p:attrName>ppt_x</p:attrName>
                                          <p:attrName>ppt_y</p:attrName>
                                        </p:attrNameLst>
                                      </p:cBhvr>
                                      <p:rCtr x="34" y="0"/>
                                    </p:animMotion>
                                  </p:childTnLst>
                                </p:cTn>
                              </p:par>
                              <p:par>
                                <p:cTn id="38" presetID="0" presetClass="path" presetSubtype="0" accel="50000" decel="50000" fill="hold" nodeType="withEffect">
                                  <p:stCondLst>
                                    <p:cond delay="0"/>
                                  </p:stCondLst>
                                  <p:childTnLst>
                                    <p:animMotion origin="layout" path="M -0.00034 -1.875E-6 L 0.04987 -1.875E-6 " pathEditMode="relative" rAng="0" ptsTypes="AA">
                                      <p:cBhvr>
                                        <p:cTn id="39" dur="2000" fill="hold"/>
                                        <p:tgtEl>
                                          <p:spTgt spid="55"/>
                                        </p:tgtEl>
                                        <p:attrNameLst>
                                          <p:attrName>ppt_x</p:attrName>
                                          <p:attrName>ppt_y</p:attrName>
                                        </p:attrNameLst>
                                      </p:cBhvr>
                                      <p:rCtr x="25" y="0"/>
                                    </p:animMotion>
                                  </p:childTnLst>
                                </p:cTn>
                              </p:par>
                              <p:par>
                                <p:cTn id="40" presetID="12" presetClass="entr" presetSubtype="4" fill="hold" grpId="0" nodeType="withEffect">
                                  <p:stCondLst>
                                    <p:cond delay="13000"/>
                                  </p:stCondLst>
                                  <p:childTnLst>
                                    <p:set>
                                      <p:cBhvr>
                                        <p:cTn id="41" dur="1" fill="hold">
                                          <p:stCondLst>
                                            <p:cond delay="0"/>
                                          </p:stCondLst>
                                        </p:cTn>
                                        <p:tgtEl>
                                          <p:spTgt spid="50"/>
                                        </p:tgtEl>
                                        <p:attrNameLst>
                                          <p:attrName>style.visibility</p:attrName>
                                        </p:attrNameLst>
                                      </p:cBhvr>
                                      <p:to>
                                        <p:strVal val="visible"/>
                                      </p:to>
                                    </p:set>
                                    <p:animEffect transition="in" filter="slide(fromBottom)">
                                      <p:cBhvr>
                                        <p:cTn id="42" dur="2000"/>
                                        <p:tgtEl>
                                          <p:spTgt spid="50"/>
                                        </p:tgtEl>
                                      </p:cBhvr>
                                    </p:animEffect>
                                  </p:childTnLst>
                                </p:cTn>
                              </p:par>
                              <p:par>
                                <p:cTn id="43" presetID="10" presetClass="entr" presetSubtype="0" fill="hold" nodeType="withEffect">
                                  <p:stCondLst>
                                    <p:cond delay="10500"/>
                                  </p:stCondLst>
                                  <p:childTnLst>
                                    <p:set>
                                      <p:cBhvr>
                                        <p:cTn id="44" dur="1" fill="hold">
                                          <p:stCondLst>
                                            <p:cond delay="0"/>
                                          </p:stCondLst>
                                        </p:cTn>
                                        <p:tgtEl>
                                          <p:spTgt spid="65"/>
                                        </p:tgtEl>
                                        <p:attrNameLst>
                                          <p:attrName>style.visibility</p:attrName>
                                        </p:attrNameLst>
                                      </p:cBhvr>
                                      <p:to>
                                        <p:strVal val="visible"/>
                                      </p:to>
                                    </p:set>
                                    <p:animEffect transition="in" filter="fade">
                                      <p:cBhvr>
                                        <p:cTn id="45" dur="500"/>
                                        <p:tgtEl>
                                          <p:spTgt spid="65"/>
                                        </p:tgtEl>
                                      </p:cBhvr>
                                    </p:animEffect>
                                  </p:childTnLst>
                                </p:cTn>
                              </p:par>
                              <p:par>
                                <p:cTn id="46" presetID="2" presetClass="entr" presetSubtype="4" fill="hold" grpId="0" nodeType="withEffect">
                                  <p:stCondLst>
                                    <p:cond delay="21000"/>
                                  </p:stCondLst>
                                  <p:childTnLst>
                                    <p:set>
                                      <p:cBhvr>
                                        <p:cTn id="47" dur="1" fill="hold">
                                          <p:stCondLst>
                                            <p:cond delay="0"/>
                                          </p:stCondLst>
                                        </p:cTn>
                                        <p:tgtEl>
                                          <p:spTgt spid="52"/>
                                        </p:tgtEl>
                                        <p:attrNameLst>
                                          <p:attrName>style.visibility</p:attrName>
                                        </p:attrNameLst>
                                      </p:cBhvr>
                                      <p:to>
                                        <p:strVal val="visible"/>
                                      </p:to>
                                    </p:set>
                                    <p:anim calcmode="lin" valueType="num">
                                      <p:cBhvr additive="base">
                                        <p:cTn id="48" dur="2000" fill="hold"/>
                                        <p:tgtEl>
                                          <p:spTgt spid="52"/>
                                        </p:tgtEl>
                                        <p:attrNameLst>
                                          <p:attrName>ppt_x</p:attrName>
                                        </p:attrNameLst>
                                      </p:cBhvr>
                                      <p:tavLst>
                                        <p:tav tm="0">
                                          <p:val>
                                            <p:strVal val="#ppt_x"/>
                                          </p:val>
                                        </p:tav>
                                        <p:tav tm="100000">
                                          <p:val>
                                            <p:strVal val="#ppt_x"/>
                                          </p:val>
                                        </p:tav>
                                      </p:tavLst>
                                    </p:anim>
                                    <p:anim calcmode="lin" valueType="num">
                                      <p:cBhvr additive="base">
                                        <p:cTn id="49" dur="20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50" fill="hold" display="0">
                  <p:stCondLst>
                    <p:cond delay="indefinite"/>
                  </p:stCondLst>
                  <p:endCondLst>
                    <p:cond evt="onNext" delay="0">
                      <p:tgtEl>
                        <p:sldTgt/>
                      </p:tgtEl>
                    </p:cond>
                    <p:cond evt="onPrev" delay="0">
                      <p:tgtEl>
                        <p:sldTgt/>
                      </p:tgtEl>
                    </p:cond>
                    <p:cond evt="onStopAudio" delay="0">
                      <p:tgtEl>
                        <p:sldTgt/>
                      </p:tgtEl>
                    </p:cond>
                  </p:endCondLst>
                </p:cTn>
                <p:tgtEl>
                  <p:spTgt spid="49"/>
                </p:tgtEl>
              </p:cMediaNode>
            </p:audio>
          </p:childTnLst>
        </p:cTn>
      </p:par>
    </p:tnLst>
    <p:bldLst>
      <p:bldP spid="28" grpId="0" animBg="1"/>
      <p:bldP spid="35" grpId="1" animBg="1"/>
      <p:bldP spid="38" grpId="0" animBg="1"/>
      <p:bldP spid="29" grpId="0" animBg="1"/>
      <p:bldP spid="58" grpId="0" animBg="1"/>
      <p:bldP spid="41" grpId="0" animBg="1"/>
      <p:bldP spid="50" grpId="0"/>
      <p:bldP spid="5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a:xfrm>
            <a:off x="596202" y="308344"/>
            <a:ext cx="6448271" cy="541079"/>
          </a:xfrm>
        </p:spPr>
        <p:txBody>
          <a:bodyPr/>
          <a:lstStyle/>
          <a:p>
            <a:pPr eaLnBrk="1" hangingPunct="1"/>
            <a:r>
              <a:rPr lang="en-US" dirty="0" smtClean="0">
                <a:ea typeface="ＭＳ Ｐゴシック"/>
                <a:cs typeface="ＭＳ Ｐゴシック"/>
              </a:rPr>
              <a:t>Critical Chain in Execution</a:t>
            </a:r>
          </a:p>
        </p:txBody>
      </p:sp>
      <p:pic>
        <p:nvPicPr>
          <p:cNvPr id="66562" name="Picture 853"/>
          <p:cNvPicPr>
            <a:picLocks noGrp="1" noChangeAspect="1" noChangeArrowheads="1"/>
          </p:cNvPicPr>
          <p:nvPr>
            <p:ph type="tbl" idx="1"/>
          </p:nvPr>
        </p:nvPicPr>
        <p:blipFill>
          <a:blip r:embed="rId4" cstate="print"/>
          <a:srcRect l="24374" t="30000" r="17500" b="46754"/>
          <a:stretch>
            <a:fillRect/>
          </a:stretch>
        </p:blipFill>
        <p:spPr>
          <a:xfrm>
            <a:off x="1210900" y="1289413"/>
            <a:ext cx="6504302" cy="1733550"/>
          </a:xfrm>
        </p:spPr>
      </p:pic>
      <p:sp>
        <p:nvSpPr>
          <p:cNvPr id="66564" name="Rectangle 5"/>
          <p:cNvSpPr>
            <a:spLocks noChangeArrowheads="1"/>
          </p:cNvSpPr>
          <p:nvPr/>
        </p:nvSpPr>
        <p:spPr bwMode="auto">
          <a:xfrm>
            <a:off x="3030361" y="1140189"/>
            <a:ext cx="3058826" cy="307764"/>
          </a:xfrm>
          <a:prstGeom prst="rect">
            <a:avLst/>
          </a:prstGeom>
          <a:noFill/>
          <a:ln w="9525">
            <a:noFill/>
            <a:miter lim="800000"/>
            <a:headEnd/>
            <a:tailEnd/>
          </a:ln>
        </p:spPr>
        <p:txBody>
          <a:bodyPr wrap="none" lIns="91428" tIns="45714" rIns="91428" bIns="45714">
            <a:spAutoFit/>
          </a:bodyPr>
          <a:lstStyle/>
          <a:p>
            <a:pPr>
              <a:spcBef>
                <a:spcPct val="50000"/>
              </a:spcBef>
            </a:pPr>
            <a:r>
              <a:rPr lang="en-US" sz="1400" b="1" dirty="0">
                <a:solidFill>
                  <a:srgbClr val="000000"/>
                </a:solidFill>
                <a:cs typeface="Arial" charset="0"/>
              </a:rPr>
              <a:t>Schedule Before Execution Starts</a:t>
            </a:r>
          </a:p>
        </p:txBody>
      </p:sp>
      <p:sp>
        <p:nvSpPr>
          <p:cNvPr id="66565" name="Line 860"/>
          <p:cNvSpPr>
            <a:spLocks noChangeShapeType="1"/>
          </p:cNvSpPr>
          <p:nvPr/>
        </p:nvSpPr>
        <p:spPr bwMode="auto">
          <a:xfrm>
            <a:off x="0" y="3015272"/>
            <a:ext cx="8991470" cy="0"/>
          </a:xfrm>
          <a:prstGeom prst="line">
            <a:avLst/>
          </a:prstGeom>
          <a:noFill/>
          <a:ln w="38100">
            <a:solidFill>
              <a:schemeClr val="tx1"/>
            </a:solidFill>
            <a:prstDash val="dash"/>
            <a:round/>
            <a:headEnd/>
            <a:tailEnd/>
          </a:ln>
        </p:spPr>
        <p:txBody>
          <a:bodyPr lIns="91428" tIns="45714" rIns="91428" bIns="45714" anchor="ctr"/>
          <a:lstStyle/>
          <a:p>
            <a:endParaRPr lang="en-US"/>
          </a:p>
        </p:txBody>
      </p:sp>
      <p:sp>
        <p:nvSpPr>
          <p:cNvPr id="66567" name="Rectangle 13"/>
          <p:cNvSpPr>
            <a:spLocks noChangeArrowheads="1"/>
          </p:cNvSpPr>
          <p:nvPr/>
        </p:nvSpPr>
        <p:spPr bwMode="auto">
          <a:xfrm>
            <a:off x="7559559" y="1494448"/>
            <a:ext cx="224125" cy="346075"/>
          </a:xfrm>
          <a:prstGeom prst="rect">
            <a:avLst/>
          </a:prstGeom>
          <a:solidFill>
            <a:schemeClr val="bg1"/>
          </a:solidFill>
          <a:ln w="9525">
            <a:noFill/>
            <a:round/>
            <a:headEnd/>
            <a:tailEnd/>
          </a:ln>
        </p:spPr>
        <p:txBody>
          <a:bodyPr lIns="91428" tIns="45714" rIns="91428" bIns="45714"/>
          <a:lstStyle/>
          <a:p>
            <a:pPr eaLnBrk="0" hangingPunct="0"/>
            <a:endParaRPr lang="en-US" sz="2400">
              <a:latin typeface="Times" pitchFamily="18" charset="0"/>
            </a:endParaRPr>
          </a:p>
        </p:txBody>
      </p:sp>
      <p:pic>
        <p:nvPicPr>
          <p:cNvPr id="66569" name="Picture 14"/>
          <p:cNvPicPr>
            <a:picLocks noChangeAspect="1" noChangeArrowheads="1"/>
          </p:cNvPicPr>
          <p:nvPr/>
        </p:nvPicPr>
        <p:blipFill>
          <a:blip r:embed="rId5" cstate="print"/>
          <a:srcRect/>
          <a:stretch>
            <a:fillRect/>
          </a:stretch>
        </p:blipFill>
        <p:spPr bwMode="auto">
          <a:xfrm>
            <a:off x="5306322" y="5550194"/>
            <a:ext cx="492221" cy="46681"/>
          </a:xfrm>
          <a:prstGeom prst="rect">
            <a:avLst/>
          </a:prstGeom>
          <a:noFill/>
          <a:ln w="9525">
            <a:noFill/>
            <a:miter lim="800000"/>
            <a:headEnd/>
            <a:tailEnd/>
          </a:ln>
        </p:spPr>
      </p:pic>
      <p:sp>
        <p:nvSpPr>
          <p:cNvPr id="66570" name="TextBox 33"/>
          <p:cNvSpPr txBox="1">
            <a:spLocks noChangeArrowheads="1"/>
          </p:cNvSpPr>
          <p:nvPr/>
        </p:nvSpPr>
        <p:spPr bwMode="auto">
          <a:xfrm>
            <a:off x="5741198" y="5462678"/>
            <a:ext cx="1297150" cy="230832"/>
          </a:xfrm>
          <a:prstGeom prst="rect">
            <a:avLst/>
          </a:prstGeom>
          <a:noFill/>
          <a:ln w="9525">
            <a:noFill/>
            <a:miter lim="800000"/>
            <a:headEnd/>
            <a:tailEnd/>
          </a:ln>
        </p:spPr>
        <p:txBody>
          <a:bodyPr wrap="none">
            <a:spAutoFit/>
          </a:bodyPr>
          <a:lstStyle/>
          <a:p>
            <a:r>
              <a:rPr lang="en-US" sz="900" dirty="0"/>
              <a:t>= Original T8 duration</a:t>
            </a:r>
          </a:p>
        </p:txBody>
      </p:sp>
      <p:grpSp>
        <p:nvGrpSpPr>
          <p:cNvPr id="66571" name="Group 36"/>
          <p:cNvGrpSpPr>
            <a:grpSpLocks/>
          </p:cNvGrpSpPr>
          <p:nvPr/>
        </p:nvGrpSpPr>
        <p:grpSpPr bwMode="auto">
          <a:xfrm>
            <a:off x="1189110" y="3102585"/>
            <a:ext cx="6596131" cy="1968500"/>
            <a:chOff x="1212574" y="3538330"/>
            <a:chExt cx="6728791" cy="1967948"/>
          </a:xfrm>
        </p:grpSpPr>
        <p:sp>
          <p:nvSpPr>
            <p:cNvPr id="66603" name="Rectangle 35"/>
            <p:cNvSpPr>
              <a:spLocks noChangeArrowheads="1"/>
            </p:cNvSpPr>
            <p:nvPr/>
          </p:nvSpPr>
          <p:spPr bwMode="auto">
            <a:xfrm>
              <a:off x="1212574" y="3578087"/>
              <a:ext cx="6639339" cy="79513"/>
            </a:xfrm>
            <a:prstGeom prst="rect">
              <a:avLst/>
            </a:prstGeom>
            <a:solidFill>
              <a:schemeClr val="bg1"/>
            </a:solidFill>
            <a:ln w="9525" algn="ctr">
              <a:solidFill>
                <a:schemeClr val="bg1"/>
              </a:solidFill>
              <a:round/>
              <a:headEnd/>
              <a:tailEnd/>
            </a:ln>
          </p:spPr>
          <p:txBody>
            <a:bodyPr/>
            <a:lstStyle/>
            <a:p>
              <a:pPr eaLnBrk="0" hangingPunct="0"/>
              <a:endParaRPr lang="en-US" sz="2400">
                <a:latin typeface="Times" pitchFamily="18" charset="0"/>
              </a:endParaRPr>
            </a:p>
          </p:txBody>
        </p:sp>
        <p:sp>
          <p:nvSpPr>
            <p:cNvPr id="66604" name="Rectangle 31"/>
            <p:cNvSpPr>
              <a:spLocks noChangeArrowheads="1"/>
            </p:cNvSpPr>
            <p:nvPr/>
          </p:nvSpPr>
          <p:spPr bwMode="auto">
            <a:xfrm>
              <a:off x="7822096" y="3538330"/>
              <a:ext cx="119269" cy="1967948"/>
            </a:xfrm>
            <a:prstGeom prst="rect">
              <a:avLst/>
            </a:prstGeom>
            <a:solidFill>
              <a:schemeClr val="bg1"/>
            </a:solidFill>
            <a:ln w="9525" algn="ctr">
              <a:solidFill>
                <a:schemeClr val="bg1"/>
              </a:solidFill>
              <a:round/>
              <a:headEnd/>
              <a:tailEnd/>
            </a:ln>
          </p:spPr>
          <p:txBody>
            <a:bodyPr/>
            <a:lstStyle/>
            <a:p>
              <a:pPr eaLnBrk="0" hangingPunct="0"/>
              <a:endParaRPr lang="en-US" sz="2400">
                <a:latin typeface="Times" pitchFamily="18" charset="0"/>
              </a:endParaRPr>
            </a:p>
          </p:txBody>
        </p:sp>
      </p:grpSp>
      <p:sp>
        <p:nvSpPr>
          <p:cNvPr id="66572" name="Rectangle 56"/>
          <p:cNvSpPr>
            <a:spLocks noChangeArrowheads="1"/>
          </p:cNvSpPr>
          <p:nvPr/>
        </p:nvSpPr>
        <p:spPr bwMode="auto">
          <a:xfrm>
            <a:off x="7264100" y="1745015"/>
            <a:ext cx="191441" cy="185737"/>
          </a:xfrm>
          <a:prstGeom prst="rect">
            <a:avLst/>
          </a:prstGeom>
          <a:solidFill>
            <a:schemeClr val="bg1"/>
          </a:solidFill>
          <a:ln w="9525" algn="ctr">
            <a:solidFill>
              <a:schemeClr val="bg1"/>
            </a:solidFill>
            <a:round/>
            <a:headEnd/>
            <a:tailEnd/>
          </a:ln>
        </p:spPr>
        <p:txBody>
          <a:bodyPr/>
          <a:lstStyle/>
          <a:p>
            <a:pPr eaLnBrk="0" hangingPunct="0"/>
            <a:endParaRPr lang="en-US" sz="2400">
              <a:latin typeface="Times" pitchFamily="18" charset="0"/>
            </a:endParaRPr>
          </a:p>
        </p:txBody>
      </p:sp>
      <p:sp>
        <p:nvSpPr>
          <p:cNvPr id="66573" name="Rectangle 36"/>
          <p:cNvSpPr>
            <a:spLocks noChangeArrowheads="1"/>
          </p:cNvSpPr>
          <p:nvPr/>
        </p:nvSpPr>
        <p:spPr bwMode="auto">
          <a:xfrm>
            <a:off x="7124162" y="5497031"/>
            <a:ext cx="194836" cy="148393"/>
          </a:xfrm>
          <a:prstGeom prst="rect">
            <a:avLst/>
          </a:prstGeom>
          <a:solidFill>
            <a:srgbClr val="FFC000">
              <a:alpha val="50195"/>
            </a:srgbClr>
          </a:solidFill>
          <a:ln w="28575" algn="ctr">
            <a:noFill/>
            <a:prstDash val="sysDot"/>
            <a:round/>
            <a:headEnd/>
            <a:tailEnd/>
          </a:ln>
        </p:spPr>
        <p:txBody>
          <a:bodyPr/>
          <a:lstStyle/>
          <a:p>
            <a:pPr eaLnBrk="0" hangingPunct="0"/>
            <a:endParaRPr lang="en-US" sz="2400">
              <a:latin typeface="Times" pitchFamily="18" charset="0"/>
            </a:endParaRPr>
          </a:p>
        </p:txBody>
      </p:sp>
      <p:sp>
        <p:nvSpPr>
          <p:cNvPr id="66574" name="TextBox 38"/>
          <p:cNvSpPr txBox="1">
            <a:spLocks noChangeArrowheads="1"/>
          </p:cNvSpPr>
          <p:nvPr/>
        </p:nvSpPr>
        <p:spPr bwMode="auto">
          <a:xfrm>
            <a:off x="7269769" y="5469029"/>
            <a:ext cx="1874231" cy="230832"/>
          </a:xfrm>
          <a:prstGeom prst="rect">
            <a:avLst/>
          </a:prstGeom>
          <a:noFill/>
          <a:ln w="9525">
            <a:noFill/>
            <a:miter lim="800000"/>
            <a:headEnd/>
            <a:tailEnd/>
          </a:ln>
        </p:spPr>
        <p:txBody>
          <a:bodyPr wrap="none">
            <a:spAutoFit/>
          </a:bodyPr>
          <a:lstStyle/>
          <a:p>
            <a:r>
              <a:rPr lang="en-US" sz="900" dirty="0"/>
              <a:t>= time absorbed by project buffer</a:t>
            </a:r>
          </a:p>
        </p:txBody>
      </p:sp>
      <p:sp>
        <p:nvSpPr>
          <p:cNvPr id="66575" name="Rectangle 39"/>
          <p:cNvSpPr>
            <a:spLocks noChangeArrowheads="1"/>
          </p:cNvSpPr>
          <p:nvPr/>
        </p:nvSpPr>
        <p:spPr bwMode="auto">
          <a:xfrm>
            <a:off x="5744767" y="3602648"/>
            <a:ext cx="1330743" cy="257175"/>
          </a:xfrm>
          <a:prstGeom prst="rect">
            <a:avLst/>
          </a:prstGeom>
          <a:noFill/>
          <a:ln w="38100" algn="ctr">
            <a:solidFill>
              <a:srgbClr val="FFC000"/>
            </a:solidFill>
            <a:round/>
            <a:headEnd/>
            <a:tailEnd/>
          </a:ln>
        </p:spPr>
        <p:txBody>
          <a:bodyPr/>
          <a:lstStyle/>
          <a:p>
            <a:pPr eaLnBrk="0" hangingPunct="0"/>
            <a:endParaRPr lang="en-US" sz="2400">
              <a:latin typeface="Times" pitchFamily="18" charset="0"/>
            </a:endParaRPr>
          </a:p>
        </p:txBody>
      </p:sp>
      <p:pic>
        <p:nvPicPr>
          <p:cNvPr id="66576" name="Picture 5" descr="C:\Documents and Settings\nhenke\My Documents\My Pictures\IEEE-just figure 1.JPG"/>
          <p:cNvPicPr>
            <a:picLocks noChangeAspect="1" noChangeArrowheads="1"/>
          </p:cNvPicPr>
          <p:nvPr/>
        </p:nvPicPr>
        <p:blipFill>
          <a:blip r:embed="rId6" cstate="print"/>
          <a:srcRect/>
          <a:stretch>
            <a:fillRect/>
          </a:stretch>
        </p:blipFill>
        <p:spPr bwMode="auto">
          <a:xfrm>
            <a:off x="1226463" y="3185136"/>
            <a:ext cx="6501190" cy="1819275"/>
          </a:xfrm>
          <a:prstGeom prst="rect">
            <a:avLst/>
          </a:prstGeom>
          <a:noFill/>
          <a:ln w="9525">
            <a:noFill/>
            <a:miter lim="800000"/>
            <a:headEnd/>
            <a:tailEnd/>
          </a:ln>
        </p:spPr>
      </p:pic>
      <p:pic>
        <p:nvPicPr>
          <p:cNvPr id="66577" name="Picture 3" descr="C:\Documents and Settings\nhenke\My Documents\My Pictures\T3.PNG"/>
          <p:cNvPicPr>
            <a:picLocks noChangeAspect="1" noChangeArrowheads="1"/>
          </p:cNvPicPr>
          <p:nvPr/>
        </p:nvPicPr>
        <p:blipFill>
          <a:blip r:embed="rId7" cstate="print"/>
          <a:srcRect/>
          <a:stretch>
            <a:fillRect/>
          </a:stretch>
        </p:blipFill>
        <p:spPr bwMode="auto">
          <a:xfrm>
            <a:off x="4242816" y="3620110"/>
            <a:ext cx="443582" cy="239712"/>
          </a:xfrm>
          <a:prstGeom prst="rect">
            <a:avLst/>
          </a:prstGeom>
          <a:noFill/>
          <a:ln w="9525">
            <a:noFill/>
            <a:miter lim="800000"/>
            <a:headEnd/>
            <a:tailEnd/>
          </a:ln>
        </p:spPr>
      </p:pic>
      <p:pic>
        <p:nvPicPr>
          <p:cNvPr id="66578" name="Picture 4" descr="C:\Documents and Settings\nhenke\My Documents\My Pictures\T4-T6.PNG"/>
          <p:cNvPicPr>
            <a:picLocks noChangeAspect="1" noChangeArrowheads="1"/>
          </p:cNvPicPr>
          <p:nvPr/>
        </p:nvPicPr>
        <p:blipFill>
          <a:blip r:embed="rId8" cstate="print"/>
          <a:srcRect/>
          <a:stretch>
            <a:fillRect/>
          </a:stretch>
        </p:blipFill>
        <p:spPr bwMode="auto">
          <a:xfrm>
            <a:off x="4678615" y="3613761"/>
            <a:ext cx="1296503" cy="255587"/>
          </a:xfrm>
          <a:prstGeom prst="rect">
            <a:avLst/>
          </a:prstGeom>
          <a:noFill/>
          <a:ln w="9525">
            <a:noFill/>
            <a:miter lim="800000"/>
            <a:headEnd/>
            <a:tailEnd/>
          </a:ln>
        </p:spPr>
      </p:pic>
      <p:sp>
        <p:nvSpPr>
          <p:cNvPr id="44" name="Rectangle 43"/>
          <p:cNvSpPr/>
          <p:nvPr/>
        </p:nvSpPr>
        <p:spPr bwMode="auto">
          <a:xfrm>
            <a:off x="1349422" y="3383572"/>
            <a:ext cx="1783664" cy="1398588"/>
          </a:xfrm>
          <a:prstGeom prst="rect">
            <a:avLst/>
          </a:prstGeom>
          <a:solidFill>
            <a:schemeClr val="bg2">
              <a:lumMod val="60000"/>
              <a:lumOff val="40000"/>
              <a:alpha val="49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400">
              <a:latin typeface="Times" pitchFamily="-106" charset="0"/>
              <a:ea typeface="ＭＳ Ｐゴシック" pitchFamily="34" charset="-128"/>
              <a:cs typeface="+mn-cs"/>
            </a:endParaRPr>
          </a:p>
        </p:txBody>
      </p:sp>
      <p:pic>
        <p:nvPicPr>
          <p:cNvPr id="66580" name="Picture 14"/>
          <p:cNvPicPr>
            <a:picLocks noChangeAspect="1" noChangeArrowheads="1"/>
          </p:cNvPicPr>
          <p:nvPr/>
        </p:nvPicPr>
        <p:blipFill>
          <a:blip r:embed="rId5" cstate="print"/>
          <a:srcRect/>
          <a:stretch>
            <a:fillRect/>
          </a:stretch>
        </p:blipFill>
        <p:spPr bwMode="auto">
          <a:xfrm>
            <a:off x="2692616" y="4272572"/>
            <a:ext cx="885607" cy="82550"/>
          </a:xfrm>
          <a:prstGeom prst="rect">
            <a:avLst/>
          </a:prstGeom>
          <a:noFill/>
          <a:ln w="9525">
            <a:noFill/>
            <a:miter lim="800000"/>
            <a:headEnd/>
            <a:tailEnd/>
          </a:ln>
        </p:spPr>
      </p:pic>
      <p:sp>
        <p:nvSpPr>
          <p:cNvPr id="66581" name="Rectangle 45"/>
          <p:cNvSpPr>
            <a:spLocks noChangeArrowheads="1"/>
          </p:cNvSpPr>
          <p:nvPr/>
        </p:nvSpPr>
        <p:spPr bwMode="auto">
          <a:xfrm>
            <a:off x="5526868" y="3632810"/>
            <a:ext cx="449806" cy="219075"/>
          </a:xfrm>
          <a:prstGeom prst="rect">
            <a:avLst/>
          </a:prstGeom>
          <a:solidFill>
            <a:srgbClr val="FFC000">
              <a:alpha val="50195"/>
            </a:srgbClr>
          </a:solidFill>
          <a:ln w="28575" algn="ctr">
            <a:noFill/>
            <a:round/>
            <a:headEnd/>
            <a:tailEnd/>
          </a:ln>
        </p:spPr>
        <p:txBody>
          <a:bodyPr/>
          <a:lstStyle/>
          <a:p>
            <a:pPr eaLnBrk="0" hangingPunct="0"/>
            <a:endParaRPr lang="en-US" sz="2400">
              <a:latin typeface="Times" pitchFamily="18" charset="0"/>
            </a:endParaRPr>
          </a:p>
        </p:txBody>
      </p:sp>
      <p:sp>
        <p:nvSpPr>
          <p:cNvPr id="66582" name="Rectangle 46"/>
          <p:cNvSpPr>
            <a:spLocks noChangeArrowheads="1"/>
          </p:cNvSpPr>
          <p:nvPr/>
        </p:nvSpPr>
        <p:spPr bwMode="auto">
          <a:xfrm>
            <a:off x="4211687" y="3861411"/>
            <a:ext cx="43580" cy="395287"/>
          </a:xfrm>
          <a:prstGeom prst="rect">
            <a:avLst/>
          </a:prstGeom>
          <a:solidFill>
            <a:schemeClr val="bg1"/>
          </a:solidFill>
          <a:ln w="9525" algn="ctr">
            <a:solidFill>
              <a:schemeClr val="bg1"/>
            </a:solidFill>
            <a:round/>
            <a:headEnd/>
            <a:tailEnd/>
          </a:ln>
        </p:spPr>
        <p:txBody>
          <a:bodyPr/>
          <a:lstStyle/>
          <a:p>
            <a:pPr eaLnBrk="0" hangingPunct="0"/>
            <a:endParaRPr lang="en-US" sz="2400">
              <a:latin typeface="Times" pitchFamily="18" charset="0"/>
            </a:endParaRPr>
          </a:p>
        </p:txBody>
      </p:sp>
      <p:grpSp>
        <p:nvGrpSpPr>
          <p:cNvPr id="66583" name="Group 48"/>
          <p:cNvGrpSpPr>
            <a:grpSpLocks/>
          </p:cNvGrpSpPr>
          <p:nvPr/>
        </p:nvGrpSpPr>
        <p:grpSpPr bwMode="auto">
          <a:xfrm>
            <a:off x="4185229" y="3861411"/>
            <a:ext cx="493386" cy="395287"/>
            <a:chOff x="4266015" y="4301593"/>
            <a:chExt cx="501675" cy="394933"/>
          </a:xfrm>
        </p:grpSpPr>
        <p:cxnSp>
          <p:nvCxnSpPr>
            <p:cNvPr id="66601" name="Straight Connector 49"/>
            <p:cNvCxnSpPr>
              <a:cxnSpLocks noChangeShapeType="1"/>
            </p:cNvCxnSpPr>
            <p:nvPr/>
          </p:nvCxnSpPr>
          <p:spPr bwMode="auto">
            <a:xfrm rot="16200000" flipH="1">
              <a:off x="4570223" y="4499059"/>
              <a:ext cx="394933" cy="1"/>
            </a:xfrm>
            <a:prstGeom prst="line">
              <a:avLst/>
            </a:prstGeom>
            <a:noFill/>
            <a:ln w="19050" algn="ctr">
              <a:solidFill>
                <a:schemeClr val="tx1"/>
              </a:solidFill>
              <a:round/>
              <a:headEnd/>
              <a:tailEnd/>
            </a:ln>
          </p:spPr>
        </p:cxnSp>
        <p:cxnSp>
          <p:nvCxnSpPr>
            <p:cNvPr id="66602" name="Straight Connector 51"/>
            <p:cNvCxnSpPr>
              <a:cxnSpLocks noChangeShapeType="1"/>
            </p:cNvCxnSpPr>
            <p:nvPr/>
          </p:nvCxnSpPr>
          <p:spPr bwMode="auto">
            <a:xfrm rot="10800000">
              <a:off x="4266015" y="4689413"/>
              <a:ext cx="501675" cy="0"/>
            </a:xfrm>
            <a:prstGeom prst="line">
              <a:avLst/>
            </a:prstGeom>
            <a:noFill/>
            <a:ln w="19050" algn="ctr">
              <a:solidFill>
                <a:schemeClr val="tx1"/>
              </a:solidFill>
              <a:round/>
              <a:headEnd/>
              <a:tailEnd/>
            </a:ln>
          </p:spPr>
        </p:cxnSp>
      </p:grpSp>
      <p:sp>
        <p:nvSpPr>
          <p:cNvPr id="66584" name="Oval 856"/>
          <p:cNvSpPr>
            <a:spLocks noChangeArrowheads="1"/>
          </p:cNvSpPr>
          <p:nvPr/>
        </p:nvSpPr>
        <p:spPr bwMode="auto">
          <a:xfrm>
            <a:off x="3077054" y="3959835"/>
            <a:ext cx="1414790" cy="419100"/>
          </a:xfrm>
          <a:prstGeom prst="ellipse">
            <a:avLst/>
          </a:prstGeom>
          <a:noFill/>
          <a:ln w="38100">
            <a:solidFill>
              <a:schemeClr val="bg2"/>
            </a:solidFill>
            <a:prstDash val="dash"/>
            <a:round/>
            <a:headEnd/>
            <a:tailEnd/>
          </a:ln>
        </p:spPr>
        <p:txBody>
          <a:bodyPr wrap="none" lIns="91428" tIns="45714" rIns="91428" bIns="45714" anchor="ctr"/>
          <a:lstStyle/>
          <a:p>
            <a:endParaRPr lang="en-US"/>
          </a:p>
        </p:txBody>
      </p:sp>
      <p:pic>
        <p:nvPicPr>
          <p:cNvPr id="66585" name="Picture 8"/>
          <p:cNvPicPr>
            <a:picLocks noChangeAspect="1" noChangeArrowheads="1"/>
          </p:cNvPicPr>
          <p:nvPr/>
        </p:nvPicPr>
        <p:blipFill>
          <a:blip r:embed="rId9" cstate="print"/>
          <a:srcRect/>
          <a:stretch>
            <a:fillRect/>
          </a:stretch>
        </p:blipFill>
        <p:spPr bwMode="auto">
          <a:xfrm>
            <a:off x="3543982" y="4050322"/>
            <a:ext cx="711286" cy="223838"/>
          </a:xfrm>
          <a:prstGeom prst="rect">
            <a:avLst/>
          </a:prstGeom>
          <a:noFill/>
          <a:ln w="9525">
            <a:noFill/>
            <a:miter lim="800000"/>
            <a:headEnd/>
            <a:tailEnd/>
          </a:ln>
        </p:spPr>
      </p:pic>
      <p:grpSp>
        <p:nvGrpSpPr>
          <p:cNvPr id="66586" name="Group 55"/>
          <p:cNvGrpSpPr>
            <a:grpSpLocks/>
          </p:cNvGrpSpPr>
          <p:nvPr/>
        </p:nvGrpSpPr>
        <p:grpSpPr bwMode="auto">
          <a:xfrm>
            <a:off x="3143979" y="3867760"/>
            <a:ext cx="1987556" cy="798512"/>
            <a:chOff x="3206840" y="4304119"/>
            <a:chExt cx="2026489" cy="798489"/>
          </a:xfrm>
        </p:grpSpPr>
        <p:sp>
          <p:nvSpPr>
            <p:cNvPr id="66599" name="Rectangle 57"/>
            <p:cNvSpPr>
              <a:spLocks noChangeArrowheads="1"/>
            </p:cNvSpPr>
            <p:nvPr/>
          </p:nvSpPr>
          <p:spPr bwMode="auto">
            <a:xfrm>
              <a:off x="3206840" y="4857911"/>
              <a:ext cx="2011680" cy="244697"/>
            </a:xfrm>
            <a:prstGeom prst="rect">
              <a:avLst/>
            </a:prstGeom>
            <a:solidFill>
              <a:schemeClr val="bg1"/>
            </a:solidFill>
            <a:ln w="9525" algn="ctr">
              <a:solidFill>
                <a:schemeClr val="bg1"/>
              </a:solidFill>
              <a:round/>
              <a:headEnd/>
              <a:tailEnd/>
            </a:ln>
          </p:spPr>
          <p:txBody>
            <a:bodyPr/>
            <a:lstStyle/>
            <a:p>
              <a:pPr eaLnBrk="0" hangingPunct="0"/>
              <a:endParaRPr lang="en-US" sz="2400">
                <a:latin typeface="Times" pitchFamily="18" charset="0"/>
              </a:endParaRPr>
            </a:p>
          </p:txBody>
        </p:sp>
        <p:sp>
          <p:nvSpPr>
            <p:cNvPr id="66600" name="Rectangle 58"/>
            <p:cNvSpPr>
              <a:spLocks noChangeArrowheads="1"/>
            </p:cNvSpPr>
            <p:nvPr/>
          </p:nvSpPr>
          <p:spPr bwMode="auto">
            <a:xfrm>
              <a:off x="5187610" y="4304119"/>
              <a:ext cx="45719" cy="561519"/>
            </a:xfrm>
            <a:prstGeom prst="rect">
              <a:avLst/>
            </a:prstGeom>
            <a:solidFill>
              <a:schemeClr val="bg1"/>
            </a:solidFill>
            <a:ln w="9525" algn="ctr">
              <a:solidFill>
                <a:schemeClr val="bg1"/>
              </a:solidFill>
              <a:round/>
              <a:headEnd/>
              <a:tailEnd/>
            </a:ln>
          </p:spPr>
          <p:txBody>
            <a:bodyPr/>
            <a:lstStyle/>
            <a:p>
              <a:pPr eaLnBrk="0" hangingPunct="0"/>
              <a:endParaRPr lang="en-US" sz="2400">
                <a:latin typeface="Times" pitchFamily="18" charset="0"/>
              </a:endParaRPr>
            </a:p>
          </p:txBody>
        </p:sp>
      </p:grpSp>
      <p:sp>
        <p:nvSpPr>
          <p:cNvPr id="66587" name="Rectangle 59"/>
          <p:cNvSpPr>
            <a:spLocks noChangeArrowheads="1"/>
          </p:cNvSpPr>
          <p:nvPr/>
        </p:nvSpPr>
        <p:spPr bwMode="auto">
          <a:xfrm>
            <a:off x="3134641" y="4447197"/>
            <a:ext cx="435799" cy="160338"/>
          </a:xfrm>
          <a:prstGeom prst="rect">
            <a:avLst/>
          </a:prstGeom>
          <a:solidFill>
            <a:srgbClr val="C00000"/>
          </a:solidFill>
          <a:ln w="12700" algn="ctr">
            <a:solidFill>
              <a:schemeClr val="tx1"/>
            </a:solidFill>
            <a:round/>
            <a:headEnd/>
            <a:tailEnd/>
          </a:ln>
        </p:spPr>
        <p:txBody>
          <a:bodyPr anchor="ctr"/>
          <a:lstStyle/>
          <a:p>
            <a:pPr eaLnBrk="0" hangingPunct="0"/>
            <a:r>
              <a:rPr lang="en-US" sz="1000" b="1">
                <a:solidFill>
                  <a:schemeClr val="bg1"/>
                </a:solidFill>
                <a:latin typeface="Times" pitchFamily="18" charset="0"/>
              </a:rPr>
              <a:t>T9</a:t>
            </a:r>
          </a:p>
        </p:txBody>
      </p:sp>
      <p:cxnSp>
        <p:nvCxnSpPr>
          <p:cNvPr id="66588" name="Straight Connector 60"/>
          <p:cNvCxnSpPr>
            <a:cxnSpLocks noChangeShapeType="1"/>
          </p:cNvCxnSpPr>
          <p:nvPr/>
        </p:nvCxnSpPr>
        <p:spPr bwMode="auto">
          <a:xfrm flipV="1">
            <a:off x="3939314" y="4605947"/>
            <a:ext cx="743971" cy="1588"/>
          </a:xfrm>
          <a:prstGeom prst="line">
            <a:avLst/>
          </a:prstGeom>
          <a:noFill/>
          <a:ln w="12700" algn="ctr">
            <a:solidFill>
              <a:schemeClr val="tx1"/>
            </a:solidFill>
            <a:round/>
            <a:headEnd/>
            <a:tailEnd/>
          </a:ln>
        </p:spPr>
      </p:cxnSp>
      <p:sp>
        <p:nvSpPr>
          <p:cNvPr id="66589" name="Rectangle 61"/>
          <p:cNvSpPr>
            <a:spLocks noChangeArrowheads="1"/>
          </p:cNvSpPr>
          <p:nvPr/>
        </p:nvSpPr>
        <p:spPr bwMode="auto">
          <a:xfrm>
            <a:off x="3576665" y="4442436"/>
            <a:ext cx="448251" cy="174625"/>
          </a:xfrm>
          <a:prstGeom prst="rect">
            <a:avLst/>
          </a:prstGeom>
          <a:solidFill>
            <a:srgbClr val="0000FF"/>
          </a:solidFill>
          <a:ln w="12700" algn="ctr">
            <a:noFill/>
            <a:round/>
            <a:headEnd/>
            <a:tailEnd/>
          </a:ln>
        </p:spPr>
        <p:txBody>
          <a:bodyPr anchor="ctr"/>
          <a:lstStyle/>
          <a:p>
            <a:pPr eaLnBrk="0" hangingPunct="0"/>
            <a:r>
              <a:rPr lang="en-US" sz="1000" b="1">
                <a:solidFill>
                  <a:schemeClr val="bg1"/>
                </a:solidFill>
                <a:latin typeface="Times" pitchFamily="18" charset="0"/>
              </a:rPr>
              <a:t>T10</a:t>
            </a:r>
          </a:p>
        </p:txBody>
      </p:sp>
      <p:grpSp>
        <p:nvGrpSpPr>
          <p:cNvPr id="66590" name="Group 62"/>
          <p:cNvGrpSpPr>
            <a:grpSpLocks/>
          </p:cNvGrpSpPr>
          <p:nvPr/>
        </p:nvGrpSpPr>
        <p:grpSpPr bwMode="auto">
          <a:xfrm>
            <a:off x="4866943" y="3866173"/>
            <a:ext cx="653699" cy="739775"/>
            <a:chOff x="4964761" y="4301967"/>
            <a:chExt cx="665790" cy="740633"/>
          </a:xfrm>
        </p:grpSpPr>
        <p:sp>
          <p:nvSpPr>
            <p:cNvPr id="66597" name="Rectangle 63"/>
            <p:cNvSpPr>
              <a:spLocks noChangeArrowheads="1"/>
            </p:cNvSpPr>
            <p:nvPr/>
          </p:nvSpPr>
          <p:spPr bwMode="auto">
            <a:xfrm>
              <a:off x="4964761" y="4881235"/>
              <a:ext cx="665790" cy="161365"/>
            </a:xfrm>
            <a:prstGeom prst="rect">
              <a:avLst/>
            </a:prstGeom>
            <a:solidFill>
              <a:schemeClr val="bg1"/>
            </a:solidFill>
            <a:ln w="12700" algn="ctr">
              <a:solidFill>
                <a:schemeClr val="tx1"/>
              </a:solidFill>
              <a:round/>
              <a:headEnd/>
              <a:tailEnd/>
            </a:ln>
          </p:spPr>
          <p:txBody>
            <a:bodyPr anchor="ctr"/>
            <a:lstStyle/>
            <a:p>
              <a:pPr algn="r" eaLnBrk="0" hangingPunct="0"/>
              <a:r>
                <a:rPr lang="en-US" sz="1000">
                  <a:latin typeface="Times" pitchFamily="18" charset="0"/>
                </a:rPr>
                <a:t>FB</a:t>
              </a:r>
            </a:p>
          </p:txBody>
        </p:sp>
        <p:cxnSp>
          <p:nvCxnSpPr>
            <p:cNvPr id="66598" name="Straight Connector 64"/>
            <p:cNvCxnSpPr>
              <a:cxnSpLocks noChangeShapeType="1"/>
            </p:cNvCxnSpPr>
            <p:nvPr/>
          </p:nvCxnSpPr>
          <p:spPr bwMode="auto">
            <a:xfrm flipH="1" flipV="1">
              <a:off x="5630550" y="4301967"/>
              <a:ext cx="1" cy="670255"/>
            </a:xfrm>
            <a:prstGeom prst="line">
              <a:avLst/>
            </a:prstGeom>
            <a:noFill/>
            <a:ln w="12700" algn="ctr">
              <a:solidFill>
                <a:schemeClr val="tx1"/>
              </a:solidFill>
              <a:round/>
              <a:headEnd/>
              <a:tailEnd/>
            </a:ln>
          </p:spPr>
        </p:cxnSp>
      </p:grpSp>
      <p:sp>
        <p:nvSpPr>
          <p:cNvPr id="66591" name="Rectangle 65"/>
          <p:cNvSpPr>
            <a:spLocks noChangeArrowheads="1"/>
          </p:cNvSpPr>
          <p:nvPr/>
        </p:nvSpPr>
        <p:spPr bwMode="auto">
          <a:xfrm>
            <a:off x="4686397" y="4440848"/>
            <a:ext cx="448251" cy="174625"/>
          </a:xfrm>
          <a:prstGeom prst="rect">
            <a:avLst/>
          </a:prstGeom>
          <a:solidFill>
            <a:srgbClr val="008000"/>
          </a:solidFill>
          <a:ln w="12700" algn="ctr">
            <a:noFill/>
            <a:round/>
            <a:headEnd/>
            <a:tailEnd/>
          </a:ln>
        </p:spPr>
        <p:txBody>
          <a:bodyPr anchor="ctr"/>
          <a:lstStyle/>
          <a:p>
            <a:pPr eaLnBrk="0" hangingPunct="0"/>
            <a:r>
              <a:rPr lang="en-US" sz="1000" b="1">
                <a:solidFill>
                  <a:schemeClr val="bg1"/>
                </a:solidFill>
                <a:latin typeface="Times" pitchFamily="18" charset="0"/>
              </a:rPr>
              <a:t>T11</a:t>
            </a:r>
          </a:p>
        </p:txBody>
      </p:sp>
      <p:sp>
        <p:nvSpPr>
          <p:cNvPr id="66592" name="Rectangle 69"/>
          <p:cNvSpPr>
            <a:spLocks noChangeArrowheads="1"/>
          </p:cNvSpPr>
          <p:nvPr/>
        </p:nvSpPr>
        <p:spPr bwMode="auto">
          <a:xfrm>
            <a:off x="1185997" y="3148623"/>
            <a:ext cx="6508971" cy="79375"/>
          </a:xfrm>
          <a:prstGeom prst="rect">
            <a:avLst/>
          </a:prstGeom>
          <a:solidFill>
            <a:schemeClr val="bg1"/>
          </a:solidFill>
          <a:ln w="9525" algn="ctr">
            <a:solidFill>
              <a:schemeClr val="bg1"/>
            </a:solidFill>
            <a:round/>
            <a:headEnd/>
            <a:tailEnd/>
          </a:ln>
        </p:spPr>
        <p:txBody>
          <a:bodyPr/>
          <a:lstStyle/>
          <a:p>
            <a:pPr eaLnBrk="0" hangingPunct="0"/>
            <a:endParaRPr lang="en-US" sz="2400">
              <a:latin typeface="Times" pitchFamily="18" charset="0"/>
            </a:endParaRPr>
          </a:p>
        </p:txBody>
      </p:sp>
      <p:sp>
        <p:nvSpPr>
          <p:cNvPr id="66593" name="Rectangle 70"/>
          <p:cNvSpPr>
            <a:spLocks noChangeArrowheads="1"/>
          </p:cNvSpPr>
          <p:nvPr/>
        </p:nvSpPr>
        <p:spPr bwMode="auto">
          <a:xfrm>
            <a:off x="7665396" y="3108935"/>
            <a:ext cx="116731" cy="1968500"/>
          </a:xfrm>
          <a:prstGeom prst="rect">
            <a:avLst/>
          </a:prstGeom>
          <a:solidFill>
            <a:schemeClr val="bg1"/>
          </a:solidFill>
          <a:ln w="9525" algn="ctr">
            <a:solidFill>
              <a:schemeClr val="bg1"/>
            </a:solidFill>
            <a:round/>
            <a:headEnd/>
            <a:tailEnd/>
          </a:ln>
        </p:spPr>
        <p:txBody>
          <a:bodyPr/>
          <a:lstStyle/>
          <a:p>
            <a:pPr eaLnBrk="0" hangingPunct="0"/>
            <a:endParaRPr lang="en-US" sz="2400">
              <a:latin typeface="Times" pitchFamily="18" charset="0"/>
            </a:endParaRPr>
          </a:p>
        </p:txBody>
      </p:sp>
      <p:grpSp>
        <p:nvGrpSpPr>
          <p:cNvPr id="66594" name="Group 66"/>
          <p:cNvGrpSpPr>
            <a:grpSpLocks/>
          </p:cNvGrpSpPr>
          <p:nvPr/>
        </p:nvGrpSpPr>
        <p:grpSpPr bwMode="auto">
          <a:xfrm>
            <a:off x="3137754" y="3043847"/>
            <a:ext cx="1411330" cy="331577"/>
            <a:chOff x="3200307" y="3479799"/>
            <a:chExt cx="1439855" cy="331577"/>
          </a:xfrm>
        </p:grpSpPr>
        <p:sp>
          <p:nvSpPr>
            <p:cNvPr id="66595" name="Line 859"/>
            <p:cNvSpPr>
              <a:spLocks noChangeShapeType="1"/>
            </p:cNvSpPr>
            <p:nvPr/>
          </p:nvSpPr>
          <p:spPr bwMode="auto">
            <a:xfrm flipH="1">
              <a:off x="3200307" y="3479799"/>
              <a:ext cx="2494" cy="328295"/>
            </a:xfrm>
            <a:prstGeom prst="line">
              <a:avLst/>
            </a:prstGeom>
            <a:noFill/>
            <a:ln w="57150">
              <a:solidFill>
                <a:schemeClr val="tx1"/>
              </a:solidFill>
              <a:round/>
              <a:headEnd/>
              <a:tailEnd type="triangle" w="med" len="med"/>
            </a:ln>
          </p:spPr>
          <p:txBody>
            <a:bodyPr lIns="91428" tIns="45714" rIns="91428" bIns="45714" anchor="ctr"/>
            <a:lstStyle/>
            <a:p>
              <a:endParaRPr lang="en-US"/>
            </a:p>
          </p:txBody>
        </p:sp>
        <p:sp>
          <p:nvSpPr>
            <p:cNvPr id="66596" name="Rectangle 10"/>
            <p:cNvSpPr>
              <a:spLocks noChangeArrowheads="1"/>
            </p:cNvSpPr>
            <p:nvPr/>
          </p:nvSpPr>
          <p:spPr bwMode="auto">
            <a:xfrm>
              <a:off x="3235573" y="3503612"/>
              <a:ext cx="1404589" cy="307764"/>
            </a:xfrm>
            <a:prstGeom prst="rect">
              <a:avLst/>
            </a:prstGeom>
            <a:noFill/>
            <a:ln w="9525">
              <a:noFill/>
              <a:miter lim="800000"/>
              <a:headEnd/>
              <a:tailEnd/>
            </a:ln>
          </p:spPr>
          <p:txBody>
            <a:bodyPr wrap="none" lIns="91428" tIns="45714" rIns="91428" bIns="45714">
              <a:spAutoFit/>
            </a:bodyPr>
            <a:lstStyle/>
            <a:p>
              <a:pPr>
                <a:spcBef>
                  <a:spcPct val="50000"/>
                </a:spcBef>
              </a:pPr>
              <a:r>
                <a:rPr lang="en-US" sz="1400">
                  <a:solidFill>
                    <a:srgbClr val="000000"/>
                  </a:solidFill>
                  <a:cs typeface="Arial" charset="0"/>
                </a:rPr>
                <a:t>“</a:t>
              </a:r>
              <a:r>
                <a:rPr lang="en-US" sz="1400" b="1">
                  <a:solidFill>
                    <a:srgbClr val="000000"/>
                  </a:solidFill>
                  <a:cs typeface="Arial" charset="0"/>
                </a:rPr>
                <a:t>AS OF DATE</a:t>
              </a:r>
              <a:r>
                <a:rPr lang="en-US" sz="1400">
                  <a:solidFill>
                    <a:srgbClr val="000000"/>
                  </a:solidFill>
                  <a:cs typeface="Arial" charset="0"/>
                </a:rPr>
                <a:t>”</a:t>
              </a:r>
            </a:p>
          </p:txBody>
        </p:sp>
      </p:grpSp>
      <p:pic>
        <p:nvPicPr>
          <p:cNvPr id="46" name="23 Critical Chain in Execution (5).wav">
            <a:hlinkClick r:id="" action="ppaction://media"/>
          </p:cNvPr>
          <p:cNvPicPr>
            <a:picLocks noRot="1" noChangeAspect="1"/>
          </p:cNvPicPr>
          <p:nvPr>
            <a:wavAudioFile r:embed="rId1" name="23 Critical Chain in Execution (5).wav"/>
          </p:nvPr>
        </p:nvPicPr>
        <p:blipFill>
          <a:blip r:embed="rId10" cstate="print"/>
          <a:stretch>
            <a:fillRect/>
          </a:stretch>
        </p:blipFill>
        <p:spPr>
          <a:xfrm>
            <a:off x="362936" y="6769395"/>
            <a:ext cx="298834" cy="304800"/>
          </a:xfrm>
          <a:prstGeom prst="rect">
            <a:avLst/>
          </a:prstGeom>
        </p:spPr>
      </p:pic>
      <p:sp>
        <p:nvSpPr>
          <p:cNvPr id="53259" name="Rectangle 11"/>
          <p:cNvSpPr>
            <a:spLocks noChangeArrowheads="1"/>
          </p:cNvSpPr>
          <p:nvPr/>
        </p:nvSpPr>
        <p:spPr bwMode="auto">
          <a:xfrm>
            <a:off x="1063630" y="4787968"/>
            <a:ext cx="7030373" cy="1338816"/>
          </a:xfrm>
          <a:prstGeom prst="rect">
            <a:avLst/>
          </a:prstGeom>
          <a:noFill/>
          <a:ln w="9525">
            <a:noFill/>
            <a:miter lim="800000"/>
            <a:headEnd/>
            <a:tailEnd/>
          </a:ln>
        </p:spPr>
        <p:txBody>
          <a:bodyPr lIns="91428" tIns="45714" rIns="91428" bIns="45714">
            <a:spAutoFit/>
          </a:bodyPr>
          <a:lstStyle/>
          <a:p>
            <a:pPr marL="228600" indent="-228600">
              <a:spcBef>
                <a:spcPct val="25000"/>
              </a:spcBef>
              <a:buFont typeface="Arial" pitchFamily="34" charset="0"/>
              <a:buChar char="•"/>
              <a:defRPr/>
            </a:pPr>
            <a:r>
              <a:rPr lang="en-US" sz="1200" dirty="0">
                <a:solidFill>
                  <a:schemeClr val="accent1">
                    <a:lumMod val="50000"/>
                  </a:schemeClr>
                </a:solidFill>
                <a:latin typeface="Arial" pitchFamily="34" charset="0"/>
                <a:ea typeface="ＭＳ Ｐゴシック" pitchFamily="34" charset="-128"/>
                <a:cs typeface="+mn-cs"/>
              </a:rPr>
              <a:t>T1 &amp; T7 </a:t>
            </a:r>
            <a:r>
              <a:rPr lang="en-US" sz="1200" dirty="0" smtClean="0">
                <a:solidFill>
                  <a:schemeClr val="accent1">
                    <a:lumMod val="50000"/>
                  </a:schemeClr>
                </a:solidFill>
                <a:latin typeface="Arial" pitchFamily="34" charset="0"/>
                <a:ea typeface="ＭＳ Ｐゴシック" pitchFamily="34" charset="-128"/>
                <a:cs typeface="+mn-cs"/>
              </a:rPr>
              <a:t>finished </a:t>
            </a:r>
            <a:r>
              <a:rPr lang="en-US" sz="1200" dirty="0">
                <a:solidFill>
                  <a:schemeClr val="accent1">
                    <a:lumMod val="50000"/>
                  </a:schemeClr>
                </a:solidFill>
                <a:latin typeface="Arial" pitchFamily="34" charset="0"/>
                <a:ea typeface="ＭＳ Ｐゴシック" pitchFamily="34" charset="-128"/>
                <a:cs typeface="+mn-cs"/>
              </a:rPr>
              <a:t>on time</a:t>
            </a:r>
          </a:p>
          <a:p>
            <a:pPr marL="228600" indent="-228600">
              <a:buFont typeface="Arial" pitchFamily="34" charset="0"/>
              <a:buChar char="•"/>
              <a:defRPr/>
            </a:pPr>
            <a:r>
              <a:rPr lang="en-US" sz="1200" dirty="0">
                <a:solidFill>
                  <a:schemeClr val="accent2">
                    <a:lumMod val="60000"/>
                    <a:lumOff val="40000"/>
                  </a:schemeClr>
                </a:solidFill>
                <a:latin typeface="Arial" pitchFamily="34" charset="0"/>
                <a:ea typeface="ＭＳ Ｐゴシック" pitchFamily="34" charset="-128"/>
                <a:cs typeface="+mn-cs"/>
              </a:rPr>
              <a:t>T8 </a:t>
            </a:r>
            <a:r>
              <a:rPr lang="en-US" sz="1200" dirty="0" smtClean="0">
                <a:solidFill>
                  <a:schemeClr val="accent2">
                    <a:lumMod val="60000"/>
                    <a:lumOff val="40000"/>
                  </a:schemeClr>
                </a:solidFill>
                <a:latin typeface="Arial" pitchFamily="34" charset="0"/>
                <a:ea typeface="ＭＳ Ｐゴシック" pitchFamily="34" charset="-128"/>
                <a:cs typeface="+mn-cs"/>
              </a:rPr>
              <a:t>experienced </a:t>
            </a:r>
            <a:r>
              <a:rPr lang="en-US" sz="1200" dirty="0">
                <a:solidFill>
                  <a:schemeClr val="accent2">
                    <a:lumMod val="60000"/>
                    <a:lumOff val="40000"/>
                  </a:schemeClr>
                </a:solidFill>
                <a:latin typeface="Arial" pitchFamily="34" charset="0"/>
                <a:ea typeface="ＭＳ Ｐゴシック" pitchFamily="34" charset="-128"/>
                <a:cs typeface="+mn-cs"/>
              </a:rPr>
              <a:t>increase in Scope or Delay</a:t>
            </a:r>
          </a:p>
          <a:p>
            <a:pPr marL="228600" indent="-228600">
              <a:buFont typeface="Arial" pitchFamily="34" charset="0"/>
              <a:buChar char="•"/>
              <a:defRPr/>
            </a:pPr>
            <a:r>
              <a:rPr lang="en-US" sz="1200" dirty="0">
                <a:solidFill>
                  <a:schemeClr val="accent2">
                    <a:lumMod val="60000"/>
                    <a:lumOff val="40000"/>
                  </a:schemeClr>
                </a:solidFill>
                <a:latin typeface="Arial" pitchFamily="34" charset="0"/>
                <a:ea typeface="ＭＳ Ｐゴシック" pitchFamily="34" charset="-128"/>
                <a:cs typeface="+mn-cs"/>
              </a:rPr>
              <a:t>First portion of delay absorbed by gap between T3 &amp; T4</a:t>
            </a:r>
            <a:endParaRPr lang="en-US" sz="1200" dirty="0">
              <a:solidFill>
                <a:schemeClr val="accent2">
                  <a:lumMod val="60000"/>
                  <a:lumOff val="40000"/>
                </a:schemeClr>
              </a:solidFill>
              <a:latin typeface="Arial" pitchFamily="34" charset="0"/>
              <a:ea typeface="ＭＳ Ｐゴシック" pitchFamily="34" charset="-128"/>
              <a:cs typeface="Arial" pitchFamily="34" charset="0"/>
            </a:endParaRPr>
          </a:p>
          <a:p>
            <a:pPr marL="228600" indent="-228600">
              <a:spcBef>
                <a:spcPct val="25000"/>
              </a:spcBef>
              <a:buFont typeface="Arial" pitchFamily="34" charset="0"/>
              <a:buChar char="•"/>
              <a:defRPr/>
            </a:pPr>
            <a:r>
              <a:rPr lang="en-US" sz="1200" dirty="0">
                <a:solidFill>
                  <a:srgbClr val="CC6600"/>
                </a:solidFill>
                <a:latin typeface="Arial" pitchFamily="34" charset="0"/>
                <a:ea typeface="ＭＳ Ｐゴシック" pitchFamily="34" charset="-128"/>
                <a:cs typeface="Arial" pitchFamily="34" charset="0"/>
              </a:rPr>
              <a:t>Rest of delay </a:t>
            </a:r>
            <a:r>
              <a:rPr lang="en-US" sz="1200" dirty="0" smtClean="0">
                <a:solidFill>
                  <a:srgbClr val="CC6600"/>
                </a:solidFill>
                <a:latin typeface="Arial" pitchFamily="34" charset="0"/>
                <a:ea typeface="ＭＳ Ｐゴシック" pitchFamily="34" charset="-128"/>
                <a:cs typeface="Arial" pitchFamily="34" charset="0"/>
              </a:rPr>
              <a:t>impacted </a:t>
            </a:r>
            <a:r>
              <a:rPr lang="en-US" sz="1200" dirty="0">
                <a:solidFill>
                  <a:srgbClr val="CC6600"/>
                </a:solidFill>
                <a:latin typeface="Arial" pitchFamily="34" charset="0"/>
                <a:ea typeface="ＭＳ Ｐゴシック" pitchFamily="34" charset="-128"/>
                <a:cs typeface="Arial" pitchFamily="34" charset="0"/>
              </a:rPr>
              <a:t>the project </a:t>
            </a:r>
            <a:r>
              <a:rPr lang="en-US" sz="1200" dirty="0" smtClean="0">
                <a:solidFill>
                  <a:srgbClr val="CC6600"/>
                </a:solidFill>
                <a:latin typeface="Arial" pitchFamily="34" charset="0"/>
                <a:ea typeface="ＭＳ Ｐゴシック" pitchFamily="34" charset="-128"/>
                <a:cs typeface="Arial" pitchFamily="34" charset="0"/>
              </a:rPr>
              <a:t>buffer</a:t>
            </a:r>
          </a:p>
          <a:p>
            <a:pPr marL="228600" indent="-228600">
              <a:spcBef>
                <a:spcPct val="25000"/>
              </a:spcBef>
              <a:buFont typeface="Arial" pitchFamily="34" charset="0"/>
              <a:buChar char="•"/>
              <a:defRPr/>
            </a:pPr>
            <a:r>
              <a:rPr lang="en-US" sz="1200" dirty="0" smtClean="0">
                <a:solidFill>
                  <a:srgbClr val="00B050"/>
                </a:solidFill>
                <a:latin typeface="Arial" pitchFamily="34" charset="0"/>
                <a:ea typeface="ＭＳ Ｐゴシック" pitchFamily="34" charset="-128"/>
                <a:cs typeface="Arial" pitchFamily="34" charset="0"/>
              </a:rPr>
              <a:t>T11 also affected due to resource constraint</a:t>
            </a:r>
            <a:endParaRPr lang="en-US" sz="1200" dirty="0">
              <a:solidFill>
                <a:srgbClr val="00B050"/>
              </a:solidFill>
              <a:latin typeface="Arial" pitchFamily="34" charset="0"/>
              <a:ea typeface="ＭＳ Ｐゴシック" pitchFamily="34" charset="-128"/>
              <a:cs typeface="Arial" pitchFamily="34" charset="0"/>
            </a:endParaRPr>
          </a:p>
          <a:p>
            <a:pPr marL="228600" indent="-228600">
              <a:spcBef>
                <a:spcPct val="25000"/>
              </a:spcBef>
              <a:buFont typeface="Arial" pitchFamily="34" charset="0"/>
              <a:buChar char="•"/>
              <a:defRPr/>
            </a:pPr>
            <a:r>
              <a:rPr lang="en-US" sz="1200" dirty="0">
                <a:solidFill>
                  <a:srgbClr val="000000"/>
                </a:solidFill>
                <a:latin typeface="Arial" pitchFamily="34" charset="0"/>
                <a:ea typeface="ＭＳ Ｐゴシック" pitchFamily="34" charset="-128"/>
                <a:cs typeface="Arial" pitchFamily="34" charset="0"/>
              </a:rPr>
              <a:t>E.g., So as of the “As of Date” project may be </a:t>
            </a:r>
            <a:r>
              <a:rPr lang="en-US" sz="1200" dirty="0">
                <a:solidFill>
                  <a:srgbClr val="000000"/>
                </a:solidFill>
                <a:latin typeface="Arial" pitchFamily="34" charset="0"/>
                <a:ea typeface="ＭＳ Ｐゴシック" pitchFamily="34" charset="-128"/>
                <a:cs typeface="Arial" pitchFamily="34" charset="0"/>
                <a:sym typeface="Wingdings" pitchFamily="2" charset="2"/>
              </a:rPr>
              <a:t> </a:t>
            </a:r>
            <a:r>
              <a:rPr lang="en-US" sz="1200" dirty="0">
                <a:solidFill>
                  <a:srgbClr val="FF0000"/>
                </a:solidFill>
                <a:latin typeface="Arial" pitchFamily="34" charset="0"/>
                <a:ea typeface="ＭＳ Ｐゴシック" pitchFamily="34" charset="-128"/>
                <a:cs typeface="Arial" pitchFamily="34" charset="0"/>
                <a:sym typeface="Wingdings" pitchFamily="2" charset="2"/>
              </a:rPr>
              <a:t>7%</a:t>
            </a:r>
            <a:r>
              <a:rPr lang="en-US" sz="1200" dirty="0">
                <a:solidFill>
                  <a:srgbClr val="000000"/>
                </a:solidFill>
                <a:latin typeface="Arial" pitchFamily="34" charset="0"/>
                <a:ea typeface="ＭＳ Ｐゴシック" pitchFamily="34" charset="-128"/>
                <a:cs typeface="Arial" pitchFamily="34" charset="0"/>
                <a:sym typeface="Wingdings" pitchFamily="2" charset="2"/>
              </a:rPr>
              <a:t> Complete with </a:t>
            </a:r>
            <a:r>
              <a:rPr lang="en-US" sz="1200" dirty="0" smtClean="0">
                <a:solidFill>
                  <a:srgbClr val="FF0000"/>
                </a:solidFill>
                <a:latin typeface="Arial" pitchFamily="34" charset="0"/>
                <a:ea typeface="ＭＳ Ｐゴシック" pitchFamily="34" charset="-128"/>
                <a:cs typeface="Arial" pitchFamily="34" charset="0"/>
                <a:sym typeface="Wingdings" pitchFamily="2" charset="2"/>
              </a:rPr>
              <a:t>30%</a:t>
            </a:r>
            <a:r>
              <a:rPr lang="en-US" sz="1200" dirty="0" smtClean="0">
                <a:solidFill>
                  <a:srgbClr val="000000"/>
                </a:solidFill>
                <a:latin typeface="Arial" pitchFamily="34" charset="0"/>
                <a:ea typeface="ＭＳ Ｐゴシック" pitchFamily="34" charset="-128"/>
                <a:cs typeface="Arial" pitchFamily="34" charset="0"/>
                <a:sym typeface="Wingdings" pitchFamily="2" charset="2"/>
              </a:rPr>
              <a:t> </a:t>
            </a:r>
            <a:r>
              <a:rPr lang="en-US" sz="1200" dirty="0">
                <a:solidFill>
                  <a:srgbClr val="000000"/>
                </a:solidFill>
                <a:latin typeface="Arial" pitchFamily="34" charset="0"/>
                <a:ea typeface="ＭＳ Ｐゴシック" pitchFamily="34" charset="-128"/>
                <a:cs typeface="Arial" pitchFamily="34" charset="0"/>
                <a:sym typeface="Wingdings" pitchFamily="2" charset="2"/>
              </a:rPr>
              <a:t>Buffer Consumed</a:t>
            </a:r>
            <a:endParaRPr lang="en-US" sz="1200" dirty="0">
              <a:solidFill>
                <a:srgbClr val="000000"/>
              </a:solidFill>
              <a:latin typeface="Arial" pitchFamily="34" charset="0"/>
              <a:ea typeface="ＭＳ Ｐゴシック" pitchFamily="34" charset="-128"/>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117"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title"/>
          </p:nvPr>
        </p:nvSpPr>
        <p:spPr>
          <a:xfrm>
            <a:off x="489877" y="318976"/>
            <a:ext cx="7338546" cy="547135"/>
          </a:xfrm>
        </p:spPr>
        <p:txBody>
          <a:bodyPr/>
          <a:lstStyle/>
          <a:p>
            <a:pPr eaLnBrk="1" hangingPunct="1"/>
            <a:r>
              <a:rPr lang="en-US" dirty="0" smtClean="0">
                <a:ea typeface="ＭＳ Ｐゴシック"/>
                <a:cs typeface="ＭＳ Ｐゴシック"/>
              </a:rPr>
              <a:t>Perspectives</a:t>
            </a:r>
            <a:r>
              <a:rPr lang="en-US" dirty="0" smtClean="0">
                <a:solidFill>
                  <a:srgbClr val="000000"/>
                </a:solidFill>
                <a:ea typeface="ＭＳ Ｐゴシック"/>
                <a:cs typeface="ＭＳ Ｐゴシック"/>
              </a:rPr>
              <a:t> </a:t>
            </a:r>
            <a:r>
              <a:rPr lang="en-US" dirty="0" smtClean="0">
                <a:ea typeface="ＭＳ Ｐゴシック"/>
                <a:cs typeface="ＭＳ Ｐゴシック"/>
              </a:rPr>
              <a:t>on Buffers</a:t>
            </a:r>
          </a:p>
        </p:txBody>
      </p:sp>
      <p:sp>
        <p:nvSpPr>
          <p:cNvPr id="68610" name="Rectangle 6"/>
          <p:cNvSpPr>
            <a:spLocks noGrp="1" noChangeArrowheads="1"/>
          </p:cNvSpPr>
          <p:nvPr>
            <p:ph idx="1"/>
          </p:nvPr>
        </p:nvSpPr>
        <p:spPr>
          <a:xfrm>
            <a:off x="925812" y="1476486"/>
            <a:ext cx="7542438" cy="3935486"/>
          </a:xfrm>
        </p:spPr>
        <p:txBody>
          <a:bodyPr/>
          <a:lstStyle/>
          <a:p>
            <a:pPr eaLnBrk="1" hangingPunct="1"/>
            <a:r>
              <a:rPr lang="en-US" sz="2400" dirty="0" smtClean="0">
                <a:ea typeface="ＭＳ Ｐゴシック"/>
                <a:cs typeface="ＭＳ Ｐゴシック"/>
              </a:rPr>
              <a:t>Not “rear view mirror watching”</a:t>
            </a:r>
          </a:p>
          <a:p>
            <a:pPr eaLnBrk="1" hangingPunct="1"/>
            <a:r>
              <a:rPr lang="en-US" sz="2400" dirty="0" smtClean="0">
                <a:ea typeface="ＭＳ Ｐゴシック"/>
                <a:cs typeface="ＭＳ Ｐゴシック"/>
              </a:rPr>
              <a:t>Predictive/Preventative/Leading Indicator </a:t>
            </a:r>
          </a:p>
          <a:p>
            <a:pPr eaLnBrk="1" hangingPunct="1"/>
            <a:r>
              <a:rPr lang="en-US" sz="2400" dirty="0" smtClean="0">
                <a:ea typeface="ＭＳ Ｐゴシック"/>
                <a:cs typeface="ＭＳ Ｐゴシック"/>
              </a:rPr>
              <a:t>Mechanism to Promote and encourage Team Work</a:t>
            </a:r>
          </a:p>
          <a:p>
            <a:pPr eaLnBrk="1" hangingPunct="1"/>
            <a:r>
              <a:rPr lang="en-US" sz="2400" dirty="0" smtClean="0">
                <a:ea typeface="ＭＳ Ｐゴシック"/>
                <a:cs typeface="ＭＳ Ｐゴシック"/>
              </a:rPr>
              <a:t>Collaboration / Communication Incentive Mechanism</a:t>
            </a:r>
          </a:p>
          <a:p>
            <a:pPr eaLnBrk="1" hangingPunct="1"/>
            <a:r>
              <a:rPr lang="en-US" sz="2400" dirty="0" smtClean="0">
                <a:ea typeface="ＭＳ Ｐゴシック"/>
                <a:cs typeface="ＭＳ Ｐゴシック"/>
              </a:rPr>
              <a:t>Measuring device – Neutral, Normalized Metrics</a:t>
            </a:r>
          </a:p>
          <a:p>
            <a:pPr eaLnBrk="1" hangingPunct="1"/>
            <a:r>
              <a:rPr lang="en-US" sz="2400" dirty="0" smtClean="0">
                <a:ea typeface="ＭＳ Ｐゴシック"/>
                <a:cs typeface="ＭＳ Ｐゴシック"/>
              </a:rPr>
              <a:t>Real-time Risk Meter</a:t>
            </a:r>
          </a:p>
          <a:p>
            <a:pPr eaLnBrk="1" hangingPunct="1"/>
            <a:r>
              <a:rPr lang="en-US" sz="2400" dirty="0" smtClean="0">
                <a:ea typeface="ＭＳ Ｐゴシック"/>
                <a:cs typeface="ＭＳ Ｐゴシック"/>
              </a:rPr>
              <a:t>Encourages a holistic/goal oriented perspective</a:t>
            </a:r>
          </a:p>
        </p:txBody>
      </p:sp>
      <p:pic>
        <p:nvPicPr>
          <p:cNvPr id="7" name="24 Perspective on Buffers.wav">
            <a:hlinkClick r:id="" action="ppaction://media"/>
          </p:cNvPr>
          <p:cNvPicPr>
            <a:picLocks noRot="1" noChangeAspect="1"/>
          </p:cNvPicPr>
          <p:nvPr>
            <a:wavAudioFile r:embed="rId1" name="24 Perspective on Buffers.wav"/>
          </p:nvPr>
        </p:nvPicPr>
        <p:blipFill>
          <a:blip r:embed="rId4" cstate="print"/>
          <a:stretch>
            <a:fillRect/>
          </a:stretch>
        </p:blipFill>
        <p:spPr>
          <a:xfrm>
            <a:off x="425483" y="6790661"/>
            <a:ext cx="298834"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4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title"/>
          </p:nvPr>
        </p:nvSpPr>
        <p:spPr>
          <a:xfrm>
            <a:off x="574936" y="297711"/>
            <a:ext cx="7126873" cy="579031"/>
          </a:xfrm>
        </p:spPr>
        <p:txBody>
          <a:bodyPr/>
          <a:lstStyle/>
          <a:p>
            <a:pPr eaLnBrk="1" hangingPunct="1"/>
            <a:r>
              <a:rPr lang="en-US" dirty="0" smtClean="0">
                <a:ea typeface="ＭＳ Ｐゴシック"/>
                <a:cs typeface="Times New Roman" pitchFamily="18" charset="0"/>
              </a:rPr>
              <a:t>Critical Chain Priority Metric</a:t>
            </a:r>
          </a:p>
        </p:txBody>
      </p:sp>
      <p:sp>
        <p:nvSpPr>
          <p:cNvPr id="72706" name="Rectangle 3"/>
          <p:cNvSpPr>
            <a:spLocks noGrp="1" noChangeArrowheads="1"/>
          </p:cNvSpPr>
          <p:nvPr>
            <p:ph idx="1"/>
          </p:nvPr>
        </p:nvSpPr>
        <p:spPr>
          <a:xfrm>
            <a:off x="1317785" y="5523653"/>
            <a:ext cx="6401578" cy="366785"/>
          </a:xfrm>
        </p:spPr>
        <p:txBody>
          <a:bodyPr/>
          <a:lstStyle/>
          <a:p>
            <a:pPr algn="ctr" eaLnBrk="1" hangingPunct="1">
              <a:buFontTx/>
              <a:buNone/>
            </a:pPr>
            <a:r>
              <a:rPr lang="en-US" sz="1800" b="1" dirty="0" smtClean="0">
                <a:latin typeface="Arial MT"/>
                <a:ea typeface="ＭＳ Ｐゴシック"/>
                <a:cs typeface="Times New Roman" pitchFamily="18" charset="0"/>
              </a:rPr>
              <a:t>Project Status Trend Chart or “Fever” Chart</a:t>
            </a:r>
          </a:p>
        </p:txBody>
      </p:sp>
      <p:pic>
        <p:nvPicPr>
          <p:cNvPr id="72707" name="Picture 4"/>
          <p:cNvPicPr>
            <a:picLocks noChangeAspect="1" noChangeArrowheads="1"/>
          </p:cNvPicPr>
          <p:nvPr/>
        </p:nvPicPr>
        <p:blipFill>
          <a:blip r:embed="rId4" cstate="print"/>
          <a:srcRect l="36438" t="24596" r="16194" b="28802"/>
          <a:stretch>
            <a:fillRect/>
          </a:stretch>
        </p:blipFill>
        <p:spPr bwMode="auto">
          <a:xfrm>
            <a:off x="1324519" y="1344613"/>
            <a:ext cx="6476286" cy="4254500"/>
          </a:xfrm>
          <a:prstGeom prst="rect">
            <a:avLst/>
          </a:prstGeom>
          <a:noFill/>
          <a:ln w="9525">
            <a:noFill/>
            <a:miter lim="800000"/>
            <a:headEnd/>
            <a:tailEnd/>
          </a:ln>
        </p:spPr>
      </p:pic>
      <p:pic>
        <p:nvPicPr>
          <p:cNvPr id="8" name="25 Critical Chain Priority Metric.wav">
            <a:hlinkClick r:id="" action="ppaction://media"/>
          </p:cNvPr>
          <p:cNvPicPr>
            <a:picLocks noRot="1" noChangeAspect="1"/>
          </p:cNvPicPr>
          <p:nvPr>
            <a:wavAudioFile r:embed="rId1" name="25 Critical Chain Priority Metric.wav"/>
          </p:nvPr>
        </p:nvPicPr>
        <p:blipFill>
          <a:blip r:embed="rId5" cstate="print"/>
          <a:stretch>
            <a:fillRect/>
          </a:stretch>
        </p:blipFill>
        <p:spPr>
          <a:xfrm>
            <a:off x="415058" y="6769396"/>
            <a:ext cx="298834"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3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7" descr="W:\products\aurora-ccpm\images\image005.jpg"/>
          <p:cNvPicPr>
            <a:picLocks noChangeAspect="1" noChangeArrowheads="1"/>
          </p:cNvPicPr>
          <p:nvPr/>
        </p:nvPicPr>
        <p:blipFill>
          <a:blip r:embed="rId4" cstate="print"/>
          <a:srcRect/>
          <a:stretch>
            <a:fillRect/>
          </a:stretch>
        </p:blipFill>
        <p:spPr bwMode="auto">
          <a:xfrm>
            <a:off x="1403632" y="1305296"/>
            <a:ext cx="6039158" cy="4749692"/>
          </a:xfrm>
          <a:prstGeom prst="rect">
            <a:avLst/>
          </a:prstGeom>
          <a:noFill/>
          <a:ln w="9525">
            <a:noFill/>
            <a:miter lim="800000"/>
            <a:headEnd/>
            <a:tailEnd/>
          </a:ln>
        </p:spPr>
      </p:pic>
      <p:sp>
        <p:nvSpPr>
          <p:cNvPr id="74754" name="Rectangle 2"/>
          <p:cNvSpPr>
            <a:spLocks noGrp="1" noChangeArrowheads="1"/>
          </p:cNvSpPr>
          <p:nvPr>
            <p:ph type="title"/>
          </p:nvPr>
        </p:nvSpPr>
        <p:spPr>
          <a:xfrm>
            <a:off x="276552" y="276447"/>
            <a:ext cx="7949919" cy="632194"/>
          </a:xfrm>
        </p:spPr>
        <p:txBody>
          <a:bodyPr/>
          <a:lstStyle/>
          <a:p>
            <a:pPr eaLnBrk="1" hangingPunct="1"/>
            <a:r>
              <a:rPr lang="en-US" dirty="0" smtClean="0">
                <a:ea typeface="ＭＳ Ｐゴシック"/>
                <a:cs typeface="Times New Roman" pitchFamily="18" charset="0"/>
              </a:rPr>
              <a:t>Project Status: Fever Chart</a:t>
            </a:r>
          </a:p>
        </p:txBody>
      </p:sp>
      <p:pic>
        <p:nvPicPr>
          <p:cNvPr id="8" name="26 Project Status- Fever Chart.wav">
            <a:hlinkClick r:id="" action="ppaction://media"/>
          </p:cNvPr>
          <p:cNvPicPr>
            <a:picLocks noRot="1" noChangeAspect="1"/>
          </p:cNvPicPr>
          <p:nvPr>
            <a:wavAudioFile r:embed="rId1" name="26 Project Status- Fever Chart.wav"/>
          </p:nvPr>
        </p:nvPicPr>
        <p:blipFill>
          <a:blip r:embed="rId5" cstate="print"/>
          <a:stretch>
            <a:fillRect/>
          </a:stretch>
        </p:blipFill>
        <p:spPr>
          <a:xfrm>
            <a:off x="394209" y="6790660"/>
            <a:ext cx="298834"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08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p:cNvSpPr>
          <p:nvPr>
            <p:ph type="title"/>
          </p:nvPr>
        </p:nvSpPr>
        <p:spPr>
          <a:xfrm>
            <a:off x="298493" y="287079"/>
            <a:ext cx="6463816" cy="581248"/>
          </a:xfrm>
        </p:spPr>
        <p:txBody>
          <a:bodyPr/>
          <a:lstStyle/>
          <a:p>
            <a:r>
              <a:rPr lang="en-US" dirty="0" smtClean="0">
                <a:ea typeface="ＭＳ Ｐゴシック"/>
                <a:cs typeface="ＭＳ Ｐゴシック"/>
              </a:rPr>
              <a:t>Results (2)</a:t>
            </a:r>
          </a:p>
        </p:txBody>
      </p:sp>
      <p:sp>
        <p:nvSpPr>
          <p:cNvPr id="76802" name="Content Placeholder 2"/>
          <p:cNvSpPr>
            <a:spLocks noGrp="1"/>
          </p:cNvSpPr>
          <p:nvPr>
            <p:ph idx="1"/>
          </p:nvPr>
        </p:nvSpPr>
        <p:spPr>
          <a:xfrm>
            <a:off x="915179" y="1184275"/>
            <a:ext cx="7542438" cy="5202238"/>
          </a:xfrm>
        </p:spPr>
        <p:txBody>
          <a:bodyPr/>
          <a:lstStyle/>
          <a:p>
            <a:r>
              <a:rPr lang="en-US" dirty="0" smtClean="0">
                <a:ea typeface="ＭＳ Ｐゴシック"/>
                <a:cs typeface="ＭＳ Ｐゴシック"/>
              </a:rPr>
              <a:t>Harris Corporation:</a:t>
            </a:r>
          </a:p>
          <a:p>
            <a:pPr lvl="1"/>
            <a:r>
              <a:rPr lang="en-US" dirty="0" smtClean="0">
                <a:ea typeface="ＭＳ Ｐゴシック"/>
              </a:rPr>
              <a:t>Construction of its $250 million wafer fabrication plant – 3 days ahead of 13 month schedule (original plan was for 18 months &amp; 4% over budget at the start of the project).</a:t>
            </a:r>
          </a:p>
          <a:p>
            <a:r>
              <a:rPr lang="en-US" dirty="0" smtClean="0">
                <a:ea typeface="ＭＳ Ｐゴシック"/>
                <a:cs typeface="ＭＳ Ｐゴシック"/>
              </a:rPr>
              <a:t>Balfour Beatty</a:t>
            </a:r>
          </a:p>
          <a:p>
            <a:pPr lvl="1"/>
            <a:r>
              <a:rPr lang="en-US" dirty="0" smtClean="0">
                <a:ea typeface="ＭＳ Ｐゴシック"/>
              </a:rPr>
              <a:t>Civil engineering projects ahead of schedule and under budget.</a:t>
            </a:r>
          </a:p>
          <a:p>
            <a:r>
              <a:rPr lang="en-US" dirty="0" smtClean="0">
                <a:ea typeface="ＭＳ Ｐゴシック"/>
                <a:cs typeface="ＭＳ Ｐゴシック"/>
              </a:rPr>
              <a:t>FMC Energy Systems</a:t>
            </a:r>
          </a:p>
          <a:p>
            <a:pPr lvl="1"/>
            <a:r>
              <a:rPr lang="en-US" dirty="0" smtClean="0">
                <a:ea typeface="ＭＳ Ｐゴシック"/>
              </a:rPr>
              <a:t>Sub sea systems on-time performance went from &lt; 50% to &gt;90%.</a:t>
            </a:r>
          </a:p>
        </p:txBody>
      </p:sp>
      <p:pic>
        <p:nvPicPr>
          <p:cNvPr id="6" name="27 Results (2).wav">
            <a:hlinkClick r:id="" action="ppaction://media"/>
          </p:cNvPr>
          <p:cNvPicPr>
            <a:picLocks noRot="1" noChangeAspect="1"/>
          </p:cNvPicPr>
          <p:nvPr>
            <a:wavAudioFile r:embed="rId1" name="27 Results (2).wav"/>
          </p:nvPr>
        </p:nvPicPr>
        <p:blipFill>
          <a:blip r:embed="rId4" cstate="print"/>
          <a:stretch>
            <a:fillRect/>
          </a:stretch>
        </p:blipFill>
        <p:spPr>
          <a:xfrm>
            <a:off x="415058" y="6769395"/>
            <a:ext cx="298834"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3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p:cNvSpPr>
            <a:spLocks noGrp="1"/>
          </p:cNvSpPr>
          <p:nvPr>
            <p:ph type="title"/>
          </p:nvPr>
        </p:nvSpPr>
        <p:spPr>
          <a:xfrm>
            <a:off x="318199" y="308344"/>
            <a:ext cx="8230378" cy="541154"/>
          </a:xfrm>
        </p:spPr>
        <p:txBody>
          <a:bodyPr/>
          <a:lstStyle/>
          <a:p>
            <a:pPr eaLnBrk="1" hangingPunct="1"/>
            <a:r>
              <a:rPr lang="en-US" dirty="0" smtClean="0">
                <a:ea typeface="ＭＳ Ｐゴシック"/>
                <a:cs typeface="Times New Roman" pitchFamily="18" charset="0"/>
              </a:rPr>
              <a:t>Multi-Project Critical Chain</a:t>
            </a:r>
          </a:p>
        </p:txBody>
      </p:sp>
      <p:sp>
        <p:nvSpPr>
          <p:cNvPr id="78850" name="Content Placeholder 2"/>
          <p:cNvSpPr>
            <a:spLocks noGrp="1"/>
          </p:cNvSpPr>
          <p:nvPr>
            <p:ph idx="1"/>
          </p:nvPr>
        </p:nvSpPr>
        <p:spPr/>
        <p:txBody>
          <a:bodyPr/>
          <a:lstStyle/>
          <a:p>
            <a:pPr marL="2151063" lvl="4" indent="-379413" eaLnBrk="1" hangingPunct="1">
              <a:buFontTx/>
              <a:buNone/>
            </a:pPr>
            <a:r>
              <a:rPr lang="en-US" sz="1800" b="1" dirty="0" smtClean="0">
                <a:ea typeface="ＭＳ Ｐゴシック"/>
                <a:cs typeface="Times New Roman" pitchFamily="18" charset="0"/>
              </a:rPr>
              <a:t>Systems Perspective for Multiple Projects</a:t>
            </a:r>
          </a:p>
          <a:p>
            <a:pPr marL="836613" lvl="1" indent="-379413" eaLnBrk="1" hangingPunct="1">
              <a:buFont typeface="Times" pitchFamily="18" charset="0"/>
              <a:buNone/>
            </a:pPr>
            <a:endParaRPr lang="en-US" sz="1800" b="1" dirty="0" smtClean="0">
              <a:ea typeface="ＭＳ Ｐゴシック"/>
              <a:cs typeface="Times New Roman" pitchFamily="18" charset="0"/>
            </a:endParaRPr>
          </a:p>
          <a:p>
            <a:pPr marL="836613" lvl="1" indent="-379413" eaLnBrk="1" hangingPunct="1">
              <a:buFont typeface="Wingdings" pitchFamily="2" charset="2"/>
              <a:buAutoNum type="arabicPeriod"/>
            </a:pPr>
            <a:r>
              <a:rPr lang="en-US" sz="1800" dirty="0" smtClean="0">
                <a:ea typeface="ＭＳ Ｐゴシック"/>
                <a:cs typeface="Times New Roman" pitchFamily="18" charset="0"/>
              </a:rPr>
              <a:t>Should load for multiple projects be considered jointly?</a:t>
            </a:r>
          </a:p>
          <a:p>
            <a:pPr marL="1255713" lvl="2" indent="-341313" eaLnBrk="1" hangingPunct="1"/>
            <a:r>
              <a:rPr lang="en-US" sz="1600" dirty="0" smtClean="0">
                <a:ea typeface="ＭＳ Ｐゴシック"/>
                <a:cs typeface="Times New Roman" pitchFamily="18" charset="0"/>
              </a:rPr>
              <a:t>Obviously</a:t>
            </a:r>
          </a:p>
          <a:p>
            <a:pPr marL="836613" lvl="1" indent="-379413" eaLnBrk="1" hangingPunct="1">
              <a:buFont typeface="Wingdings" pitchFamily="2" charset="2"/>
              <a:buAutoNum type="arabicPeriod"/>
            </a:pPr>
            <a:r>
              <a:rPr lang="en-US" sz="1800" dirty="0" smtClean="0">
                <a:ea typeface="ＭＳ Ｐゴシック"/>
                <a:cs typeface="Times New Roman" pitchFamily="18" charset="0"/>
              </a:rPr>
              <a:t>Why?</a:t>
            </a:r>
          </a:p>
          <a:p>
            <a:pPr marL="1255713" lvl="2" indent="-341313" eaLnBrk="1" hangingPunct="1"/>
            <a:r>
              <a:rPr lang="en-US" sz="1600" dirty="0" smtClean="0">
                <a:ea typeface="ＭＳ Ｐゴシック"/>
                <a:cs typeface="Times New Roman" pitchFamily="18" charset="0"/>
              </a:rPr>
              <a:t>Prevent System Overload/Multi-tasking</a:t>
            </a:r>
          </a:p>
          <a:p>
            <a:pPr marL="836613" lvl="1" indent="-379413" eaLnBrk="1" hangingPunct="1">
              <a:buFont typeface="Wingdings" pitchFamily="2" charset="2"/>
              <a:buAutoNum type="arabicPeriod"/>
            </a:pPr>
            <a:r>
              <a:rPr lang="en-US" sz="1800" dirty="0" smtClean="0">
                <a:ea typeface="ＭＳ Ｐゴシック"/>
                <a:cs typeface="Times New Roman" pitchFamily="18" charset="0"/>
              </a:rPr>
              <a:t>How? </a:t>
            </a:r>
          </a:p>
          <a:p>
            <a:pPr marL="1255713" lvl="2" indent="-341313" eaLnBrk="1" hangingPunct="1"/>
            <a:r>
              <a:rPr lang="en-US" sz="1600" dirty="0" smtClean="0">
                <a:ea typeface="ＭＳ Ｐゴシック"/>
                <a:cs typeface="Times New Roman" pitchFamily="18" charset="0"/>
              </a:rPr>
              <a:t>By taking a Systems Perspective</a:t>
            </a:r>
          </a:p>
        </p:txBody>
      </p:sp>
      <p:pic>
        <p:nvPicPr>
          <p:cNvPr id="6" name="28 Multi-Project Critical Chain.wav">
            <a:hlinkClick r:id="" action="ppaction://media"/>
          </p:cNvPr>
          <p:cNvPicPr>
            <a:picLocks noRot="1" noChangeAspect="1"/>
          </p:cNvPicPr>
          <p:nvPr>
            <a:wavAudioFile r:embed="rId1" name="28 Multi-Project Critical Chain.wav"/>
          </p:nvPr>
        </p:nvPicPr>
        <p:blipFill>
          <a:blip r:embed="rId4" cstate="print"/>
          <a:stretch>
            <a:fillRect/>
          </a:stretch>
        </p:blipFill>
        <p:spPr>
          <a:xfrm>
            <a:off x="415058" y="6801293"/>
            <a:ext cx="298834"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8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AutoShape 35"/>
          <p:cNvSpPr>
            <a:spLocks noChangeArrowheads="1"/>
          </p:cNvSpPr>
          <p:nvPr/>
        </p:nvSpPr>
        <p:spPr bwMode="auto">
          <a:xfrm>
            <a:off x="1481210" y="1561719"/>
            <a:ext cx="457589" cy="161925"/>
          </a:xfrm>
          <a:prstGeom prst="rightArrow">
            <a:avLst>
              <a:gd name="adj1" fmla="val 50000"/>
              <a:gd name="adj2" fmla="val 75355"/>
            </a:avLst>
          </a:prstGeom>
          <a:noFill/>
          <a:ln w="9525">
            <a:solidFill>
              <a:schemeClr val="tx1"/>
            </a:solidFill>
            <a:miter lim="800000"/>
            <a:headEnd/>
            <a:tailEnd/>
          </a:ln>
        </p:spPr>
        <p:txBody>
          <a:bodyPr wrap="none" lIns="91428" tIns="45714" rIns="91428" bIns="45714" anchor="ctr"/>
          <a:lstStyle/>
          <a:p>
            <a:endParaRPr lang="en-US"/>
          </a:p>
        </p:txBody>
      </p:sp>
      <p:sp>
        <p:nvSpPr>
          <p:cNvPr id="80899" name="AutoShape 31"/>
          <p:cNvSpPr>
            <a:spLocks noChangeArrowheads="1"/>
          </p:cNvSpPr>
          <p:nvPr/>
        </p:nvSpPr>
        <p:spPr bwMode="auto">
          <a:xfrm>
            <a:off x="6359047" y="1561719"/>
            <a:ext cx="456032" cy="161925"/>
          </a:xfrm>
          <a:prstGeom prst="rightArrow">
            <a:avLst>
              <a:gd name="adj1" fmla="val 50000"/>
              <a:gd name="adj2" fmla="val 75098"/>
            </a:avLst>
          </a:prstGeom>
          <a:noFill/>
          <a:ln w="9525">
            <a:solidFill>
              <a:schemeClr val="tx1"/>
            </a:solidFill>
            <a:miter lim="800000"/>
            <a:headEnd/>
            <a:tailEnd/>
          </a:ln>
        </p:spPr>
        <p:txBody>
          <a:bodyPr wrap="none" lIns="91428" tIns="45714" rIns="91428" bIns="45714" anchor="ctr"/>
          <a:lstStyle/>
          <a:p>
            <a:endParaRPr lang="en-US"/>
          </a:p>
        </p:txBody>
      </p:sp>
      <p:sp>
        <p:nvSpPr>
          <p:cNvPr id="80900" name="AutoShape 32"/>
          <p:cNvSpPr>
            <a:spLocks noChangeArrowheads="1"/>
          </p:cNvSpPr>
          <p:nvPr/>
        </p:nvSpPr>
        <p:spPr bwMode="auto">
          <a:xfrm>
            <a:off x="6891344" y="1561719"/>
            <a:ext cx="457589" cy="161925"/>
          </a:xfrm>
          <a:prstGeom prst="rightArrow">
            <a:avLst>
              <a:gd name="adj1" fmla="val 50000"/>
              <a:gd name="adj2" fmla="val 75355"/>
            </a:avLst>
          </a:prstGeom>
          <a:noFill/>
          <a:ln w="9525">
            <a:solidFill>
              <a:srgbClr val="000000"/>
            </a:solidFill>
            <a:miter lim="800000"/>
            <a:headEnd/>
            <a:tailEnd/>
          </a:ln>
        </p:spPr>
        <p:txBody>
          <a:bodyPr wrap="none" lIns="91428" tIns="45714" rIns="91428" bIns="45714" anchor="ctr"/>
          <a:lstStyle/>
          <a:p>
            <a:endParaRPr lang="en-US"/>
          </a:p>
        </p:txBody>
      </p:sp>
      <p:sp>
        <p:nvSpPr>
          <p:cNvPr id="80901" name="AutoShape 33"/>
          <p:cNvSpPr>
            <a:spLocks noChangeArrowheads="1"/>
          </p:cNvSpPr>
          <p:nvPr/>
        </p:nvSpPr>
        <p:spPr bwMode="auto">
          <a:xfrm>
            <a:off x="7425198" y="1561719"/>
            <a:ext cx="457589" cy="161925"/>
          </a:xfrm>
          <a:prstGeom prst="rightArrow">
            <a:avLst>
              <a:gd name="adj1" fmla="val 50000"/>
              <a:gd name="adj2" fmla="val 75355"/>
            </a:avLst>
          </a:prstGeom>
          <a:solidFill>
            <a:schemeClr val="bg1"/>
          </a:solidFill>
          <a:ln w="9525">
            <a:solidFill>
              <a:srgbClr val="000000"/>
            </a:solidFill>
            <a:miter lim="800000"/>
            <a:headEnd/>
            <a:tailEnd/>
          </a:ln>
        </p:spPr>
        <p:txBody>
          <a:bodyPr wrap="none" lIns="91428" tIns="45714" rIns="91428" bIns="45714" anchor="ctr"/>
          <a:lstStyle/>
          <a:p>
            <a:endParaRPr lang="en-US"/>
          </a:p>
        </p:txBody>
      </p:sp>
      <p:sp>
        <p:nvSpPr>
          <p:cNvPr id="80902" name="AutoShape 34"/>
          <p:cNvSpPr>
            <a:spLocks noChangeArrowheads="1"/>
          </p:cNvSpPr>
          <p:nvPr/>
        </p:nvSpPr>
        <p:spPr bwMode="auto">
          <a:xfrm>
            <a:off x="5825192" y="1561719"/>
            <a:ext cx="457589" cy="161925"/>
          </a:xfrm>
          <a:prstGeom prst="rightArrow">
            <a:avLst>
              <a:gd name="adj1" fmla="val 50000"/>
              <a:gd name="adj2" fmla="val 75355"/>
            </a:avLst>
          </a:prstGeom>
          <a:noFill/>
          <a:ln w="9525">
            <a:solidFill>
              <a:schemeClr val="tx1"/>
            </a:solidFill>
            <a:miter lim="800000"/>
            <a:headEnd/>
            <a:tailEnd/>
          </a:ln>
        </p:spPr>
        <p:txBody>
          <a:bodyPr wrap="none" lIns="91428" tIns="45714" rIns="91428" bIns="45714" anchor="ctr"/>
          <a:lstStyle/>
          <a:p>
            <a:endParaRPr lang="en-US"/>
          </a:p>
        </p:txBody>
      </p:sp>
      <p:sp>
        <p:nvSpPr>
          <p:cNvPr id="61470" name="Text Box 30"/>
          <p:cNvSpPr txBox="1">
            <a:spLocks noChangeArrowheads="1"/>
          </p:cNvSpPr>
          <p:nvPr/>
        </p:nvSpPr>
        <p:spPr bwMode="auto">
          <a:xfrm>
            <a:off x="2396388" y="1398206"/>
            <a:ext cx="3352540" cy="406400"/>
          </a:xfrm>
          <a:prstGeom prst="rect">
            <a:avLst/>
          </a:prstGeom>
          <a:noFill/>
          <a:ln w="9525">
            <a:noFill/>
            <a:miter lim="800000"/>
            <a:headEnd/>
            <a:tailEnd/>
          </a:ln>
        </p:spPr>
        <p:txBody>
          <a:bodyPr lIns="91428" tIns="45714" rIns="91428" bIns="45714">
            <a:spAutoFit/>
          </a:bodyPr>
          <a:lstStyle/>
          <a:p>
            <a:pPr>
              <a:spcBef>
                <a:spcPct val="50000"/>
              </a:spcBef>
            </a:pPr>
            <a:r>
              <a:rPr lang="en-US" sz="2000"/>
              <a:t>Finite Capacity Pipeline</a:t>
            </a:r>
          </a:p>
        </p:txBody>
      </p:sp>
      <p:pic>
        <p:nvPicPr>
          <p:cNvPr id="2" name="Picture 4"/>
          <p:cNvPicPr>
            <a:picLocks noChangeAspect="1" noChangeArrowheads="1"/>
          </p:cNvPicPr>
          <p:nvPr/>
        </p:nvPicPr>
        <p:blipFill>
          <a:blip r:embed="rId4" cstate="print"/>
          <a:srcRect l="38029" t="29167" r="13510" b="53125"/>
          <a:stretch>
            <a:fillRect/>
          </a:stretch>
        </p:blipFill>
        <p:spPr bwMode="auto">
          <a:xfrm>
            <a:off x="5367603" y="5257419"/>
            <a:ext cx="3657600" cy="855663"/>
          </a:xfrm>
          <a:prstGeom prst="rect">
            <a:avLst/>
          </a:prstGeom>
          <a:noFill/>
          <a:ln w="9525">
            <a:noFill/>
            <a:miter lim="800000"/>
            <a:headEnd/>
            <a:tailEnd/>
          </a:ln>
        </p:spPr>
      </p:pic>
      <p:pic>
        <p:nvPicPr>
          <p:cNvPr id="3" name="Picture 5"/>
          <p:cNvPicPr>
            <a:picLocks noChangeAspect="1" noChangeArrowheads="1"/>
          </p:cNvPicPr>
          <p:nvPr/>
        </p:nvPicPr>
        <p:blipFill>
          <a:blip r:embed="rId4" cstate="print"/>
          <a:srcRect l="40048" t="29167" r="13510" b="53125"/>
          <a:stretch>
            <a:fillRect/>
          </a:stretch>
        </p:blipFill>
        <p:spPr bwMode="auto">
          <a:xfrm>
            <a:off x="947355" y="1968119"/>
            <a:ext cx="3506627" cy="854075"/>
          </a:xfrm>
          <a:prstGeom prst="rect">
            <a:avLst/>
          </a:prstGeom>
          <a:noFill/>
          <a:ln w="9525">
            <a:noFill/>
            <a:miter lim="800000"/>
            <a:headEnd/>
            <a:tailEnd/>
          </a:ln>
        </p:spPr>
      </p:pic>
      <p:pic>
        <p:nvPicPr>
          <p:cNvPr id="4" name="Picture 6"/>
          <p:cNvPicPr>
            <a:picLocks noChangeAspect="1" noChangeArrowheads="1"/>
          </p:cNvPicPr>
          <p:nvPr/>
        </p:nvPicPr>
        <p:blipFill>
          <a:blip r:embed="rId4" cstate="print"/>
          <a:srcRect l="35001" t="29167" r="13510" b="53125"/>
          <a:stretch>
            <a:fillRect/>
          </a:stretch>
        </p:blipFill>
        <p:spPr bwMode="auto">
          <a:xfrm>
            <a:off x="1710003" y="2780919"/>
            <a:ext cx="3886395" cy="854075"/>
          </a:xfrm>
          <a:prstGeom prst="rect">
            <a:avLst/>
          </a:prstGeom>
          <a:noFill/>
          <a:ln w="9525">
            <a:noFill/>
            <a:miter lim="800000"/>
            <a:headEnd/>
            <a:tailEnd/>
          </a:ln>
        </p:spPr>
      </p:pic>
      <p:pic>
        <p:nvPicPr>
          <p:cNvPr id="5" name="Picture 7"/>
          <p:cNvPicPr>
            <a:picLocks noChangeAspect="1" noChangeArrowheads="1"/>
          </p:cNvPicPr>
          <p:nvPr/>
        </p:nvPicPr>
        <p:blipFill>
          <a:blip r:embed="rId4" cstate="print"/>
          <a:srcRect l="35001" t="29167" r="13510" b="53125"/>
          <a:stretch>
            <a:fillRect/>
          </a:stretch>
        </p:blipFill>
        <p:spPr bwMode="auto">
          <a:xfrm>
            <a:off x="2852419" y="3593719"/>
            <a:ext cx="3886395" cy="854075"/>
          </a:xfrm>
          <a:prstGeom prst="rect">
            <a:avLst/>
          </a:prstGeom>
          <a:noFill/>
          <a:ln w="9525">
            <a:noFill/>
            <a:miter lim="800000"/>
            <a:headEnd/>
            <a:tailEnd/>
          </a:ln>
        </p:spPr>
      </p:pic>
      <p:pic>
        <p:nvPicPr>
          <p:cNvPr id="6" name="Picture 8"/>
          <p:cNvPicPr>
            <a:picLocks noChangeAspect="1" noChangeArrowheads="1"/>
          </p:cNvPicPr>
          <p:nvPr/>
        </p:nvPicPr>
        <p:blipFill>
          <a:blip r:embed="rId4" cstate="print"/>
          <a:srcRect l="35001" t="29167" r="13510" b="53125"/>
          <a:stretch>
            <a:fillRect/>
          </a:stretch>
        </p:blipFill>
        <p:spPr bwMode="auto">
          <a:xfrm>
            <a:off x="3996393" y="4406519"/>
            <a:ext cx="3886394" cy="854075"/>
          </a:xfrm>
          <a:prstGeom prst="rect">
            <a:avLst/>
          </a:prstGeom>
          <a:noFill/>
          <a:ln w="9525">
            <a:noFill/>
            <a:miter lim="800000"/>
            <a:headEnd/>
            <a:tailEnd/>
          </a:ln>
        </p:spPr>
      </p:pic>
      <p:sp>
        <p:nvSpPr>
          <p:cNvPr id="80909" name="Rectangle 9"/>
          <p:cNvSpPr>
            <a:spLocks noChangeArrowheads="1"/>
          </p:cNvSpPr>
          <p:nvPr/>
        </p:nvSpPr>
        <p:spPr bwMode="auto">
          <a:xfrm>
            <a:off x="1404944" y="1479168"/>
            <a:ext cx="6857611" cy="325438"/>
          </a:xfrm>
          <a:prstGeom prst="rect">
            <a:avLst/>
          </a:prstGeom>
          <a:noFill/>
          <a:ln w="38100">
            <a:solidFill>
              <a:schemeClr val="tx1"/>
            </a:solidFill>
            <a:miter lim="800000"/>
            <a:headEnd/>
            <a:tailEnd/>
          </a:ln>
        </p:spPr>
        <p:txBody>
          <a:bodyPr wrap="none" lIns="91428" tIns="45714" rIns="91428" bIns="45714" anchor="ctr"/>
          <a:lstStyle/>
          <a:p>
            <a:endParaRPr lang="en-US"/>
          </a:p>
        </p:txBody>
      </p:sp>
      <p:sp>
        <p:nvSpPr>
          <p:cNvPr id="61450" name="Rectangle 10"/>
          <p:cNvSpPr>
            <a:spLocks noChangeArrowheads="1"/>
          </p:cNvSpPr>
          <p:nvPr/>
        </p:nvSpPr>
        <p:spPr bwMode="auto">
          <a:xfrm>
            <a:off x="1403388" y="1479168"/>
            <a:ext cx="991443" cy="325438"/>
          </a:xfrm>
          <a:prstGeom prst="rect">
            <a:avLst/>
          </a:prstGeom>
          <a:solidFill>
            <a:srgbClr val="009900"/>
          </a:solidFill>
          <a:ln w="9525">
            <a:solidFill>
              <a:srgbClr val="000000"/>
            </a:solidFill>
            <a:miter lim="800000"/>
            <a:headEnd/>
            <a:tailEnd/>
          </a:ln>
        </p:spPr>
        <p:txBody>
          <a:bodyPr wrap="none" lIns="91428" tIns="45714" rIns="91428" bIns="45714" anchor="ctr"/>
          <a:lstStyle/>
          <a:p>
            <a:endParaRPr lang="en-US"/>
          </a:p>
        </p:txBody>
      </p:sp>
      <p:sp>
        <p:nvSpPr>
          <p:cNvPr id="61451" name="Rectangle 11"/>
          <p:cNvSpPr>
            <a:spLocks noChangeArrowheads="1"/>
          </p:cNvSpPr>
          <p:nvPr/>
        </p:nvSpPr>
        <p:spPr bwMode="auto">
          <a:xfrm>
            <a:off x="2394830" y="1479168"/>
            <a:ext cx="1296503" cy="325438"/>
          </a:xfrm>
          <a:prstGeom prst="rect">
            <a:avLst/>
          </a:prstGeom>
          <a:solidFill>
            <a:srgbClr val="009900"/>
          </a:solidFill>
          <a:ln w="9525">
            <a:solidFill>
              <a:srgbClr val="000000"/>
            </a:solidFill>
            <a:miter lim="800000"/>
            <a:headEnd/>
            <a:tailEnd/>
          </a:ln>
        </p:spPr>
        <p:txBody>
          <a:bodyPr wrap="none" lIns="91428" tIns="45714" rIns="91428" bIns="45714" anchor="ctr"/>
          <a:lstStyle/>
          <a:p>
            <a:endParaRPr lang="en-US"/>
          </a:p>
        </p:txBody>
      </p:sp>
      <p:sp>
        <p:nvSpPr>
          <p:cNvPr id="61458" name="Rectangle 18"/>
          <p:cNvSpPr>
            <a:spLocks noChangeArrowheads="1"/>
          </p:cNvSpPr>
          <p:nvPr/>
        </p:nvSpPr>
        <p:spPr bwMode="auto">
          <a:xfrm>
            <a:off x="3691334" y="1479168"/>
            <a:ext cx="1142416" cy="325438"/>
          </a:xfrm>
          <a:prstGeom prst="rect">
            <a:avLst/>
          </a:prstGeom>
          <a:solidFill>
            <a:srgbClr val="009900"/>
          </a:solidFill>
          <a:ln w="9525">
            <a:solidFill>
              <a:srgbClr val="000000"/>
            </a:solidFill>
            <a:miter lim="800000"/>
            <a:headEnd/>
            <a:tailEnd/>
          </a:ln>
        </p:spPr>
        <p:txBody>
          <a:bodyPr wrap="none" lIns="91428" tIns="45714" rIns="91428" bIns="45714" anchor="ctr"/>
          <a:lstStyle/>
          <a:p>
            <a:endParaRPr lang="en-US"/>
          </a:p>
        </p:txBody>
      </p:sp>
      <p:sp>
        <p:nvSpPr>
          <p:cNvPr id="61459" name="Rectangle 19"/>
          <p:cNvSpPr>
            <a:spLocks noChangeArrowheads="1"/>
          </p:cNvSpPr>
          <p:nvPr/>
        </p:nvSpPr>
        <p:spPr bwMode="auto">
          <a:xfrm>
            <a:off x="4833750" y="1479168"/>
            <a:ext cx="1143972" cy="325438"/>
          </a:xfrm>
          <a:prstGeom prst="rect">
            <a:avLst/>
          </a:prstGeom>
          <a:solidFill>
            <a:srgbClr val="009900"/>
          </a:solidFill>
          <a:ln w="9525">
            <a:solidFill>
              <a:srgbClr val="000000"/>
            </a:solidFill>
            <a:miter lim="800000"/>
            <a:headEnd/>
            <a:tailEnd/>
          </a:ln>
        </p:spPr>
        <p:txBody>
          <a:bodyPr wrap="none" lIns="91428" tIns="45714" rIns="91428" bIns="45714" anchor="ctr"/>
          <a:lstStyle/>
          <a:p>
            <a:endParaRPr lang="en-US"/>
          </a:p>
        </p:txBody>
      </p:sp>
      <p:sp>
        <p:nvSpPr>
          <p:cNvPr id="61460" name="Rectangle 20"/>
          <p:cNvSpPr>
            <a:spLocks noChangeArrowheads="1"/>
          </p:cNvSpPr>
          <p:nvPr/>
        </p:nvSpPr>
        <p:spPr bwMode="auto">
          <a:xfrm>
            <a:off x="5977722" y="1479168"/>
            <a:ext cx="1142416" cy="325438"/>
          </a:xfrm>
          <a:prstGeom prst="rect">
            <a:avLst/>
          </a:prstGeom>
          <a:solidFill>
            <a:srgbClr val="009900"/>
          </a:solidFill>
          <a:ln w="9525">
            <a:solidFill>
              <a:srgbClr val="000000"/>
            </a:solidFill>
            <a:miter lim="800000"/>
            <a:headEnd/>
            <a:tailEnd/>
          </a:ln>
        </p:spPr>
        <p:txBody>
          <a:bodyPr wrap="none" lIns="91428" tIns="45714" rIns="91428" bIns="45714" anchor="ctr"/>
          <a:lstStyle/>
          <a:p>
            <a:endParaRPr lang="en-US"/>
          </a:p>
        </p:txBody>
      </p:sp>
      <p:sp>
        <p:nvSpPr>
          <p:cNvPr id="61462" name="AutoShape 22"/>
          <p:cNvSpPr>
            <a:spLocks noChangeArrowheads="1"/>
          </p:cNvSpPr>
          <p:nvPr/>
        </p:nvSpPr>
        <p:spPr bwMode="auto">
          <a:xfrm rot="-5400000">
            <a:off x="4206588" y="1230711"/>
            <a:ext cx="267057" cy="229857"/>
          </a:xfrm>
          <a:prstGeom prst="leftArrow">
            <a:avLst>
              <a:gd name="adj1" fmla="val 50000"/>
              <a:gd name="adj2" fmla="val 49929"/>
            </a:avLst>
          </a:prstGeom>
          <a:solidFill>
            <a:schemeClr val="bg1"/>
          </a:solidFill>
          <a:ln w="9525">
            <a:solidFill>
              <a:srgbClr val="000000"/>
            </a:solidFill>
            <a:miter lim="800000"/>
            <a:headEnd/>
            <a:tailEnd/>
          </a:ln>
        </p:spPr>
        <p:txBody>
          <a:bodyPr vert="eaVert" wrap="none" lIns="91428" tIns="45714" rIns="91428" bIns="45714" anchor="ctr"/>
          <a:lstStyle/>
          <a:p>
            <a:endParaRPr lang="en-US">
              <a:solidFill>
                <a:schemeClr val="bg1"/>
              </a:solidFill>
            </a:endParaRPr>
          </a:p>
        </p:txBody>
      </p:sp>
      <p:sp>
        <p:nvSpPr>
          <p:cNvPr id="61463" name="AutoShape 23"/>
          <p:cNvSpPr>
            <a:spLocks noChangeArrowheads="1"/>
          </p:cNvSpPr>
          <p:nvPr/>
        </p:nvSpPr>
        <p:spPr bwMode="auto">
          <a:xfrm rot="-5400000">
            <a:off x="5351954" y="1227761"/>
            <a:ext cx="267057" cy="235757"/>
          </a:xfrm>
          <a:prstGeom prst="leftArrow">
            <a:avLst>
              <a:gd name="adj1" fmla="val 50000"/>
              <a:gd name="adj2" fmla="val 49929"/>
            </a:avLst>
          </a:prstGeom>
          <a:solidFill>
            <a:schemeClr val="bg1"/>
          </a:solidFill>
          <a:ln w="9525">
            <a:solidFill>
              <a:srgbClr val="000000"/>
            </a:solidFill>
            <a:miter lim="800000"/>
            <a:headEnd/>
            <a:tailEnd/>
          </a:ln>
        </p:spPr>
        <p:txBody>
          <a:bodyPr vert="eaVert" wrap="none" lIns="91428" tIns="45714" rIns="91428" bIns="45714" anchor="ctr"/>
          <a:lstStyle/>
          <a:p>
            <a:endParaRPr lang="en-US"/>
          </a:p>
        </p:txBody>
      </p:sp>
      <p:sp>
        <p:nvSpPr>
          <p:cNvPr id="61464" name="AutoShape 24"/>
          <p:cNvSpPr>
            <a:spLocks noChangeArrowheads="1"/>
          </p:cNvSpPr>
          <p:nvPr/>
        </p:nvSpPr>
        <p:spPr bwMode="auto">
          <a:xfrm rot="-5400000">
            <a:off x="6486688" y="1235444"/>
            <a:ext cx="267057" cy="220392"/>
          </a:xfrm>
          <a:prstGeom prst="leftArrow">
            <a:avLst>
              <a:gd name="adj1" fmla="val 50000"/>
              <a:gd name="adj2" fmla="val 49929"/>
            </a:avLst>
          </a:prstGeom>
          <a:solidFill>
            <a:schemeClr val="bg1"/>
          </a:solidFill>
          <a:ln w="9525">
            <a:solidFill>
              <a:srgbClr val="000000"/>
            </a:solidFill>
            <a:miter lim="800000"/>
            <a:headEnd/>
            <a:tailEnd/>
          </a:ln>
        </p:spPr>
        <p:txBody>
          <a:bodyPr vert="eaVert" wrap="none" lIns="91428" tIns="45714" rIns="91428" bIns="45714" anchor="ctr"/>
          <a:lstStyle/>
          <a:p>
            <a:endParaRPr lang="en-US"/>
          </a:p>
        </p:txBody>
      </p:sp>
      <p:sp>
        <p:nvSpPr>
          <p:cNvPr id="61465" name="AutoShape 25"/>
          <p:cNvSpPr>
            <a:spLocks noChangeArrowheads="1"/>
          </p:cNvSpPr>
          <p:nvPr/>
        </p:nvSpPr>
        <p:spPr bwMode="auto">
          <a:xfrm rot="-5400000">
            <a:off x="7632831" y="1233273"/>
            <a:ext cx="267056" cy="224734"/>
          </a:xfrm>
          <a:prstGeom prst="leftArrow">
            <a:avLst>
              <a:gd name="adj1" fmla="val 50000"/>
              <a:gd name="adj2" fmla="val 49929"/>
            </a:avLst>
          </a:prstGeom>
          <a:solidFill>
            <a:schemeClr val="bg1"/>
          </a:solidFill>
          <a:ln w="9525">
            <a:solidFill>
              <a:srgbClr val="000000"/>
            </a:solidFill>
            <a:miter lim="800000"/>
            <a:headEnd/>
            <a:tailEnd/>
          </a:ln>
        </p:spPr>
        <p:txBody>
          <a:bodyPr vert="eaVert" wrap="none" lIns="91428" tIns="45714" rIns="91428" bIns="45714" anchor="ctr"/>
          <a:lstStyle/>
          <a:p>
            <a:endParaRPr lang="en-US"/>
          </a:p>
        </p:txBody>
      </p:sp>
      <p:sp>
        <p:nvSpPr>
          <p:cNvPr id="61466" name="Text Box 26"/>
          <p:cNvSpPr txBox="1">
            <a:spLocks noChangeArrowheads="1"/>
          </p:cNvSpPr>
          <p:nvPr/>
        </p:nvSpPr>
        <p:spPr bwMode="auto">
          <a:xfrm>
            <a:off x="287430" y="4081082"/>
            <a:ext cx="2743979" cy="369887"/>
          </a:xfrm>
          <a:prstGeom prst="rect">
            <a:avLst/>
          </a:prstGeom>
          <a:solidFill>
            <a:schemeClr val="bg1"/>
          </a:solidFill>
          <a:ln w="9525">
            <a:noFill/>
            <a:miter lim="800000"/>
            <a:headEnd/>
            <a:tailEnd/>
          </a:ln>
        </p:spPr>
        <p:txBody>
          <a:bodyPr lIns="91428" tIns="45714" rIns="91428" bIns="45714">
            <a:spAutoFit/>
          </a:bodyPr>
          <a:lstStyle/>
          <a:p>
            <a:pPr>
              <a:spcBef>
                <a:spcPct val="50000"/>
              </a:spcBef>
            </a:pPr>
            <a:r>
              <a:rPr lang="en-US" b="1">
                <a:solidFill>
                  <a:srgbClr val="000000"/>
                </a:solidFill>
                <a:cs typeface="Arial" charset="0"/>
              </a:rPr>
              <a:t>Ingredients:</a:t>
            </a:r>
          </a:p>
        </p:txBody>
      </p:sp>
      <p:sp>
        <p:nvSpPr>
          <p:cNvPr id="61468" name="Text Box 28"/>
          <p:cNvSpPr txBox="1">
            <a:spLocks noChangeArrowheads="1"/>
          </p:cNvSpPr>
          <p:nvPr/>
        </p:nvSpPr>
        <p:spPr bwMode="auto">
          <a:xfrm>
            <a:off x="312333" y="4649406"/>
            <a:ext cx="3886395" cy="1446212"/>
          </a:xfrm>
          <a:prstGeom prst="rect">
            <a:avLst/>
          </a:prstGeom>
          <a:noFill/>
          <a:ln w="9525">
            <a:noFill/>
            <a:miter lim="800000"/>
            <a:headEnd/>
            <a:tailEnd/>
          </a:ln>
        </p:spPr>
        <p:txBody>
          <a:bodyPr lIns="91428" tIns="45714" rIns="91428" bIns="45714">
            <a:spAutoFit/>
          </a:bodyPr>
          <a:lstStyle/>
          <a:p>
            <a:pPr marL="341313" indent="-341313">
              <a:spcBef>
                <a:spcPct val="50000"/>
              </a:spcBef>
              <a:buFontTx/>
              <a:buAutoNum type="arabicPeriod"/>
            </a:pPr>
            <a:r>
              <a:rPr lang="en-US" sz="1600" b="1">
                <a:solidFill>
                  <a:srgbClr val="000000"/>
                </a:solidFill>
                <a:cs typeface="Arial" charset="0"/>
              </a:rPr>
              <a:t>CC Plans [shorter]</a:t>
            </a:r>
          </a:p>
          <a:p>
            <a:pPr marL="341313" indent="-341313">
              <a:spcBef>
                <a:spcPct val="50000"/>
              </a:spcBef>
              <a:buFontTx/>
              <a:buAutoNum type="arabicPeriod"/>
            </a:pPr>
            <a:r>
              <a:rPr lang="en-US" sz="1600" b="1">
                <a:solidFill>
                  <a:srgbClr val="000000"/>
                </a:solidFill>
                <a:cs typeface="Arial" charset="0"/>
              </a:rPr>
              <a:t>Strategic Pacing Mechanism</a:t>
            </a:r>
          </a:p>
          <a:p>
            <a:pPr marL="341313" indent="-341313">
              <a:spcBef>
                <a:spcPct val="50000"/>
              </a:spcBef>
              <a:buFontTx/>
              <a:buAutoNum type="arabicPeriod"/>
            </a:pPr>
            <a:r>
              <a:rPr lang="en-US" sz="1600" b="1">
                <a:solidFill>
                  <a:srgbClr val="000000"/>
                </a:solidFill>
                <a:cs typeface="Arial" charset="0"/>
              </a:rPr>
              <a:t>Strict Priority Scheme</a:t>
            </a:r>
          </a:p>
          <a:p>
            <a:pPr marL="341313" indent="-341313">
              <a:spcBef>
                <a:spcPct val="50000"/>
              </a:spcBef>
              <a:buFontTx/>
              <a:buAutoNum type="arabicPeriod"/>
            </a:pPr>
            <a:r>
              <a:rPr lang="en-US" sz="1600" b="1">
                <a:solidFill>
                  <a:srgbClr val="000000"/>
                </a:solidFill>
                <a:cs typeface="Arial" charset="0"/>
              </a:rPr>
              <a:t>Rate Limit Policy/Guidelines</a:t>
            </a:r>
          </a:p>
        </p:txBody>
      </p:sp>
      <p:sp>
        <p:nvSpPr>
          <p:cNvPr id="61469" name="Text Box 29"/>
          <p:cNvSpPr txBox="1">
            <a:spLocks noChangeArrowheads="1"/>
          </p:cNvSpPr>
          <p:nvPr/>
        </p:nvSpPr>
        <p:spPr bwMode="auto">
          <a:xfrm>
            <a:off x="5291339" y="2211007"/>
            <a:ext cx="3581334" cy="338137"/>
          </a:xfrm>
          <a:prstGeom prst="rect">
            <a:avLst/>
          </a:prstGeom>
          <a:noFill/>
          <a:ln w="9525">
            <a:noFill/>
            <a:miter lim="800000"/>
            <a:headEnd/>
            <a:tailEnd/>
          </a:ln>
        </p:spPr>
        <p:txBody>
          <a:bodyPr lIns="91428" tIns="45714" rIns="91428" bIns="45714">
            <a:spAutoFit/>
          </a:bodyPr>
          <a:lstStyle/>
          <a:p>
            <a:pPr>
              <a:spcBef>
                <a:spcPct val="50000"/>
              </a:spcBef>
            </a:pPr>
            <a:r>
              <a:rPr lang="en-US" sz="1600" b="1">
                <a:solidFill>
                  <a:srgbClr val="000000"/>
                </a:solidFill>
                <a:cs typeface="Arial" charset="0"/>
              </a:rPr>
              <a:t>Due Dates Are Derived</a:t>
            </a:r>
          </a:p>
        </p:txBody>
      </p:sp>
      <p:sp>
        <p:nvSpPr>
          <p:cNvPr id="80922" name="Title 28"/>
          <p:cNvSpPr>
            <a:spLocks noGrp="1"/>
          </p:cNvSpPr>
          <p:nvPr>
            <p:ph type="title"/>
          </p:nvPr>
        </p:nvSpPr>
        <p:spPr>
          <a:xfrm>
            <a:off x="255962" y="478466"/>
            <a:ext cx="6463816" cy="581248"/>
          </a:xfrm>
        </p:spPr>
        <p:txBody>
          <a:bodyPr/>
          <a:lstStyle/>
          <a:p>
            <a:r>
              <a:rPr lang="en-US" dirty="0" smtClean="0">
                <a:ea typeface="ＭＳ Ｐゴシック"/>
                <a:cs typeface="Times New Roman" pitchFamily="18" charset="0"/>
              </a:rPr>
              <a:t>Creating a Multi-Project Schedule</a:t>
            </a:r>
            <a:r>
              <a:rPr lang="en-US" dirty="0" smtClean="0">
                <a:ea typeface="ＭＳ Ｐゴシック"/>
                <a:cs typeface="ＭＳ Ｐゴシック"/>
              </a:rPr>
              <a:t> </a:t>
            </a:r>
          </a:p>
        </p:txBody>
      </p:sp>
      <p:pic>
        <p:nvPicPr>
          <p:cNvPr id="30" name="29 Creating a Multi-Project Schedule.wav">
            <a:hlinkClick r:id="" action="ppaction://media"/>
          </p:cNvPr>
          <p:cNvPicPr>
            <a:picLocks noRot="1" noChangeAspect="1"/>
          </p:cNvPicPr>
          <p:nvPr>
            <a:wavAudioFile r:embed="rId1" name="29 Creating a Multi-Project Schedule.wav"/>
          </p:nvPr>
        </p:nvPicPr>
        <p:blipFill>
          <a:blip r:embed="rId5" cstate="print"/>
          <a:stretch>
            <a:fillRect/>
          </a:stretch>
        </p:blipFill>
        <p:spPr>
          <a:xfrm>
            <a:off x="394209" y="6726865"/>
            <a:ext cx="298834"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796" fill="hold"/>
                                        <p:tgtEl>
                                          <p:spTgt spid="30"/>
                                        </p:tgtEl>
                                      </p:cBhvr>
                                    </p:cmd>
                                  </p:childTnLst>
                                </p:cTn>
                              </p:par>
                              <p:par>
                                <p:cTn id="7" presetID="55" presetClass="entr" presetSubtype="0" fill="hold" grpId="0" nodeType="withEffect">
                                  <p:stCondLst>
                                    <p:cond delay="1000"/>
                                  </p:stCondLst>
                                  <p:childTnLst>
                                    <p:set>
                                      <p:cBhvr>
                                        <p:cTn id="8" dur="1" fill="hold">
                                          <p:stCondLst>
                                            <p:cond delay="0"/>
                                          </p:stCondLst>
                                        </p:cTn>
                                        <p:tgtEl>
                                          <p:spTgt spid="61470"/>
                                        </p:tgtEl>
                                        <p:attrNameLst>
                                          <p:attrName>style.visibility</p:attrName>
                                        </p:attrNameLst>
                                      </p:cBhvr>
                                      <p:to>
                                        <p:strVal val="visible"/>
                                      </p:to>
                                    </p:set>
                                    <p:anim calcmode="lin" valueType="num">
                                      <p:cBhvr>
                                        <p:cTn id="9" dur="1000" fill="hold"/>
                                        <p:tgtEl>
                                          <p:spTgt spid="61470"/>
                                        </p:tgtEl>
                                        <p:attrNameLst>
                                          <p:attrName>ppt_w</p:attrName>
                                        </p:attrNameLst>
                                      </p:cBhvr>
                                      <p:tavLst>
                                        <p:tav tm="0">
                                          <p:val>
                                            <p:strVal val="#ppt_w*0.70"/>
                                          </p:val>
                                        </p:tav>
                                        <p:tav tm="100000">
                                          <p:val>
                                            <p:strVal val="#ppt_w"/>
                                          </p:val>
                                        </p:tav>
                                      </p:tavLst>
                                    </p:anim>
                                    <p:anim calcmode="lin" valueType="num">
                                      <p:cBhvr>
                                        <p:cTn id="10" dur="1000" fill="hold"/>
                                        <p:tgtEl>
                                          <p:spTgt spid="61470"/>
                                        </p:tgtEl>
                                        <p:attrNameLst>
                                          <p:attrName>ppt_h</p:attrName>
                                        </p:attrNameLst>
                                      </p:cBhvr>
                                      <p:tavLst>
                                        <p:tav tm="0">
                                          <p:val>
                                            <p:strVal val="#ppt_h"/>
                                          </p:val>
                                        </p:tav>
                                        <p:tav tm="100000">
                                          <p:val>
                                            <p:strVal val="#ppt_h"/>
                                          </p:val>
                                        </p:tav>
                                      </p:tavLst>
                                    </p:anim>
                                    <p:animEffect transition="in" filter="fade">
                                      <p:cBhvr>
                                        <p:cTn id="11" dur="1000"/>
                                        <p:tgtEl>
                                          <p:spTgt spid="61470"/>
                                        </p:tgtEl>
                                      </p:cBhvr>
                                    </p:animEffect>
                                  </p:childTnLst>
                                </p:cTn>
                              </p:par>
                              <p:par>
                                <p:cTn id="12" presetID="2" presetClass="entr" presetSubtype="8" fill="hold" nodeType="withEffect">
                                  <p:stCondLst>
                                    <p:cond delay="200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0-#ppt_w/2"/>
                                          </p:val>
                                        </p:tav>
                                        <p:tav tm="100000">
                                          <p:val>
                                            <p:strVal val="#ppt_x"/>
                                          </p:val>
                                        </p:tav>
                                      </p:tavLst>
                                    </p:anim>
                                    <p:anim calcmode="lin" valueType="num">
                                      <p:cBhvr additive="base">
                                        <p:cTn id="15" dur="500" fill="hold"/>
                                        <p:tgtEl>
                                          <p:spTgt spid="3"/>
                                        </p:tgtEl>
                                        <p:attrNameLst>
                                          <p:attrName>ppt_y</p:attrName>
                                        </p:attrNameLst>
                                      </p:cBhvr>
                                      <p:tavLst>
                                        <p:tav tm="0">
                                          <p:val>
                                            <p:strVal val="#ppt_y"/>
                                          </p:val>
                                        </p:tav>
                                        <p:tav tm="100000">
                                          <p:val>
                                            <p:strVal val="#ppt_y"/>
                                          </p:val>
                                        </p:tav>
                                      </p:tavLst>
                                    </p:anim>
                                  </p:childTnLst>
                                </p:cTn>
                              </p:par>
                              <p:par>
                                <p:cTn id="16" presetID="9" presetClass="entr" presetSubtype="0" fill="hold" grpId="0" nodeType="withEffect">
                                  <p:stCondLst>
                                    <p:cond delay="3000"/>
                                  </p:stCondLst>
                                  <p:childTnLst>
                                    <p:set>
                                      <p:cBhvr>
                                        <p:cTn id="17" dur="1" fill="hold">
                                          <p:stCondLst>
                                            <p:cond delay="0"/>
                                          </p:stCondLst>
                                        </p:cTn>
                                        <p:tgtEl>
                                          <p:spTgt spid="61450"/>
                                        </p:tgtEl>
                                        <p:attrNameLst>
                                          <p:attrName>style.visibility</p:attrName>
                                        </p:attrNameLst>
                                      </p:cBhvr>
                                      <p:to>
                                        <p:strVal val="visible"/>
                                      </p:to>
                                    </p:set>
                                    <p:animEffect transition="in" filter="dissolve">
                                      <p:cBhvr>
                                        <p:cTn id="18" dur="500"/>
                                        <p:tgtEl>
                                          <p:spTgt spid="61450"/>
                                        </p:tgtEl>
                                      </p:cBhvr>
                                    </p:animEffect>
                                  </p:childTnLst>
                                </p:cTn>
                              </p:par>
                              <p:par>
                                <p:cTn id="19" presetID="9" presetClass="entr" presetSubtype="0" fill="hold" grpId="0" nodeType="withEffect">
                                  <p:stCondLst>
                                    <p:cond delay="4000"/>
                                  </p:stCondLst>
                                  <p:childTnLst>
                                    <p:set>
                                      <p:cBhvr>
                                        <p:cTn id="20" dur="1" fill="hold">
                                          <p:stCondLst>
                                            <p:cond delay="0"/>
                                          </p:stCondLst>
                                        </p:cTn>
                                        <p:tgtEl>
                                          <p:spTgt spid="61462"/>
                                        </p:tgtEl>
                                        <p:attrNameLst>
                                          <p:attrName>style.visibility</p:attrName>
                                        </p:attrNameLst>
                                      </p:cBhvr>
                                      <p:to>
                                        <p:strVal val="visible"/>
                                      </p:to>
                                    </p:set>
                                    <p:animEffect transition="in" filter="dissolve">
                                      <p:cBhvr>
                                        <p:cTn id="21" dur="500"/>
                                        <p:tgtEl>
                                          <p:spTgt spid="61462"/>
                                        </p:tgtEl>
                                      </p:cBhvr>
                                    </p:animEffect>
                                  </p:childTnLst>
                                </p:cTn>
                              </p:par>
                              <p:par>
                                <p:cTn id="22" presetID="2" presetClass="entr" presetSubtype="8" fill="hold" nodeType="withEffect">
                                  <p:stCondLst>
                                    <p:cond delay="500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0-#ppt_w/2"/>
                                          </p:val>
                                        </p:tav>
                                        <p:tav tm="100000">
                                          <p:val>
                                            <p:strVal val="#ppt_x"/>
                                          </p:val>
                                        </p:tav>
                                      </p:tavLst>
                                    </p:anim>
                                    <p:anim calcmode="lin" valueType="num">
                                      <p:cBhvr additive="base">
                                        <p:cTn id="25" dur="500" fill="hold"/>
                                        <p:tgtEl>
                                          <p:spTgt spid="4"/>
                                        </p:tgtEl>
                                        <p:attrNameLst>
                                          <p:attrName>ppt_y</p:attrName>
                                        </p:attrNameLst>
                                      </p:cBhvr>
                                      <p:tavLst>
                                        <p:tav tm="0">
                                          <p:val>
                                            <p:strVal val="#ppt_y"/>
                                          </p:val>
                                        </p:tav>
                                        <p:tav tm="100000">
                                          <p:val>
                                            <p:strVal val="#ppt_y"/>
                                          </p:val>
                                        </p:tav>
                                      </p:tavLst>
                                    </p:anim>
                                  </p:childTnLst>
                                </p:cTn>
                              </p:par>
                              <p:par>
                                <p:cTn id="26" presetID="9" presetClass="entr" presetSubtype="0" fill="hold" grpId="0" nodeType="withEffect">
                                  <p:stCondLst>
                                    <p:cond delay="6000"/>
                                  </p:stCondLst>
                                  <p:childTnLst>
                                    <p:set>
                                      <p:cBhvr>
                                        <p:cTn id="27" dur="1" fill="hold">
                                          <p:stCondLst>
                                            <p:cond delay="0"/>
                                          </p:stCondLst>
                                        </p:cTn>
                                        <p:tgtEl>
                                          <p:spTgt spid="61451"/>
                                        </p:tgtEl>
                                        <p:attrNameLst>
                                          <p:attrName>style.visibility</p:attrName>
                                        </p:attrNameLst>
                                      </p:cBhvr>
                                      <p:to>
                                        <p:strVal val="visible"/>
                                      </p:to>
                                    </p:set>
                                    <p:animEffect transition="in" filter="dissolve">
                                      <p:cBhvr>
                                        <p:cTn id="28" dur="500"/>
                                        <p:tgtEl>
                                          <p:spTgt spid="61451"/>
                                        </p:tgtEl>
                                      </p:cBhvr>
                                    </p:animEffect>
                                  </p:childTnLst>
                                </p:cTn>
                              </p:par>
                              <p:par>
                                <p:cTn id="29" presetID="9" presetClass="entr" presetSubtype="0" fill="hold" grpId="0" nodeType="withEffect">
                                  <p:stCondLst>
                                    <p:cond delay="7000"/>
                                  </p:stCondLst>
                                  <p:childTnLst>
                                    <p:set>
                                      <p:cBhvr>
                                        <p:cTn id="30" dur="1" fill="hold">
                                          <p:stCondLst>
                                            <p:cond delay="0"/>
                                          </p:stCondLst>
                                        </p:cTn>
                                        <p:tgtEl>
                                          <p:spTgt spid="61463"/>
                                        </p:tgtEl>
                                        <p:attrNameLst>
                                          <p:attrName>style.visibility</p:attrName>
                                        </p:attrNameLst>
                                      </p:cBhvr>
                                      <p:to>
                                        <p:strVal val="visible"/>
                                      </p:to>
                                    </p:set>
                                    <p:animEffect transition="in" filter="dissolve">
                                      <p:cBhvr>
                                        <p:cTn id="31" dur="500"/>
                                        <p:tgtEl>
                                          <p:spTgt spid="61463"/>
                                        </p:tgtEl>
                                      </p:cBhvr>
                                    </p:animEffect>
                                  </p:childTnLst>
                                </p:cTn>
                              </p:par>
                              <p:par>
                                <p:cTn id="32" presetID="2" presetClass="entr" presetSubtype="8" fill="hold" nodeType="withEffect">
                                  <p:stCondLst>
                                    <p:cond delay="800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0-#ppt_w/2"/>
                                          </p:val>
                                        </p:tav>
                                        <p:tav tm="100000">
                                          <p:val>
                                            <p:strVal val="#ppt_x"/>
                                          </p:val>
                                        </p:tav>
                                      </p:tavLst>
                                    </p:anim>
                                    <p:anim calcmode="lin" valueType="num">
                                      <p:cBhvr additive="base">
                                        <p:cTn id="35" dur="500" fill="hold"/>
                                        <p:tgtEl>
                                          <p:spTgt spid="5"/>
                                        </p:tgtEl>
                                        <p:attrNameLst>
                                          <p:attrName>ppt_y</p:attrName>
                                        </p:attrNameLst>
                                      </p:cBhvr>
                                      <p:tavLst>
                                        <p:tav tm="0">
                                          <p:val>
                                            <p:strVal val="#ppt_y"/>
                                          </p:val>
                                        </p:tav>
                                        <p:tav tm="100000">
                                          <p:val>
                                            <p:strVal val="#ppt_y"/>
                                          </p:val>
                                        </p:tav>
                                      </p:tavLst>
                                    </p:anim>
                                  </p:childTnLst>
                                </p:cTn>
                              </p:par>
                              <p:par>
                                <p:cTn id="36" presetID="9" presetClass="entr" presetSubtype="0" fill="hold" grpId="0" nodeType="withEffect">
                                  <p:stCondLst>
                                    <p:cond delay="9000"/>
                                  </p:stCondLst>
                                  <p:childTnLst>
                                    <p:set>
                                      <p:cBhvr>
                                        <p:cTn id="37" dur="1" fill="hold">
                                          <p:stCondLst>
                                            <p:cond delay="0"/>
                                          </p:stCondLst>
                                        </p:cTn>
                                        <p:tgtEl>
                                          <p:spTgt spid="61458"/>
                                        </p:tgtEl>
                                        <p:attrNameLst>
                                          <p:attrName>style.visibility</p:attrName>
                                        </p:attrNameLst>
                                      </p:cBhvr>
                                      <p:to>
                                        <p:strVal val="visible"/>
                                      </p:to>
                                    </p:set>
                                    <p:animEffect transition="in" filter="dissolve">
                                      <p:cBhvr>
                                        <p:cTn id="38" dur="500"/>
                                        <p:tgtEl>
                                          <p:spTgt spid="61458"/>
                                        </p:tgtEl>
                                      </p:cBhvr>
                                    </p:animEffect>
                                  </p:childTnLst>
                                </p:cTn>
                              </p:par>
                              <p:par>
                                <p:cTn id="39" presetID="9" presetClass="entr" presetSubtype="0" fill="hold" grpId="0" nodeType="withEffect">
                                  <p:stCondLst>
                                    <p:cond delay="10000"/>
                                  </p:stCondLst>
                                  <p:childTnLst>
                                    <p:set>
                                      <p:cBhvr>
                                        <p:cTn id="40" dur="1" fill="hold">
                                          <p:stCondLst>
                                            <p:cond delay="0"/>
                                          </p:stCondLst>
                                        </p:cTn>
                                        <p:tgtEl>
                                          <p:spTgt spid="61464"/>
                                        </p:tgtEl>
                                        <p:attrNameLst>
                                          <p:attrName>style.visibility</p:attrName>
                                        </p:attrNameLst>
                                      </p:cBhvr>
                                      <p:to>
                                        <p:strVal val="visible"/>
                                      </p:to>
                                    </p:set>
                                    <p:animEffect transition="in" filter="dissolve">
                                      <p:cBhvr>
                                        <p:cTn id="41" dur="500"/>
                                        <p:tgtEl>
                                          <p:spTgt spid="61464"/>
                                        </p:tgtEl>
                                      </p:cBhvr>
                                    </p:animEffect>
                                  </p:childTnLst>
                                </p:cTn>
                              </p:par>
                              <p:par>
                                <p:cTn id="42" presetID="2" presetClass="entr" presetSubtype="8" fill="hold" nodeType="withEffect">
                                  <p:stCondLst>
                                    <p:cond delay="11000"/>
                                  </p:stCondLst>
                                  <p:childTnLst>
                                    <p:set>
                                      <p:cBhvr>
                                        <p:cTn id="43" dur="1" fill="hold">
                                          <p:stCondLst>
                                            <p:cond delay="0"/>
                                          </p:stCondLst>
                                        </p:cTn>
                                        <p:tgtEl>
                                          <p:spTgt spid="6"/>
                                        </p:tgtEl>
                                        <p:attrNameLst>
                                          <p:attrName>style.visibility</p:attrName>
                                        </p:attrNameLst>
                                      </p:cBhvr>
                                      <p:to>
                                        <p:strVal val="visible"/>
                                      </p:to>
                                    </p:set>
                                    <p:anim calcmode="lin" valueType="num">
                                      <p:cBhvr additive="base">
                                        <p:cTn id="44" dur="500" fill="hold"/>
                                        <p:tgtEl>
                                          <p:spTgt spid="6"/>
                                        </p:tgtEl>
                                        <p:attrNameLst>
                                          <p:attrName>ppt_x</p:attrName>
                                        </p:attrNameLst>
                                      </p:cBhvr>
                                      <p:tavLst>
                                        <p:tav tm="0">
                                          <p:val>
                                            <p:strVal val="0-#ppt_w/2"/>
                                          </p:val>
                                        </p:tav>
                                        <p:tav tm="100000">
                                          <p:val>
                                            <p:strVal val="#ppt_x"/>
                                          </p:val>
                                        </p:tav>
                                      </p:tavLst>
                                    </p:anim>
                                    <p:anim calcmode="lin" valueType="num">
                                      <p:cBhvr additive="base">
                                        <p:cTn id="45" dur="500" fill="hold"/>
                                        <p:tgtEl>
                                          <p:spTgt spid="6"/>
                                        </p:tgtEl>
                                        <p:attrNameLst>
                                          <p:attrName>ppt_y</p:attrName>
                                        </p:attrNameLst>
                                      </p:cBhvr>
                                      <p:tavLst>
                                        <p:tav tm="0">
                                          <p:val>
                                            <p:strVal val="#ppt_y"/>
                                          </p:val>
                                        </p:tav>
                                        <p:tav tm="100000">
                                          <p:val>
                                            <p:strVal val="#ppt_y"/>
                                          </p:val>
                                        </p:tav>
                                      </p:tavLst>
                                    </p:anim>
                                  </p:childTnLst>
                                </p:cTn>
                              </p:par>
                              <p:par>
                                <p:cTn id="46" presetID="9" presetClass="entr" presetSubtype="0" fill="hold" grpId="0" nodeType="withEffect">
                                  <p:stCondLst>
                                    <p:cond delay="12000"/>
                                  </p:stCondLst>
                                  <p:childTnLst>
                                    <p:set>
                                      <p:cBhvr>
                                        <p:cTn id="47" dur="1" fill="hold">
                                          <p:stCondLst>
                                            <p:cond delay="0"/>
                                          </p:stCondLst>
                                        </p:cTn>
                                        <p:tgtEl>
                                          <p:spTgt spid="61459"/>
                                        </p:tgtEl>
                                        <p:attrNameLst>
                                          <p:attrName>style.visibility</p:attrName>
                                        </p:attrNameLst>
                                      </p:cBhvr>
                                      <p:to>
                                        <p:strVal val="visible"/>
                                      </p:to>
                                    </p:set>
                                    <p:animEffect transition="in" filter="dissolve">
                                      <p:cBhvr>
                                        <p:cTn id="48" dur="500"/>
                                        <p:tgtEl>
                                          <p:spTgt spid="61459"/>
                                        </p:tgtEl>
                                      </p:cBhvr>
                                    </p:animEffect>
                                  </p:childTnLst>
                                </p:cTn>
                              </p:par>
                              <p:par>
                                <p:cTn id="49" presetID="9" presetClass="entr" presetSubtype="0" fill="hold" grpId="0" nodeType="withEffect">
                                  <p:stCondLst>
                                    <p:cond delay="13000"/>
                                  </p:stCondLst>
                                  <p:childTnLst>
                                    <p:set>
                                      <p:cBhvr>
                                        <p:cTn id="50" dur="1" fill="hold">
                                          <p:stCondLst>
                                            <p:cond delay="0"/>
                                          </p:stCondLst>
                                        </p:cTn>
                                        <p:tgtEl>
                                          <p:spTgt spid="61465"/>
                                        </p:tgtEl>
                                        <p:attrNameLst>
                                          <p:attrName>style.visibility</p:attrName>
                                        </p:attrNameLst>
                                      </p:cBhvr>
                                      <p:to>
                                        <p:strVal val="visible"/>
                                      </p:to>
                                    </p:set>
                                    <p:animEffect transition="in" filter="dissolve">
                                      <p:cBhvr>
                                        <p:cTn id="51" dur="500"/>
                                        <p:tgtEl>
                                          <p:spTgt spid="61465"/>
                                        </p:tgtEl>
                                      </p:cBhvr>
                                    </p:animEffect>
                                  </p:childTnLst>
                                </p:cTn>
                              </p:par>
                              <p:par>
                                <p:cTn id="52" presetID="2" presetClass="entr" presetSubtype="8" fill="hold" nodeType="withEffect">
                                  <p:stCondLst>
                                    <p:cond delay="14000"/>
                                  </p:stCondLst>
                                  <p:childTnLst>
                                    <p:set>
                                      <p:cBhvr>
                                        <p:cTn id="53" dur="1" fill="hold">
                                          <p:stCondLst>
                                            <p:cond delay="0"/>
                                          </p:stCondLst>
                                        </p:cTn>
                                        <p:tgtEl>
                                          <p:spTgt spid="2"/>
                                        </p:tgtEl>
                                        <p:attrNameLst>
                                          <p:attrName>style.visibility</p:attrName>
                                        </p:attrNameLst>
                                      </p:cBhvr>
                                      <p:to>
                                        <p:strVal val="visible"/>
                                      </p:to>
                                    </p:set>
                                    <p:anim calcmode="lin" valueType="num">
                                      <p:cBhvr additive="base">
                                        <p:cTn id="54" dur="500" fill="hold"/>
                                        <p:tgtEl>
                                          <p:spTgt spid="2"/>
                                        </p:tgtEl>
                                        <p:attrNameLst>
                                          <p:attrName>ppt_x</p:attrName>
                                        </p:attrNameLst>
                                      </p:cBhvr>
                                      <p:tavLst>
                                        <p:tav tm="0">
                                          <p:val>
                                            <p:strVal val="0-#ppt_w/2"/>
                                          </p:val>
                                        </p:tav>
                                        <p:tav tm="100000">
                                          <p:val>
                                            <p:strVal val="#ppt_x"/>
                                          </p:val>
                                        </p:tav>
                                      </p:tavLst>
                                    </p:anim>
                                    <p:anim calcmode="lin" valueType="num">
                                      <p:cBhvr additive="base">
                                        <p:cTn id="55" dur="500" fill="hold"/>
                                        <p:tgtEl>
                                          <p:spTgt spid="2"/>
                                        </p:tgtEl>
                                        <p:attrNameLst>
                                          <p:attrName>ppt_y</p:attrName>
                                        </p:attrNameLst>
                                      </p:cBhvr>
                                      <p:tavLst>
                                        <p:tav tm="0">
                                          <p:val>
                                            <p:strVal val="#ppt_y"/>
                                          </p:val>
                                        </p:tav>
                                        <p:tav tm="100000">
                                          <p:val>
                                            <p:strVal val="#ppt_y"/>
                                          </p:val>
                                        </p:tav>
                                      </p:tavLst>
                                    </p:anim>
                                  </p:childTnLst>
                                </p:cTn>
                              </p:par>
                              <p:par>
                                <p:cTn id="56" presetID="9" presetClass="entr" presetSubtype="0" fill="hold" grpId="0" nodeType="withEffect">
                                  <p:stCondLst>
                                    <p:cond delay="15000"/>
                                  </p:stCondLst>
                                  <p:childTnLst>
                                    <p:set>
                                      <p:cBhvr>
                                        <p:cTn id="57" dur="1" fill="hold">
                                          <p:stCondLst>
                                            <p:cond delay="0"/>
                                          </p:stCondLst>
                                        </p:cTn>
                                        <p:tgtEl>
                                          <p:spTgt spid="61460"/>
                                        </p:tgtEl>
                                        <p:attrNameLst>
                                          <p:attrName>style.visibility</p:attrName>
                                        </p:attrNameLst>
                                      </p:cBhvr>
                                      <p:to>
                                        <p:strVal val="visible"/>
                                      </p:to>
                                    </p:set>
                                    <p:animEffect transition="in" filter="dissolve">
                                      <p:cBhvr>
                                        <p:cTn id="58" dur="500"/>
                                        <p:tgtEl>
                                          <p:spTgt spid="61460"/>
                                        </p:tgtEl>
                                      </p:cBhvr>
                                    </p:animEffect>
                                  </p:childTnLst>
                                </p:cTn>
                              </p:par>
                              <p:par>
                                <p:cTn id="59" presetID="5" presetClass="entr" presetSubtype="10" fill="hold" grpId="0" nodeType="withEffect">
                                  <p:stCondLst>
                                    <p:cond delay="16000"/>
                                  </p:stCondLst>
                                  <p:childTnLst>
                                    <p:set>
                                      <p:cBhvr>
                                        <p:cTn id="60" dur="1" fill="hold">
                                          <p:stCondLst>
                                            <p:cond delay="0"/>
                                          </p:stCondLst>
                                        </p:cTn>
                                        <p:tgtEl>
                                          <p:spTgt spid="61466"/>
                                        </p:tgtEl>
                                        <p:attrNameLst>
                                          <p:attrName>style.visibility</p:attrName>
                                        </p:attrNameLst>
                                      </p:cBhvr>
                                      <p:to>
                                        <p:strVal val="visible"/>
                                      </p:to>
                                    </p:set>
                                    <p:animEffect transition="in" filter="checkerboard(across)">
                                      <p:cBhvr>
                                        <p:cTn id="61" dur="500"/>
                                        <p:tgtEl>
                                          <p:spTgt spid="61466"/>
                                        </p:tgtEl>
                                      </p:cBhvr>
                                    </p:animEffect>
                                  </p:childTnLst>
                                </p:cTn>
                              </p:par>
                              <p:par>
                                <p:cTn id="62" presetID="5" presetClass="entr" presetSubtype="10" fill="hold" grpId="0" nodeType="withEffect">
                                  <p:stCondLst>
                                    <p:cond delay="16500"/>
                                  </p:stCondLst>
                                  <p:childTnLst>
                                    <p:set>
                                      <p:cBhvr>
                                        <p:cTn id="63" dur="1" fill="hold">
                                          <p:stCondLst>
                                            <p:cond delay="0"/>
                                          </p:stCondLst>
                                        </p:cTn>
                                        <p:tgtEl>
                                          <p:spTgt spid="61468"/>
                                        </p:tgtEl>
                                        <p:attrNameLst>
                                          <p:attrName>style.visibility</p:attrName>
                                        </p:attrNameLst>
                                      </p:cBhvr>
                                      <p:to>
                                        <p:strVal val="visible"/>
                                      </p:to>
                                    </p:set>
                                    <p:animEffect transition="in" filter="checkerboard(across)">
                                      <p:cBhvr>
                                        <p:cTn id="64" dur="500"/>
                                        <p:tgtEl>
                                          <p:spTgt spid="61468"/>
                                        </p:tgtEl>
                                      </p:cBhvr>
                                    </p:animEffect>
                                  </p:childTnLst>
                                </p:cTn>
                              </p:par>
                              <p:par>
                                <p:cTn id="65" presetID="5" presetClass="entr" presetSubtype="10" fill="hold" grpId="0" nodeType="withEffect">
                                  <p:stCondLst>
                                    <p:cond delay="18000"/>
                                  </p:stCondLst>
                                  <p:childTnLst>
                                    <p:set>
                                      <p:cBhvr>
                                        <p:cTn id="66" dur="1" fill="hold">
                                          <p:stCondLst>
                                            <p:cond delay="0"/>
                                          </p:stCondLst>
                                        </p:cTn>
                                        <p:tgtEl>
                                          <p:spTgt spid="61469"/>
                                        </p:tgtEl>
                                        <p:attrNameLst>
                                          <p:attrName>style.visibility</p:attrName>
                                        </p:attrNameLst>
                                      </p:cBhvr>
                                      <p:to>
                                        <p:strVal val="visible"/>
                                      </p:to>
                                    </p:set>
                                    <p:animEffect transition="in" filter="checkerboard(across)">
                                      <p:cBhvr>
                                        <p:cTn id="67" dur="500"/>
                                        <p:tgtEl>
                                          <p:spTgt spid="6146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68" fill="hold" display="0">
                  <p:stCondLst>
                    <p:cond delay="indefinite"/>
                  </p:stCondLst>
                  <p:endCondLst>
                    <p:cond evt="onNext" delay="0">
                      <p:tgtEl>
                        <p:sldTgt/>
                      </p:tgtEl>
                    </p:cond>
                    <p:cond evt="onPrev" delay="0">
                      <p:tgtEl>
                        <p:sldTgt/>
                      </p:tgtEl>
                    </p:cond>
                    <p:cond evt="onStopAudio" delay="0">
                      <p:tgtEl>
                        <p:sldTgt/>
                      </p:tgtEl>
                    </p:cond>
                  </p:endCondLst>
                </p:cTn>
                <p:tgtEl>
                  <p:spTgt spid="30"/>
                </p:tgtEl>
              </p:cMediaNode>
            </p:audio>
          </p:childTnLst>
        </p:cTn>
      </p:par>
    </p:tnLst>
    <p:bldLst>
      <p:bldP spid="61470" grpId="0"/>
      <p:bldP spid="61450" grpId="0" animBg="1"/>
      <p:bldP spid="61451" grpId="0" animBg="1"/>
      <p:bldP spid="61458" grpId="0" animBg="1"/>
      <p:bldP spid="61459" grpId="0" animBg="1"/>
      <p:bldP spid="61460" grpId="0" animBg="1"/>
      <p:bldP spid="61462" grpId="0" animBg="1"/>
      <p:bldP spid="61463" grpId="0" animBg="1"/>
      <p:bldP spid="61464" grpId="0" animBg="1"/>
      <p:bldP spid="61465" grpId="0" animBg="1"/>
      <p:bldP spid="61466" grpId="0" animBg="1"/>
      <p:bldP spid="61468" grpId="0"/>
      <p:bldP spid="6146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234697" y="276446"/>
            <a:ext cx="6463816" cy="581248"/>
          </a:xfrm>
        </p:spPr>
        <p:txBody>
          <a:bodyPr/>
          <a:lstStyle/>
          <a:p>
            <a:r>
              <a:rPr lang="en-US" dirty="0" smtClean="0">
                <a:ea typeface="ＭＳ Ｐゴシック"/>
                <a:cs typeface="ＭＳ Ｐゴシック"/>
              </a:rPr>
              <a:t>Motivation</a:t>
            </a:r>
          </a:p>
        </p:txBody>
      </p:sp>
      <p:sp>
        <p:nvSpPr>
          <p:cNvPr id="21506" name="Content Placeholder 2"/>
          <p:cNvSpPr>
            <a:spLocks noGrp="1"/>
          </p:cNvSpPr>
          <p:nvPr>
            <p:ph idx="1"/>
          </p:nvPr>
        </p:nvSpPr>
        <p:spPr/>
        <p:txBody>
          <a:bodyPr/>
          <a:lstStyle/>
          <a:p>
            <a:r>
              <a:rPr lang="en-US" dirty="0" smtClean="0">
                <a:ea typeface="ＭＳ Ｐゴシック"/>
                <a:cs typeface="ＭＳ Ｐゴシック"/>
              </a:rPr>
              <a:t>&lt; 45% of all projects finish on schedule or before</a:t>
            </a:r>
          </a:p>
          <a:p>
            <a:r>
              <a:rPr lang="en-US" dirty="0" smtClean="0">
                <a:ea typeface="ＭＳ Ｐゴシック"/>
                <a:cs typeface="ＭＳ Ｐゴシック"/>
              </a:rPr>
              <a:t>&lt; 17% software projects completed on-time / on-budget. </a:t>
            </a:r>
          </a:p>
          <a:p>
            <a:r>
              <a:rPr lang="en-US" dirty="0" smtClean="0">
                <a:ea typeface="ＭＳ Ｐゴシック"/>
                <a:cs typeface="ＭＳ Ｐゴシック"/>
              </a:rPr>
              <a:t>IT related projects</a:t>
            </a:r>
          </a:p>
          <a:p>
            <a:pPr lvl="1"/>
            <a:r>
              <a:rPr lang="en-US" dirty="0" smtClean="0">
                <a:ea typeface="ＭＳ Ｐゴシック"/>
              </a:rPr>
              <a:t>23%+ of projects will be canceled before they ever get completed. Further results indicate </a:t>
            </a:r>
          </a:p>
          <a:p>
            <a:pPr lvl="1"/>
            <a:r>
              <a:rPr lang="en-US" dirty="0" smtClean="0">
                <a:ea typeface="ＭＳ Ｐゴシック"/>
              </a:rPr>
              <a:t>50%+ of projects cost &gt; 150% original estimates</a:t>
            </a:r>
            <a:endParaRPr lang="en-US" dirty="0" smtClean="0">
              <a:ea typeface="ＭＳ Ｐゴシック"/>
              <a:cs typeface="ＭＳ Ｐゴシック"/>
            </a:endParaRPr>
          </a:p>
          <a:p>
            <a:r>
              <a:rPr lang="en-US" sz="1600" dirty="0" smtClean="0">
                <a:ea typeface="ＭＳ Ｐゴシック"/>
                <a:cs typeface="ＭＳ Ｐゴシック"/>
              </a:rPr>
              <a:t>Ref: www.it-cortex.com/Stat_Failure_Rate.htm  </a:t>
            </a:r>
            <a:br>
              <a:rPr lang="en-US" sz="1600" dirty="0" smtClean="0">
                <a:ea typeface="ＭＳ Ｐゴシック"/>
                <a:cs typeface="ＭＳ Ｐゴシック"/>
              </a:rPr>
            </a:br>
            <a:r>
              <a:rPr lang="en-US" sz="1600" dirty="0" smtClean="0">
                <a:ea typeface="ＭＳ Ｐゴシック"/>
                <a:cs typeface="ＭＳ Ｐゴシック"/>
              </a:rPr>
              <a:t>www.pqa.net/ProdServices/ccpm/W05002001.html</a:t>
            </a:r>
          </a:p>
          <a:p>
            <a:pPr lvl="1"/>
            <a:endParaRPr lang="en-US" dirty="0" smtClean="0">
              <a:ea typeface="ＭＳ Ｐゴシック"/>
            </a:endParaRPr>
          </a:p>
        </p:txBody>
      </p:sp>
      <p:pic>
        <p:nvPicPr>
          <p:cNvPr id="6" name="03 Motivation.wav">
            <a:hlinkClick r:id="" action="ppaction://media"/>
          </p:cNvPr>
          <p:cNvPicPr>
            <a:picLocks noRot="1" noChangeAspect="1"/>
          </p:cNvPicPr>
          <p:nvPr>
            <a:wavAudioFile r:embed="rId1" name="03 Motivation.wav"/>
          </p:nvPr>
        </p:nvPicPr>
        <p:blipFill>
          <a:blip r:embed="rId4" cstate="print"/>
          <a:stretch>
            <a:fillRect/>
          </a:stretch>
        </p:blipFill>
        <p:spPr>
          <a:xfrm>
            <a:off x="446332" y="6780028"/>
            <a:ext cx="298834"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0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46" name="Group 3"/>
          <p:cNvGrpSpPr>
            <a:grpSpLocks/>
          </p:cNvGrpSpPr>
          <p:nvPr/>
        </p:nvGrpSpPr>
        <p:grpSpPr bwMode="auto">
          <a:xfrm>
            <a:off x="354865" y="1300163"/>
            <a:ext cx="7937770" cy="4755953"/>
            <a:chOff x="-144" y="834"/>
            <a:chExt cx="5088" cy="2482"/>
          </a:xfrm>
        </p:grpSpPr>
        <p:sp>
          <p:nvSpPr>
            <p:cNvPr id="82980" name="Rectangle 4"/>
            <p:cNvSpPr>
              <a:spLocks noChangeArrowheads="1"/>
            </p:cNvSpPr>
            <p:nvPr/>
          </p:nvSpPr>
          <p:spPr bwMode="auto">
            <a:xfrm>
              <a:off x="1438" y="934"/>
              <a:ext cx="3302" cy="1650"/>
            </a:xfrm>
            <a:prstGeom prst="rect">
              <a:avLst/>
            </a:prstGeom>
            <a:solidFill>
              <a:srgbClr val="FF0000"/>
            </a:solidFill>
            <a:ln w="9525">
              <a:solidFill>
                <a:srgbClr val="003200"/>
              </a:solidFill>
              <a:miter lim="800000"/>
              <a:headEnd/>
              <a:tailEnd/>
            </a:ln>
          </p:spPr>
          <p:txBody>
            <a:bodyPr wrap="none" anchor="ctr"/>
            <a:lstStyle/>
            <a:p>
              <a:endParaRPr lang="en-US"/>
            </a:p>
          </p:txBody>
        </p:sp>
        <p:sp>
          <p:nvSpPr>
            <p:cNvPr id="82981" name="AutoShape 5"/>
            <p:cNvSpPr>
              <a:spLocks noChangeArrowheads="1"/>
            </p:cNvSpPr>
            <p:nvPr/>
          </p:nvSpPr>
          <p:spPr bwMode="auto">
            <a:xfrm flipH="1">
              <a:off x="193" y="1082"/>
              <a:ext cx="4547" cy="1601"/>
            </a:xfrm>
            <a:prstGeom prst="rtTriangle">
              <a:avLst/>
            </a:prstGeom>
            <a:solidFill>
              <a:srgbClr val="FFFF00"/>
            </a:solidFill>
            <a:ln w="9525">
              <a:solidFill>
                <a:srgbClr val="003200"/>
              </a:solidFill>
              <a:miter lim="800000"/>
              <a:headEnd/>
              <a:tailEnd/>
            </a:ln>
          </p:spPr>
          <p:txBody>
            <a:bodyPr wrap="none" anchor="ctr"/>
            <a:lstStyle/>
            <a:p>
              <a:endParaRPr lang="en-US"/>
            </a:p>
          </p:txBody>
        </p:sp>
        <p:sp>
          <p:nvSpPr>
            <p:cNvPr id="82982" name="AutoShape 6"/>
            <p:cNvSpPr>
              <a:spLocks noChangeArrowheads="1"/>
            </p:cNvSpPr>
            <p:nvPr/>
          </p:nvSpPr>
          <p:spPr bwMode="auto">
            <a:xfrm flipH="1">
              <a:off x="-91" y="1691"/>
              <a:ext cx="4831" cy="1227"/>
            </a:xfrm>
            <a:prstGeom prst="rtTriangle">
              <a:avLst/>
            </a:prstGeom>
            <a:solidFill>
              <a:srgbClr val="66FF33"/>
            </a:solidFill>
            <a:ln w="9525">
              <a:solidFill>
                <a:srgbClr val="003200"/>
              </a:solidFill>
              <a:miter lim="800000"/>
              <a:headEnd/>
              <a:tailEnd/>
            </a:ln>
          </p:spPr>
          <p:txBody>
            <a:bodyPr wrap="none" anchor="ctr"/>
            <a:lstStyle/>
            <a:p>
              <a:endParaRPr lang="en-US"/>
            </a:p>
          </p:txBody>
        </p:sp>
        <p:sp>
          <p:nvSpPr>
            <p:cNvPr id="82983" name="Rectangle 7"/>
            <p:cNvSpPr>
              <a:spLocks noChangeArrowheads="1"/>
            </p:cNvSpPr>
            <p:nvPr/>
          </p:nvSpPr>
          <p:spPr bwMode="auto">
            <a:xfrm>
              <a:off x="1437" y="933"/>
              <a:ext cx="3311" cy="1985"/>
            </a:xfrm>
            <a:prstGeom prst="rect">
              <a:avLst/>
            </a:prstGeom>
            <a:noFill/>
            <a:ln w="19050">
              <a:solidFill>
                <a:schemeClr val="tx2"/>
              </a:solidFill>
              <a:miter lim="800000"/>
              <a:headEnd/>
              <a:tailEnd/>
            </a:ln>
          </p:spPr>
          <p:txBody>
            <a:bodyPr wrap="none" anchor="ctr"/>
            <a:lstStyle/>
            <a:p>
              <a:endParaRPr lang="en-US"/>
            </a:p>
          </p:txBody>
        </p:sp>
        <p:sp>
          <p:nvSpPr>
            <p:cNvPr id="82984" name="Text Box 8"/>
            <p:cNvSpPr txBox="1">
              <a:spLocks noChangeArrowheads="1"/>
            </p:cNvSpPr>
            <p:nvPr/>
          </p:nvSpPr>
          <p:spPr bwMode="auto">
            <a:xfrm>
              <a:off x="305" y="1751"/>
              <a:ext cx="116" cy="163"/>
            </a:xfrm>
            <a:prstGeom prst="rect">
              <a:avLst/>
            </a:prstGeom>
            <a:noFill/>
            <a:ln w="9525">
              <a:noFill/>
              <a:miter lim="800000"/>
              <a:headEnd/>
              <a:tailEnd/>
            </a:ln>
          </p:spPr>
          <p:txBody>
            <a:bodyPr>
              <a:spAutoFit/>
            </a:bodyPr>
            <a:lstStyle/>
            <a:p>
              <a:endParaRPr lang="en-US" sz="1400">
                <a:solidFill>
                  <a:srgbClr val="000000"/>
                </a:solidFill>
                <a:latin typeface="Tahoma" pitchFamily="34" charset="0"/>
              </a:endParaRPr>
            </a:p>
          </p:txBody>
        </p:sp>
        <p:sp>
          <p:nvSpPr>
            <p:cNvPr id="82985" name="Rectangle 9"/>
            <p:cNvSpPr>
              <a:spLocks noChangeArrowheads="1"/>
            </p:cNvSpPr>
            <p:nvPr/>
          </p:nvSpPr>
          <p:spPr bwMode="auto">
            <a:xfrm>
              <a:off x="-144" y="2034"/>
              <a:ext cx="1575" cy="1155"/>
            </a:xfrm>
            <a:prstGeom prst="rect">
              <a:avLst/>
            </a:prstGeom>
            <a:solidFill>
              <a:schemeClr val="bg1"/>
            </a:solidFill>
            <a:ln w="9525">
              <a:noFill/>
              <a:miter lim="800000"/>
              <a:headEnd/>
              <a:tailEnd/>
            </a:ln>
          </p:spPr>
          <p:txBody>
            <a:bodyPr wrap="none" anchor="ctr"/>
            <a:lstStyle/>
            <a:p>
              <a:endParaRPr lang="en-US"/>
            </a:p>
          </p:txBody>
        </p:sp>
        <p:sp>
          <p:nvSpPr>
            <p:cNvPr id="82986" name="Line 10"/>
            <p:cNvSpPr>
              <a:spLocks noChangeShapeType="1"/>
            </p:cNvSpPr>
            <p:nvPr/>
          </p:nvSpPr>
          <p:spPr bwMode="auto">
            <a:xfrm>
              <a:off x="1319" y="1173"/>
              <a:ext cx="68" cy="0"/>
            </a:xfrm>
            <a:prstGeom prst="line">
              <a:avLst/>
            </a:prstGeom>
            <a:noFill/>
            <a:ln w="19050">
              <a:solidFill>
                <a:srgbClr val="FF0000"/>
              </a:solidFill>
              <a:round/>
              <a:headEnd/>
              <a:tailEnd/>
            </a:ln>
          </p:spPr>
          <p:txBody>
            <a:bodyPr wrap="none" anchor="ctr"/>
            <a:lstStyle/>
            <a:p>
              <a:endParaRPr lang="en-US"/>
            </a:p>
          </p:txBody>
        </p:sp>
        <p:sp>
          <p:nvSpPr>
            <p:cNvPr id="82987" name="Line 11"/>
            <p:cNvSpPr>
              <a:spLocks noChangeShapeType="1"/>
            </p:cNvSpPr>
            <p:nvPr/>
          </p:nvSpPr>
          <p:spPr bwMode="auto">
            <a:xfrm>
              <a:off x="1319" y="1279"/>
              <a:ext cx="68" cy="0"/>
            </a:xfrm>
            <a:prstGeom prst="line">
              <a:avLst/>
            </a:prstGeom>
            <a:noFill/>
            <a:ln w="19050">
              <a:solidFill>
                <a:srgbClr val="FF0000"/>
              </a:solidFill>
              <a:round/>
              <a:headEnd/>
              <a:tailEnd/>
            </a:ln>
          </p:spPr>
          <p:txBody>
            <a:bodyPr wrap="none" anchor="ctr"/>
            <a:lstStyle/>
            <a:p>
              <a:endParaRPr lang="en-US"/>
            </a:p>
          </p:txBody>
        </p:sp>
        <p:sp>
          <p:nvSpPr>
            <p:cNvPr id="82988" name="Line 12"/>
            <p:cNvSpPr>
              <a:spLocks noChangeShapeType="1"/>
            </p:cNvSpPr>
            <p:nvPr/>
          </p:nvSpPr>
          <p:spPr bwMode="auto">
            <a:xfrm>
              <a:off x="1319" y="1387"/>
              <a:ext cx="68" cy="0"/>
            </a:xfrm>
            <a:prstGeom prst="line">
              <a:avLst/>
            </a:prstGeom>
            <a:noFill/>
            <a:ln w="19050">
              <a:solidFill>
                <a:srgbClr val="FF0000"/>
              </a:solidFill>
              <a:round/>
              <a:headEnd/>
              <a:tailEnd/>
            </a:ln>
          </p:spPr>
          <p:txBody>
            <a:bodyPr wrap="none" anchor="ctr"/>
            <a:lstStyle/>
            <a:p>
              <a:endParaRPr lang="en-US"/>
            </a:p>
          </p:txBody>
        </p:sp>
        <p:sp>
          <p:nvSpPr>
            <p:cNvPr id="82989" name="Line 13"/>
            <p:cNvSpPr>
              <a:spLocks noChangeShapeType="1"/>
            </p:cNvSpPr>
            <p:nvPr/>
          </p:nvSpPr>
          <p:spPr bwMode="auto">
            <a:xfrm>
              <a:off x="1319" y="1493"/>
              <a:ext cx="68" cy="0"/>
            </a:xfrm>
            <a:prstGeom prst="line">
              <a:avLst/>
            </a:prstGeom>
            <a:noFill/>
            <a:ln w="19050">
              <a:solidFill>
                <a:srgbClr val="FF0000"/>
              </a:solidFill>
              <a:round/>
              <a:headEnd/>
              <a:tailEnd/>
            </a:ln>
          </p:spPr>
          <p:txBody>
            <a:bodyPr wrap="none" anchor="ctr"/>
            <a:lstStyle/>
            <a:p>
              <a:endParaRPr lang="en-US"/>
            </a:p>
          </p:txBody>
        </p:sp>
        <p:sp>
          <p:nvSpPr>
            <p:cNvPr id="82990" name="Line 14"/>
            <p:cNvSpPr>
              <a:spLocks noChangeShapeType="1"/>
            </p:cNvSpPr>
            <p:nvPr/>
          </p:nvSpPr>
          <p:spPr bwMode="auto">
            <a:xfrm>
              <a:off x="1319" y="1600"/>
              <a:ext cx="68" cy="0"/>
            </a:xfrm>
            <a:prstGeom prst="line">
              <a:avLst/>
            </a:prstGeom>
            <a:noFill/>
            <a:ln w="19050">
              <a:solidFill>
                <a:srgbClr val="FF0000"/>
              </a:solidFill>
              <a:round/>
              <a:headEnd/>
              <a:tailEnd/>
            </a:ln>
          </p:spPr>
          <p:txBody>
            <a:bodyPr wrap="none" anchor="ctr"/>
            <a:lstStyle/>
            <a:p>
              <a:endParaRPr lang="en-US"/>
            </a:p>
          </p:txBody>
        </p:sp>
        <p:sp>
          <p:nvSpPr>
            <p:cNvPr id="82991" name="Line 15"/>
            <p:cNvSpPr>
              <a:spLocks noChangeShapeType="1"/>
            </p:cNvSpPr>
            <p:nvPr/>
          </p:nvSpPr>
          <p:spPr bwMode="auto">
            <a:xfrm>
              <a:off x="1319" y="1706"/>
              <a:ext cx="68" cy="0"/>
            </a:xfrm>
            <a:prstGeom prst="line">
              <a:avLst/>
            </a:prstGeom>
            <a:noFill/>
            <a:ln w="19050">
              <a:solidFill>
                <a:srgbClr val="FF0000"/>
              </a:solidFill>
              <a:round/>
              <a:headEnd/>
              <a:tailEnd/>
            </a:ln>
          </p:spPr>
          <p:txBody>
            <a:bodyPr wrap="none" anchor="ctr"/>
            <a:lstStyle/>
            <a:p>
              <a:endParaRPr lang="en-US"/>
            </a:p>
          </p:txBody>
        </p:sp>
        <p:sp>
          <p:nvSpPr>
            <p:cNvPr id="82992" name="Line 16"/>
            <p:cNvSpPr>
              <a:spLocks noChangeShapeType="1"/>
            </p:cNvSpPr>
            <p:nvPr/>
          </p:nvSpPr>
          <p:spPr bwMode="auto">
            <a:xfrm>
              <a:off x="1319" y="1814"/>
              <a:ext cx="68" cy="0"/>
            </a:xfrm>
            <a:prstGeom prst="line">
              <a:avLst/>
            </a:prstGeom>
            <a:noFill/>
            <a:ln w="19050">
              <a:solidFill>
                <a:srgbClr val="FF0000"/>
              </a:solidFill>
              <a:round/>
              <a:headEnd/>
              <a:tailEnd/>
            </a:ln>
          </p:spPr>
          <p:txBody>
            <a:bodyPr wrap="none" anchor="ctr"/>
            <a:lstStyle/>
            <a:p>
              <a:endParaRPr lang="en-US"/>
            </a:p>
          </p:txBody>
        </p:sp>
        <p:sp>
          <p:nvSpPr>
            <p:cNvPr id="82993" name="Line 17"/>
            <p:cNvSpPr>
              <a:spLocks noChangeShapeType="1"/>
            </p:cNvSpPr>
            <p:nvPr/>
          </p:nvSpPr>
          <p:spPr bwMode="auto">
            <a:xfrm>
              <a:off x="1319" y="1920"/>
              <a:ext cx="68" cy="0"/>
            </a:xfrm>
            <a:prstGeom prst="line">
              <a:avLst/>
            </a:prstGeom>
            <a:noFill/>
            <a:ln w="19050">
              <a:solidFill>
                <a:srgbClr val="FF0000"/>
              </a:solidFill>
              <a:round/>
              <a:headEnd/>
              <a:tailEnd/>
            </a:ln>
          </p:spPr>
          <p:txBody>
            <a:bodyPr wrap="none" anchor="ctr"/>
            <a:lstStyle/>
            <a:p>
              <a:endParaRPr lang="en-US"/>
            </a:p>
          </p:txBody>
        </p:sp>
        <p:sp>
          <p:nvSpPr>
            <p:cNvPr id="82994" name="Line 18"/>
            <p:cNvSpPr>
              <a:spLocks noChangeShapeType="1"/>
            </p:cNvSpPr>
            <p:nvPr/>
          </p:nvSpPr>
          <p:spPr bwMode="auto">
            <a:xfrm>
              <a:off x="1319" y="2027"/>
              <a:ext cx="68" cy="0"/>
            </a:xfrm>
            <a:prstGeom prst="line">
              <a:avLst/>
            </a:prstGeom>
            <a:noFill/>
            <a:ln w="19050">
              <a:solidFill>
                <a:srgbClr val="FF0000"/>
              </a:solidFill>
              <a:round/>
              <a:headEnd/>
              <a:tailEnd/>
            </a:ln>
          </p:spPr>
          <p:txBody>
            <a:bodyPr wrap="none" anchor="ctr"/>
            <a:lstStyle/>
            <a:p>
              <a:endParaRPr lang="en-US"/>
            </a:p>
          </p:txBody>
        </p:sp>
        <p:sp>
          <p:nvSpPr>
            <p:cNvPr id="82995" name="Line 19"/>
            <p:cNvSpPr>
              <a:spLocks noChangeShapeType="1"/>
            </p:cNvSpPr>
            <p:nvPr/>
          </p:nvSpPr>
          <p:spPr bwMode="auto">
            <a:xfrm>
              <a:off x="1319" y="2134"/>
              <a:ext cx="68" cy="0"/>
            </a:xfrm>
            <a:prstGeom prst="line">
              <a:avLst/>
            </a:prstGeom>
            <a:noFill/>
            <a:ln w="19050">
              <a:solidFill>
                <a:srgbClr val="FF0000"/>
              </a:solidFill>
              <a:round/>
              <a:headEnd/>
              <a:tailEnd/>
            </a:ln>
          </p:spPr>
          <p:txBody>
            <a:bodyPr wrap="none" anchor="ctr"/>
            <a:lstStyle/>
            <a:p>
              <a:endParaRPr lang="en-US"/>
            </a:p>
          </p:txBody>
        </p:sp>
        <p:sp>
          <p:nvSpPr>
            <p:cNvPr id="82996" name="Line 20"/>
            <p:cNvSpPr>
              <a:spLocks noChangeShapeType="1"/>
            </p:cNvSpPr>
            <p:nvPr/>
          </p:nvSpPr>
          <p:spPr bwMode="auto">
            <a:xfrm>
              <a:off x="1319" y="2240"/>
              <a:ext cx="68" cy="0"/>
            </a:xfrm>
            <a:prstGeom prst="line">
              <a:avLst/>
            </a:prstGeom>
            <a:noFill/>
            <a:ln w="19050">
              <a:solidFill>
                <a:srgbClr val="FF0000"/>
              </a:solidFill>
              <a:round/>
              <a:headEnd/>
              <a:tailEnd/>
            </a:ln>
          </p:spPr>
          <p:txBody>
            <a:bodyPr wrap="none" anchor="ctr"/>
            <a:lstStyle/>
            <a:p>
              <a:endParaRPr lang="en-US"/>
            </a:p>
          </p:txBody>
        </p:sp>
        <p:sp>
          <p:nvSpPr>
            <p:cNvPr id="82997" name="Line 21"/>
            <p:cNvSpPr>
              <a:spLocks noChangeShapeType="1"/>
            </p:cNvSpPr>
            <p:nvPr/>
          </p:nvSpPr>
          <p:spPr bwMode="auto">
            <a:xfrm>
              <a:off x="1319" y="2347"/>
              <a:ext cx="68" cy="0"/>
            </a:xfrm>
            <a:prstGeom prst="line">
              <a:avLst/>
            </a:prstGeom>
            <a:noFill/>
            <a:ln w="19050">
              <a:solidFill>
                <a:srgbClr val="FF0000"/>
              </a:solidFill>
              <a:round/>
              <a:headEnd/>
              <a:tailEnd/>
            </a:ln>
          </p:spPr>
          <p:txBody>
            <a:bodyPr wrap="none" anchor="ctr"/>
            <a:lstStyle/>
            <a:p>
              <a:endParaRPr lang="en-US"/>
            </a:p>
          </p:txBody>
        </p:sp>
        <p:sp>
          <p:nvSpPr>
            <p:cNvPr id="82998" name="Line 22"/>
            <p:cNvSpPr>
              <a:spLocks noChangeShapeType="1"/>
            </p:cNvSpPr>
            <p:nvPr/>
          </p:nvSpPr>
          <p:spPr bwMode="auto">
            <a:xfrm>
              <a:off x="1319" y="2453"/>
              <a:ext cx="68" cy="0"/>
            </a:xfrm>
            <a:prstGeom prst="line">
              <a:avLst/>
            </a:prstGeom>
            <a:noFill/>
            <a:ln w="19050">
              <a:solidFill>
                <a:srgbClr val="FF0000"/>
              </a:solidFill>
              <a:round/>
              <a:headEnd/>
              <a:tailEnd/>
            </a:ln>
          </p:spPr>
          <p:txBody>
            <a:bodyPr wrap="none" anchor="ctr"/>
            <a:lstStyle/>
            <a:p>
              <a:endParaRPr lang="en-US"/>
            </a:p>
          </p:txBody>
        </p:sp>
        <p:sp>
          <p:nvSpPr>
            <p:cNvPr id="82999" name="Line 23"/>
            <p:cNvSpPr>
              <a:spLocks noChangeShapeType="1"/>
            </p:cNvSpPr>
            <p:nvPr/>
          </p:nvSpPr>
          <p:spPr bwMode="auto">
            <a:xfrm>
              <a:off x="1319" y="2561"/>
              <a:ext cx="68" cy="0"/>
            </a:xfrm>
            <a:prstGeom prst="line">
              <a:avLst/>
            </a:prstGeom>
            <a:noFill/>
            <a:ln w="19050">
              <a:solidFill>
                <a:srgbClr val="FF0000"/>
              </a:solidFill>
              <a:round/>
              <a:headEnd/>
              <a:tailEnd/>
            </a:ln>
          </p:spPr>
          <p:txBody>
            <a:bodyPr wrap="none" anchor="ctr"/>
            <a:lstStyle/>
            <a:p>
              <a:endParaRPr lang="en-US"/>
            </a:p>
          </p:txBody>
        </p:sp>
        <p:sp>
          <p:nvSpPr>
            <p:cNvPr id="83000" name="Line 24"/>
            <p:cNvSpPr>
              <a:spLocks noChangeShapeType="1"/>
            </p:cNvSpPr>
            <p:nvPr/>
          </p:nvSpPr>
          <p:spPr bwMode="auto">
            <a:xfrm>
              <a:off x="1319" y="1066"/>
              <a:ext cx="68" cy="0"/>
            </a:xfrm>
            <a:prstGeom prst="line">
              <a:avLst/>
            </a:prstGeom>
            <a:noFill/>
            <a:ln w="19050">
              <a:solidFill>
                <a:srgbClr val="FF0000"/>
              </a:solidFill>
              <a:round/>
              <a:headEnd/>
              <a:tailEnd/>
            </a:ln>
          </p:spPr>
          <p:txBody>
            <a:bodyPr wrap="none" anchor="ctr"/>
            <a:lstStyle/>
            <a:p>
              <a:endParaRPr lang="en-US"/>
            </a:p>
          </p:txBody>
        </p:sp>
        <p:sp>
          <p:nvSpPr>
            <p:cNvPr id="83001" name="Line 25"/>
            <p:cNvSpPr>
              <a:spLocks noChangeShapeType="1"/>
            </p:cNvSpPr>
            <p:nvPr/>
          </p:nvSpPr>
          <p:spPr bwMode="auto">
            <a:xfrm>
              <a:off x="1319" y="960"/>
              <a:ext cx="68" cy="0"/>
            </a:xfrm>
            <a:prstGeom prst="line">
              <a:avLst/>
            </a:prstGeom>
            <a:noFill/>
            <a:ln w="19050">
              <a:solidFill>
                <a:srgbClr val="FF0000"/>
              </a:solidFill>
              <a:round/>
              <a:headEnd/>
              <a:tailEnd/>
            </a:ln>
          </p:spPr>
          <p:txBody>
            <a:bodyPr wrap="none" anchor="ctr"/>
            <a:lstStyle/>
            <a:p>
              <a:endParaRPr lang="en-US"/>
            </a:p>
          </p:txBody>
        </p:sp>
        <p:sp>
          <p:nvSpPr>
            <p:cNvPr id="83002" name="Line 26"/>
            <p:cNvSpPr>
              <a:spLocks noChangeShapeType="1"/>
            </p:cNvSpPr>
            <p:nvPr/>
          </p:nvSpPr>
          <p:spPr bwMode="auto">
            <a:xfrm>
              <a:off x="1319" y="2774"/>
              <a:ext cx="68" cy="0"/>
            </a:xfrm>
            <a:prstGeom prst="line">
              <a:avLst/>
            </a:prstGeom>
            <a:noFill/>
            <a:ln w="19050">
              <a:solidFill>
                <a:srgbClr val="FF0000"/>
              </a:solidFill>
              <a:round/>
              <a:headEnd/>
              <a:tailEnd/>
            </a:ln>
          </p:spPr>
          <p:txBody>
            <a:bodyPr wrap="none" anchor="ctr"/>
            <a:lstStyle/>
            <a:p>
              <a:endParaRPr lang="en-US"/>
            </a:p>
          </p:txBody>
        </p:sp>
        <p:sp>
          <p:nvSpPr>
            <p:cNvPr id="83003" name="Line 27"/>
            <p:cNvSpPr>
              <a:spLocks noChangeShapeType="1"/>
            </p:cNvSpPr>
            <p:nvPr/>
          </p:nvSpPr>
          <p:spPr bwMode="auto">
            <a:xfrm>
              <a:off x="1319" y="2667"/>
              <a:ext cx="68" cy="0"/>
            </a:xfrm>
            <a:prstGeom prst="line">
              <a:avLst/>
            </a:prstGeom>
            <a:noFill/>
            <a:ln w="19050">
              <a:solidFill>
                <a:srgbClr val="FF0000"/>
              </a:solidFill>
              <a:round/>
              <a:headEnd/>
              <a:tailEnd/>
            </a:ln>
          </p:spPr>
          <p:txBody>
            <a:bodyPr wrap="none" anchor="ctr"/>
            <a:lstStyle/>
            <a:p>
              <a:endParaRPr lang="en-US"/>
            </a:p>
          </p:txBody>
        </p:sp>
        <p:sp>
          <p:nvSpPr>
            <p:cNvPr id="83004" name="Line 28"/>
            <p:cNvSpPr>
              <a:spLocks noChangeShapeType="1"/>
            </p:cNvSpPr>
            <p:nvPr/>
          </p:nvSpPr>
          <p:spPr bwMode="auto">
            <a:xfrm>
              <a:off x="1319" y="2881"/>
              <a:ext cx="68" cy="0"/>
            </a:xfrm>
            <a:prstGeom prst="line">
              <a:avLst/>
            </a:prstGeom>
            <a:noFill/>
            <a:ln w="19050">
              <a:solidFill>
                <a:srgbClr val="FF0000"/>
              </a:solidFill>
              <a:round/>
              <a:headEnd/>
              <a:tailEnd/>
            </a:ln>
          </p:spPr>
          <p:txBody>
            <a:bodyPr wrap="none" anchor="ctr"/>
            <a:lstStyle/>
            <a:p>
              <a:endParaRPr lang="en-US"/>
            </a:p>
          </p:txBody>
        </p:sp>
        <p:sp>
          <p:nvSpPr>
            <p:cNvPr id="13" name="Text Box 29"/>
            <p:cNvSpPr txBox="1">
              <a:spLocks noChangeArrowheads="1"/>
            </p:cNvSpPr>
            <p:nvPr/>
          </p:nvSpPr>
          <p:spPr bwMode="auto">
            <a:xfrm rot="5400000" flipH="1" flipV="1">
              <a:off x="166" y="1821"/>
              <a:ext cx="2151" cy="177"/>
            </a:xfrm>
            <a:prstGeom prst="rect">
              <a:avLst/>
            </a:prstGeom>
            <a:noFill/>
            <a:ln w="9525">
              <a:noFill/>
              <a:miter lim="800000"/>
              <a:headEnd/>
              <a:tailEnd/>
            </a:ln>
            <a:effectLst/>
          </p:spPr>
          <p:txBody>
            <a:bodyPr>
              <a:spAutoFit/>
            </a:bodyPr>
            <a:lstStyle/>
            <a:p>
              <a:pPr>
                <a:defRPr/>
              </a:pPr>
              <a:r>
                <a:rPr lang="en-US" sz="1200" dirty="0">
                  <a:solidFill>
                    <a:srgbClr val="000000"/>
                  </a:solidFill>
                  <a:latin typeface="Tahoma" pitchFamily="34" charset="0"/>
                  <a:ea typeface="ＭＳ Ｐゴシック" pitchFamily="58" charset="-128"/>
                  <a:cs typeface="ＭＳ Ｐゴシック" pitchFamily="58" charset="-128"/>
                </a:rPr>
                <a:t>0	</a:t>
              </a:r>
              <a:r>
                <a:rPr lang="en-US" sz="1200" b="1" dirty="0">
                  <a:solidFill>
                    <a:srgbClr val="000000"/>
                  </a:solidFill>
                  <a:latin typeface="+mj-lt"/>
                  <a:ea typeface="ＭＳ Ｐゴシック" pitchFamily="58" charset="-128"/>
                  <a:cs typeface="ＭＳ Ｐゴシック" pitchFamily="58" charset="-128"/>
                </a:rPr>
                <a:t>% Buffer Consumed</a:t>
              </a:r>
              <a:r>
                <a:rPr lang="en-US" sz="1200" dirty="0">
                  <a:solidFill>
                    <a:srgbClr val="000000"/>
                  </a:solidFill>
                  <a:latin typeface="Tahoma" pitchFamily="34" charset="0"/>
                  <a:ea typeface="ＭＳ Ｐゴシック" pitchFamily="58" charset="-128"/>
                  <a:cs typeface="ＭＳ Ｐゴシック" pitchFamily="58" charset="-128"/>
                </a:rPr>
                <a:t>	    100</a:t>
              </a:r>
            </a:p>
          </p:txBody>
        </p:sp>
        <p:sp>
          <p:nvSpPr>
            <p:cNvPr id="83006" name="Text Box 30"/>
            <p:cNvSpPr txBox="1">
              <a:spLocks noChangeArrowheads="1"/>
            </p:cNvSpPr>
            <p:nvPr/>
          </p:nvSpPr>
          <p:spPr bwMode="auto">
            <a:xfrm>
              <a:off x="1382" y="2949"/>
              <a:ext cx="3562" cy="145"/>
            </a:xfrm>
            <a:prstGeom prst="rect">
              <a:avLst/>
            </a:prstGeom>
            <a:noFill/>
            <a:ln w="9525">
              <a:noFill/>
              <a:miter lim="800000"/>
              <a:headEnd/>
              <a:tailEnd/>
            </a:ln>
          </p:spPr>
          <p:txBody>
            <a:bodyPr>
              <a:spAutoFit/>
            </a:bodyPr>
            <a:lstStyle/>
            <a:p>
              <a:r>
                <a:rPr lang="en-US" sz="1200">
                  <a:solidFill>
                    <a:srgbClr val="FF0000"/>
                  </a:solidFill>
                  <a:latin typeface="Lucida Sans" pitchFamily="34" charset="0"/>
                </a:rPr>
                <a:t>|  |  |  |  |  |  |  |  |  |  |  |  |  |  |  |  |  |  |  |  |  |  |  |  |  |  |  |  |  |  |  |  |  |  |  |  |  |  |</a:t>
              </a:r>
            </a:p>
          </p:txBody>
        </p:sp>
        <p:sp>
          <p:nvSpPr>
            <p:cNvPr id="14" name="Text Box 31"/>
            <p:cNvSpPr txBox="1">
              <a:spLocks noChangeArrowheads="1"/>
            </p:cNvSpPr>
            <p:nvPr/>
          </p:nvSpPr>
          <p:spPr bwMode="auto">
            <a:xfrm>
              <a:off x="2283" y="3066"/>
              <a:ext cx="1383" cy="241"/>
            </a:xfrm>
            <a:prstGeom prst="rect">
              <a:avLst/>
            </a:prstGeom>
            <a:noFill/>
            <a:ln w="9525" algn="ctr">
              <a:noFill/>
              <a:miter lim="800000"/>
              <a:headEnd/>
              <a:tailEnd/>
            </a:ln>
            <a:effectLst/>
          </p:spPr>
          <p:txBody>
            <a:bodyPr>
              <a:spAutoFit/>
            </a:bodyPr>
            <a:lstStyle/>
            <a:p>
              <a:pPr>
                <a:defRPr/>
              </a:pPr>
              <a:r>
                <a:rPr lang="en-US" sz="1200" b="1" dirty="0">
                  <a:solidFill>
                    <a:srgbClr val="000000"/>
                  </a:solidFill>
                  <a:latin typeface="+mj-lt"/>
                  <a:ea typeface="ＭＳ Ｐゴシック" pitchFamily="58" charset="-128"/>
                  <a:cs typeface="Tahoma" pitchFamily="34" charset="0"/>
                </a:rPr>
                <a:t>% Critical Chain Completed</a:t>
              </a:r>
            </a:p>
          </p:txBody>
        </p:sp>
        <p:sp>
          <p:nvSpPr>
            <p:cNvPr id="83008" name="Text Box 32"/>
            <p:cNvSpPr txBox="1">
              <a:spLocks noChangeArrowheads="1"/>
            </p:cNvSpPr>
            <p:nvPr/>
          </p:nvSpPr>
          <p:spPr bwMode="auto">
            <a:xfrm>
              <a:off x="1371" y="3072"/>
              <a:ext cx="169" cy="145"/>
            </a:xfrm>
            <a:prstGeom prst="rect">
              <a:avLst/>
            </a:prstGeom>
            <a:noFill/>
            <a:ln w="9525">
              <a:noFill/>
              <a:miter lim="800000"/>
              <a:headEnd/>
              <a:tailEnd/>
            </a:ln>
          </p:spPr>
          <p:txBody>
            <a:bodyPr>
              <a:spAutoFit/>
            </a:bodyPr>
            <a:lstStyle/>
            <a:p>
              <a:r>
                <a:rPr lang="en-US" sz="1200">
                  <a:solidFill>
                    <a:srgbClr val="000000"/>
                  </a:solidFill>
                  <a:latin typeface="Tahoma" pitchFamily="34" charset="0"/>
                </a:rPr>
                <a:t>0</a:t>
              </a:r>
            </a:p>
          </p:txBody>
        </p:sp>
        <p:sp>
          <p:nvSpPr>
            <p:cNvPr id="83009" name="Text Box 33"/>
            <p:cNvSpPr txBox="1">
              <a:spLocks noChangeArrowheads="1"/>
            </p:cNvSpPr>
            <p:nvPr/>
          </p:nvSpPr>
          <p:spPr bwMode="auto">
            <a:xfrm>
              <a:off x="4539" y="3075"/>
              <a:ext cx="274" cy="241"/>
            </a:xfrm>
            <a:prstGeom prst="rect">
              <a:avLst/>
            </a:prstGeom>
            <a:noFill/>
            <a:ln w="9525">
              <a:noFill/>
              <a:miter lim="800000"/>
              <a:headEnd/>
              <a:tailEnd/>
            </a:ln>
          </p:spPr>
          <p:txBody>
            <a:bodyPr>
              <a:spAutoFit/>
            </a:bodyPr>
            <a:lstStyle/>
            <a:p>
              <a:r>
                <a:rPr lang="en-US" sz="1200">
                  <a:solidFill>
                    <a:srgbClr val="000000"/>
                  </a:solidFill>
                  <a:latin typeface="Tahoma" pitchFamily="34" charset="0"/>
                </a:rPr>
                <a:t>100</a:t>
              </a:r>
            </a:p>
          </p:txBody>
        </p:sp>
      </p:grpSp>
      <p:grpSp>
        <p:nvGrpSpPr>
          <p:cNvPr id="3" name="Group 34"/>
          <p:cNvGrpSpPr>
            <a:grpSpLocks/>
          </p:cNvGrpSpPr>
          <p:nvPr/>
        </p:nvGrpSpPr>
        <p:grpSpPr bwMode="auto">
          <a:xfrm>
            <a:off x="3175263" y="3749675"/>
            <a:ext cx="534858" cy="355600"/>
            <a:chOff x="2976" y="1422"/>
            <a:chExt cx="337" cy="210"/>
          </a:xfrm>
        </p:grpSpPr>
        <p:sp>
          <p:nvSpPr>
            <p:cNvPr id="82978" name="Oval 35"/>
            <p:cNvSpPr>
              <a:spLocks noChangeArrowheads="1"/>
            </p:cNvSpPr>
            <p:nvPr/>
          </p:nvSpPr>
          <p:spPr bwMode="auto">
            <a:xfrm>
              <a:off x="2976" y="1584"/>
              <a:ext cx="48" cy="48"/>
            </a:xfrm>
            <a:prstGeom prst="ellipse">
              <a:avLst/>
            </a:prstGeom>
            <a:solidFill>
              <a:schemeClr val="tx1"/>
            </a:solidFill>
            <a:ln w="9525">
              <a:noFill/>
              <a:round/>
              <a:headEnd/>
              <a:tailEnd/>
            </a:ln>
          </p:spPr>
          <p:txBody>
            <a:bodyPr wrap="none" anchor="ctr"/>
            <a:lstStyle/>
            <a:p>
              <a:endParaRPr lang="en-US" sz="1600">
                <a:latin typeface="Lucida Sans" pitchFamily="34" charset="0"/>
              </a:endParaRPr>
            </a:p>
          </p:txBody>
        </p:sp>
        <p:sp>
          <p:nvSpPr>
            <p:cNvPr id="82979" name="Text Box 36"/>
            <p:cNvSpPr txBox="1">
              <a:spLocks noChangeArrowheads="1"/>
            </p:cNvSpPr>
            <p:nvPr/>
          </p:nvSpPr>
          <p:spPr bwMode="auto">
            <a:xfrm rot="19481327">
              <a:off x="2983" y="1422"/>
              <a:ext cx="330" cy="164"/>
            </a:xfrm>
            <a:prstGeom prst="rect">
              <a:avLst/>
            </a:prstGeom>
            <a:noFill/>
            <a:ln w="9525">
              <a:noFill/>
              <a:miter lim="800000"/>
              <a:headEnd/>
              <a:tailEnd/>
            </a:ln>
          </p:spPr>
          <p:txBody>
            <a:bodyPr wrap="none">
              <a:spAutoFit/>
            </a:bodyPr>
            <a:lstStyle/>
            <a:p>
              <a:r>
                <a:rPr lang="en-US" sz="1200">
                  <a:solidFill>
                    <a:srgbClr val="000000"/>
                  </a:solidFill>
                  <a:latin typeface="Lucida Sans" pitchFamily="34" charset="0"/>
                </a:rPr>
                <a:t>1009</a:t>
              </a:r>
            </a:p>
          </p:txBody>
        </p:sp>
      </p:grpSp>
      <p:sp>
        <p:nvSpPr>
          <p:cNvPr id="63525" name="Oval 37"/>
          <p:cNvSpPr>
            <a:spLocks noChangeArrowheads="1"/>
          </p:cNvSpPr>
          <p:nvPr/>
        </p:nvSpPr>
        <p:spPr bwMode="auto">
          <a:xfrm>
            <a:off x="2821800" y="4759325"/>
            <a:ext cx="76264" cy="82550"/>
          </a:xfrm>
          <a:prstGeom prst="ellipse">
            <a:avLst/>
          </a:prstGeom>
          <a:solidFill>
            <a:schemeClr val="tx1"/>
          </a:solidFill>
          <a:ln w="9525">
            <a:noFill/>
            <a:round/>
            <a:headEnd/>
            <a:tailEnd/>
          </a:ln>
        </p:spPr>
        <p:txBody>
          <a:bodyPr wrap="none" lIns="91428" tIns="45714" rIns="91428" bIns="45714" anchor="ctr"/>
          <a:lstStyle/>
          <a:p>
            <a:endParaRPr lang="en-US" sz="1600">
              <a:latin typeface="Lucida Sans" pitchFamily="34" charset="0"/>
            </a:endParaRPr>
          </a:p>
        </p:txBody>
      </p:sp>
      <p:sp>
        <p:nvSpPr>
          <p:cNvPr id="63526" name="Text Box 38"/>
          <p:cNvSpPr txBox="1">
            <a:spLocks noChangeArrowheads="1"/>
          </p:cNvSpPr>
          <p:nvPr/>
        </p:nvSpPr>
        <p:spPr bwMode="auto">
          <a:xfrm rot="-2118673">
            <a:off x="2842830" y="4478750"/>
            <a:ext cx="524478" cy="276987"/>
          </a:xfrm>
          <a:prstGeom prst="rect">
            <a:avLst/>
          </a:prstGeom>
          <a:noFill/>
          <a:ln w="9525">
            <a:noFill/>
            <a:miter lim="800000"/>
            <a:headEnd/>
            <a:tailEnd/>
          </a:ln>
        </p:spPr>
        <p:txBody>
          <a:bodyPr wrap="none" lIns="91428" tIns="45714" rIns="91428" bIns="45714">
            <a:spAutoFit/>
          </a:bodyPr>
          <a:lstStyle/>
          <a:p>
            <a:r>
              <a:rPr lang="en-US" sz="1200">
                <a:solidFill>
                  <a:srgbClr val="000000"/>
                </a:solidFill>
                <a:latin typeface="Lucida Sans" pitchFamily="34" charset="0"/>
              </a:rPr>
              <a:t>1010</a:t>
            </a:r>
          </a:p>
        </p:txBody>
      </p:sp>
      <p:grpSp>
        <p:nvGrpSpPr>
          <p:cNvPr id="4" name="Group 39"/>
          <p:cNvGrpSpPr>
            <a:grpSpLocks/>
          </p:cNvGrpSpPr>
          <p:nvPr/>
        </p:nvGrpSpPr>
        <p:grpSpPr bwMode="auto">
          <a:xfrm>
            <a:off x="3860073" y="2530475"/>
            <a:ext cx="537960" cy="355600"/>
            <a:chOff x="2976" y="1422"/>
            <a:chExt cx="338" cy="210"/>
          </a:xfrm>
        </p:grpSpPr>
        <p:sp>
          <p:nvSpPr>
            <p:cNvPr id="82976" name="Oval 40"/>
            <p:cNvSpPr>
              <a:spLocks noChangeArrowheads="1"/>
            </p:cNvSpPr>
            <p:nvPr/>
          </p:nvSpPr>
          <p:spPr bwMode="auto">
            <a:xfrm>
              <a:off x="2976" y="1584"/>
              <a:ext cx="48" cy="48"/>
            </a:xfrm>
            <a:prstGeom prst="ellipse">
              <a:avLst/>
            </a:prstGeom>
            <a:solidFill>
              <a:schemeClr val="tx1"/>
            </a:solidFill>
            <a:ln w="9525">
              <a:noFill/>
              <a:round/>
              <a:headEnd/>
              <a:tailEnd/>
            </a:ln>
          </p:spPr>
          <p:txBody>
            <a:bodyPr wrap="none" anchor="ctr"/>
            <a:lstStyle/>
            <a:p>
              <a:endParaRPr lang="en-US" sz="1600">
                <a:latin typeface="Lucida Sans" pitchFamily="34" charset="0"/>
              </a:endParaRPr>
            </a:p>
          </p:txBody>
        </p:sp>
        <p:sp>
          <p:nvSpPr>
            <p:cNvPr id="82977" name="Text Box 41"/>
            <p:cNvSpPr txBox="1">
              <a:spLocks noChangeArrowheads="1"/>
            </p:cNvSpPr>
            <p:nvPr/>
          </p:nvSpPr>
          <p:spPr bwMode="auto">
            <a:xfrm rot="19481327">
              <a:off x="2984" y="1422"/>
              <a:ext cx="330" cy="164"/>
            </a:xfrm>
            <a:prstGeom prst="rect">
              <a:avLst/>
            </a:prstGeom>
            <a:noFill/>
            <a:ln w="9525">
              <a:noFill/>
              <a:miter lim="800000"/>
              <a:headEnd/>
              <a:tailEnd/>
            </a:ln>
          </p:spPr>
          <p:txBody>
            <a:bodyPr wrap="none">
              <a:spAutoFit/>
            </a:bodyPr>
            <a:lstStyle/>
            <a:p>
              <a:r>
                <a:rPr lang="en-US" sz="1200">
                  <a:solidFill>
                    <a:srgbClr val="000000"/>
                  </a:solidFill>
                  <a:latin typeface="Lucida Sans" pitchFamily="34" charset="0"/>
                </a:rPr>
                <a:t>1007</a:t>
              </a:r>
            </a:p>
          </p:txBody>
        </p:sp>
      </p:grpSp>
      <p:grpSp>
        <p:nvGrpSpPr>
          <p:cNvPr id="5" name="Group 42"/>
          <p:cNvGrpSpPr>
            <a:grpSpLocks/>
          </p:cNvGrpSpPr>
          <p:nvPr/>
        </p:nvGrpSpPr>
        <p:grpSpPr bwMode="auto">
          <a:xfrm>
            <a:off x="3936338" y="4237038"/>
            <a:ext cx="537960" cy="355600"/>
            <a:chOff x="2976" y="1422"/>
            <a:chExt cx="338" cy="210"/>
          </a:xfrm>
        </p:grpSpPr>
        <p:sp>
          <p:nvSpPr>
            <p:cNvPr id="82974" name="Oval 43"/>
            <p:cNvSpPr>
              <a:spLocks noChangeArrowheads="1"/>
            </p:cNvSpPr>
            <p:nvPr/>
          </p:nvSpPr>
          <p:spPr bwMode="auto">
            <a:xfrm>
              <a:off x="2976" y="1584"/>
              <a:ext cx="48" cy="48"/>
            </a:xfrm>
            <a:prstGeom prst="ellipse">
              <a:avLst/>
            </a:prstGeom>
            <a:solidFill>
              <a:schemeClr val="tx1"/>
            </a:solidFill>
            <a:ln w="9525">
              <a:noFill/>
              <a:round/>
              <a:headEnd/>
              <a:tailEnd/>
            </a:ln>
          </p:spPr>
          <p:txBody>
            <a:bodyPr wrap="none" anchor="ctr"/>
            <a:lstStyle/>
            <a:p>
              <a:endParaRPr lang="en-US" sz="1600">
                <a:latin typeface="Lucida Sans" pitchFamily="34" charset="0"/>
              </a:endParaRPr>
            </a:p>
          </p:txBody>
        </p:sp>
        <p:sp>
          <p:nvSpPr>
            <p:cNvPr id="82975" name="Text Box 44"/>
            <p:cNvSpPr txBox="1">
              <a:spLocks noChangeArrowheads="1"/>
            </p:cNvSpPr>
            <p:nvPr/>
          </p:nvSpPr>
          <p:spPr bwMode="auto">
            <a:xfrm rot="19481327">
              <a:off x="2984" y="1422"/>
              <a:ext cx="330" cy="164"/>
            </a:xfrm>
            <a:prstGeom prst="rect">
              <a:avLst/>
            </a:prstGeom>
            <a:noFill/>
            <a:ln w="9525">
              <a:noFill/>
              <a:miter lim="800000"/>
              <a:headEnd/>
              <a:tailEnd/>
            </a:ln>
          </p:spPr>
          <p:txBody>
            <a:bodyPr wrap="none">
              <a:spAutoFit/>
            </a:bodyPr>
            <a:lstStyle/>
            <a:p>
              <a:r>
                <a:rPr lang="en-US" sz="1200">
                  <a:solidFill>
                    <a:srgbClr val="000000"/>
                  </a:solidFill>
                  <a:latin typeface="Lucida Sans" pitchFamily="34" charset="0"/>
                </a:rPr>
                <a:t>1008</a:t>
              </a:r>
            </a:p>
          </p:txBody>
        </p:sp>
      </p:grpSp>
      <p:grpSp>
        <p:nvGrpSpPr>
          <p:cNvPr id="6" name="Group 45"/>
          <p:cNvGrpSpPr>
            <a:grpSpLocks/>
          </p:cNvGrpSpPr>
          <p:nvPr/>
        </p:nvGrpSpPr>
        <p:grpSpPr bwMode="auto">
          <a:xfrm>
            <a:off x="5232857" y="3098800"/>
            <a:ext cx="534858" cy="355600"/>
            <a:chOff x="2976" y="1422"/>
            <a:chExt cx="337" cy="210"/>
          </a:xfrm>
        </p:grpSpPr>
        <p:sp>
          <p:nvSpPr>
            <p:cNvPr id="82972" name="Oval 46"/>
            <p:cNvSpPr>
              <a:spLocks noChangeArrowheads="1"/>
            </p:cNvSpPr>
            <p:nvPr/>
          </p:nvSpPr>
          <p:spPr bwMode="auto">
            <a:xfrm>
              <a:off x="2976" y="1584"/>
              <a:ext cx="48" cy="48"/>
            </a:xfrm>
            <a:prstGeom prst="ellipse">
              <a:avLst/>
            </a:prstGeom>
            <a:solidFill>
              <a:schemeClr val="tx1"/>
            </a:solidFill>
            <a:ln w="9525">
              <a:noFill/>
              <a:round/>
              <a:headEnd/>
              <a:tailEnd/>
            </a:ln>
          </p:spPr>
          <p:txBody>
            <a:bodyPr wrap="none" anchor="ctr"/>
            <a:lstStyle/>
            <a:p>
              <a:endParaRPr lang="en-US" sz="1600">
                <a:latin typeface="Lucida Sans" pitchFamily="34" charset="0"/>
              </a:endParaRPr>
            </a:p>
          </p:txBody>
        </p:sp>
        <p:sp>
          <p:nvSpPr>
            <p:cNvPr id="82973" name="Text Box 47"/>
            <p:cNvSpPr txBox="1">
              <a:spLocks noChangeArrowheads="1"/>
            </p:cNvSpPr>
            <p:nvPr/>
          </p:nvSpPr>
          <p:spPr bwMode="auto">
            <a:xfrm rot="19481327">
              <a:off x="2983" y="1422"/>
              <a:ext cx="330" cy="164"/>
            </a:xfrm>
            <a:prstGeom prst="rect">
              <a:avLst/>
            </a:prstGeom>
            <a:noFill/>
            <a:ln w="9525">
              <a:noFill/>
              <a:miter lim="800000"/>
              <a:headEnd/>
              <a:tailEnd/>
            </a:ln>
          </p:spPr>
          <p:txBody>
            <a:bodyPr wrap="none">
              <a:spAutoFit/>
            </a:bodyPr>
            <a:lstStyle/>
            <a:p>
              <a:r>
                <a:rPr lang="en-US" sz="1200" dirty="0">
                  <a:solidFill>
                    <a:srgbClr val="000000"/>
                  </a:solidFill>
                  <a:latin typeface="Lucida Sans" pitchFamily="34" charset="0"/>
                </a:rPr>
                <a:t>1006</a:t>
              </a:r>
            </a:p>
          </p:txBody>
        </p:sp>
      </p:grpSp>
      <p:grpSp>
        <p:nvGrpSpPr>
          <p:cNvPr id="7" name="Group 48"/>
          <p:cNvGrpSpPr>
            <a:grpSpLocks/>
          </p:cNvGrpSpPr>
          <p:nvPr/>
        </p:nvGrpSpPr>
        <p:grpSpPr bwMode="auto">
          <a:xfrm>
            <a:off x="5309122" y="3992563"/>
            <a:ext cx="534858" cy="355600"/>
            <a:chOff x="2976" y="1422"/>
            <a:chExt cx="337" cy="210"/>
          </a:xfrm>
        </p:grpSpPr>
        <p:sp>
          <p:nvSpPr>
            <p:cNvPr id="82970" name="Oval 49"/>
            <p:cNvSpPr>
              <a:spLocks noChangeArrowheads="1"/>
            </p:cNvSpPr>
            <p:nvPr/>
          </p:nvSpPr>
          <p:spPr bwMode="auto">
            <a:xfrm>
              <a:off x="2976" y="1584"/>
              <a:ext cx="48" cy="48"/>
            </a:xfrm>
            <a:prstGeom prst="ellipse">
              <a:avLst/>
            </a:prstGeom>
            <a:solidFill>
              <a:schemeClr val="tx1"/>
            </a:solidFill>
            <a:ln w="9525">
              <a:noFill/>
              <a:round/>
              <a:headEnd/>
              <a:tailEnd/>
            </a:ln>
          </p:spPr>
          <p:txBody>
            <a:bodyPr wrap="none" anchor="ctr"/>
            <a:lstStyle/>
            <a:p>
              <a:endParaRPr lang="en-US" sz="1600">
                <a:latin typeface="Lucida Sans" pitchFamily="34" charset="0"/>
              </a:endParaRPr>
            </a:p>
          </p:txBody>
        </p:sp>
        <p:sp>
          <p:nvSpPr>
            <p:cNvPr id="82971" name="Text Box 50"/>
            <p:cNvSpPr txBox="1">
              <a:spLocks noChangeArrowheads="1"/>
            </p:cNvSpPr>
            <p:nvPr/>
          </p:nvSpPr>
          <p:spPr bwMode="auto">
            <a:xfrm rot="19481327">
              <a:off x="2983" y="1422"/>
              <a:ext cx="330" cy="164"/>
            </a:xfrm>
            <a:prstGeom prst="rect">
              <a:avLst/>
            </a:prstGeom>
            <a:noFill/>
            <a:ln w="9525">
              <a:noFill/>
              <a:miter lim="800000"/>
              <a:headEnd/>
              <a:tailEnd/>
            </a:ln>
          </p:spPr>
          <p:txBody>
            <a:bodyPr wrap="none">
              <a:spAutoFit/>
            </a:bodyPr>
            <a:lstStyle/>
            <a:p>
              <a:r>
                <a:rPr lang="en-US" sz="1200">
                  <a:latin typeface="Lucida Sans" pitchFamily="34" charset="0"/>
                </a:rPr>
                <a:t>1005</a:t>
              </a:r>
            </a:p>
          </p:txBody>
        </p:sp>
      </p:grpSp>
      <p:grpSp>
        <p:nvGrpSpPr>
          <p:cNvPr id="8" name="Group 51"/>
          <p:cNvGrpSpPr>
            <a:grpSpLocks/>
          </p:cNvGrpSpPr>
          <p:nvPr/>
        </p:nvGrpSpPr>
        <p:grpSpPr bwMode="auto">
          <a:xfrm>
            <a:off x="5461651" y="1798638"/>
            <a:ext cx="534858" cy="355600"/>
            <a:chOff x="2976" y="1422"/>
            <a:chExt cx="337" cy="210"/>
          </a:xfrm>
        </p:grpSpPr>
        <p:sp>
          <p:nvSpPr>
            <p:cNvPr id="82968" name="Oval 52"/>
            <p:cNvSpPr>
              <a:spLocks noChangeArrowheads="1"/>
            </p:cNvSpPr>
            <p:nvPr/>
          </p:nvSpPr>
          <p:spPr bwMode="auto">
            <a:xfrm>
              <a:off x="2976" y="1584"/>
              <a:ext cx="48" cy="48"/>
            </a:xfrm>
            <a:prstGeom prst="ellipse">
              <a:avLst/>
            </a:prstGeom>
            <a:solidFill>
              <a:schemeClr val="tx1"/>
            </a:solidFill>
            <a:ln w="9525">
              <a:noFill/>
              <a:round/>
              <a:headEnd/>
              <a:tailEnd/>
            </a:ln>
          </p:spPr>
          <p:txBody>
            <a:bodyPr wrap="none" anchor="ctr"/>
            <a:lstStyle/>
            <a:p>
              <a:endParaRPr lang="en-US" sz="1600">
                <a:latin typeface="Lucida Sans" pitchFamily="34" charset="0"/>
              </a:endParaRPr>
            </a:p>
          </p:txBody>
        </p:sp>
        <p:sp>
          <p:nvSpPr>
            <p:cNvPr id="82969" name="Text Box 53"/>
            <p:cNvSpPr txBox="1">
              <a:spLocks noChangeArrowheads="1"/>
            </p:cNvSpPr>
            <p:nvPr/>
          </p:nvSpPr>
          <p:spPr bwMode="auto">
            <a:xfrm rot="19481327">
              <a:off x="2983" y="1422"/>
              <a:ext cx="330" cy="164"/>
            </a:xfrm>
            <a:prstGeom prst="rect">
              <a:avLst/>
            </a:prstGeom>
            <a:noFill/>
            <a:ln w="9525">
              <a:noFill/>
              <a:miter lim="800000"/>
              <a:headEnd/>
              <a:tailEnd/>
            </a:ln>
          </p:spPr>
          <p:txBody>
            <a:bodyPr wrap="none">
              <a:spAutoFit/>
            </a:bodyPr>
            <a:lstStyle/>
            <a:p>
              <a:r>
                <a:rPr lang="en-US" sz="1200">
                  <a:solidFill>
                    <a:srgbClr val="000000"/>
                  </a:solidFill>
                  <a:latin typeface="Lucida Sans" pitchFamily="34" charset="0"/>
                </a:rPr>
                <a:t>1003</a:t>
              </a:r>
            </a:p>
          </p:txBody>
        </p:sp>
      </p:grpSp>
      <p:grpSp>
        <p:nvGrpSpPr>
          <p:cNvPr id="9" name="Group 54"/>
          <p:cNvGrpSpPr>
            <a:grpSpLocks/>
          </p:cNvGrpSpPr>
          <p:nvPr/>
        </p:nvGrpSpPr>
        <p:grpSpPr bwMode="auto">
          <a:xfrm>
            <a:off x="6488876" y="3260725"/>
            <a:ext cx="537960" cy="355600"/>
            <a:chOff x="2976" y="1422"/>
            <a:chExt cx="338" cy="210"/>
          </a:xfrm>
        </p:grpSpPr>
        <p:sp>
          <p:nvSpPr>
            <p:cNvPr id="82966" name="Oval 55"/>
            <p:cNvSpPr>
              <a:spLocks noChangeArrowheads="1"/>
            </p:cNvSpPr>
            <p:nvPr/>
          </p:nvSpPr>
          <p:spPr bwMode="auto">
            <a:xfrm>
              <a:off x="2976" y="1584"/>
              <a:ext cx="48" cy="48"/>
            </a:xfrm>
            <a:prstGeom prst="ellipse">
              <a:avLst/>
            </a:prstGeom>
            <a:solidFill>
              <a:schemeClr val="tx1"/>
            </a:solidFill>
            <a:ln w="9525">
              <a:noFill/>
              <a:round/>
              <a:headEnd/>
              <a:tailEnd/>
            </a:ln>
          </p:spPr>
          <p:txBody>
            <a:bodyPr wrap="none" anchor="ctr"/>
            <a:lstStyle/>
            <a:p>
              <a:endParaRPr lang="en-US" sz="1600">
                <a:latin typeface="Lucida Sans" pitchFamily="34" charset="0"/>
              </a:endParaRPr>
            </a:p>
          </p:txBody>
        </p:sp>
        <p:sp>
          <p:nvSpPr>
            <p:cNvPr id="82967" name="Text Box 56"/>
            <p:cNvSpPr txBox="1">
              <a:spLocks noChangeArrowheads="1"/>
            </p:cNvSpPr>
            <p:nvPr/>
          </p:nvSpPr>
          <p:spPr bwMode="auto">
            <a:xfrm rot="19481327">
              <a:off x="2984" y="1422"/>
              <a:ext cx="330" cy="164"/>
            </a:xfrm>
            <a:prstGeom prst="rect">
              <a:avLst/>
            </a:prstGeom>
            <a:noFill/>
            <a:ln w="9525">
              <a:noFill/>
              <a:miter lim="800000"/>
              <a:headEnd/>
              <a:tailEnd/>
            </a:ln>
          </p:spPr>
          <p:txBody>
            <a:bodyPr wrap="none">
              <a:spAutoFit/>
            </a:bodyPr>
            <a:lstStyle/>
            <a:p>
              <a:r>
                <a:rPr lang="en-US" sz="1200">
                  <a:solidFill>
                    <a:srgbClr val="000000"/>
                  </a:solidFill>
                  <a:latin typeface="Lucida Sans" pitchFamily="34" charset="0"/>
                </a:rPr>
                <a:t>1004</a:t>
              </a:r>
            </a:p>
          </p:txBody>
        </p:sp>
      </p:grpSp>
      <p:grpSp>
        <p:nvGrpSpPr>
          <p:cNvPr id="10" name="Group 57"/>
          <p:cNvGrpSpPr>
            <a:grpSpLocks/>
          </p:cNvGrpSpPr>
          <p:nvPr/>
        </p:nvGrpSpPr>
        <p:grpSpPr bwMode="auto">
          <a:xfrm>
            <a:off x="6680333" y="2041525"/>
            <a:ext cx="534858" cy="355600"/>
            <a:chOff x="2976" y="1422"/>
            <a:chExt cx="337" cy="210"/>
          </a:xfrm>
        </p:grpSpPr>
        <p:sp>
          <p:nvSpPr>
            <p:cNvPr id="82964" name="Oval 58"/>
            <p:cNvSpPr>
              <a:spLocks noChangeArrowheads="1"/>
            </p:cNvSpPr>
            <p:nvPr/>
          </p:nvSpPr>
          <p:spPr bwMode="auto">
            <a:xfrm>
              <a:off x="2976" y="1584"/>
              <a:ext cx="48" cy="48"/>
            </a:xfrm>
            <a:prstGeom prst="ellipse">
              <a:avLst/>
            </a:prstGeom>
            <a:solidFill>
              <a:schemeClr val="tx1"/>
            </a:solidFill>
            <a:ln w="9525">
              <a:noFill/>
              <a:round/>
              <a:headEnd/>
              <a:tailEnd/>
            </a:ln>
          </p:spPr>
          <p:txBody>
            <a:bodyPr wrap="none" anchor="ctr"/>
            <a:lstStyle/>
            <a:p>
              <a:endParaRPr lang="en-US" sz="1600">
                <a:latin typeface="Lucida Sans" pitchFamily="34" charset="0"/>
              </a:endParaRPr>
            </a:p>
          </p:txBody>
        </p:sp>
        <p:sp>
          <p:nvSpPr>
            <p:cNvPr id="82965" name="Text Box 59"/>
            <p:cNvSpPr txBox="1">
              <a:spLocks noChangeArrowheads="1"/>
            </p:cNvSpPr>
            <p:nvPr/>
          </p:nvSpPr>
          <p:spPr bwMode="auto">
            <a:xfrm rot="19481327">
              <a:off x="2983" y="1422"/>
              <a:ext cx="330" cy="164"/>
            </a:xfrm>
            <a:prstGeom prst="rect">
              <a:avLst/>
            </a:prstGeom>
            <a:noFill/>
            <a:ln w="9525">
              <a:noFill/>
              <a:miter lim="800000"/>
              <a:headEnd/>
              <a:tailEnd/>
            </a:ln>
          </p:spPr>
          <p:txBody>
            <a:bodyPr wrap="none">
              <a:spAutoFit/>
            </a:bodyPr>
            <a:lstStyle/>
            <a:p>
              <a:r>
                <a:rPr lang="en-US" sz="1200">
                  <a:solidFill>
                    <a:srgbClr val="000000"/>
                  </a:solidFill>
                  <a:latin typeface="Lucida Sans" pitchFamily="34" charset="0"/>
                </a:rPr>
                <a:t>1002</a:t>
              </a:r>
            </a:p>
          </p:txBody>
        </p:sp>
      </p:grpSp>
      <p:grpSp>
        <p:nvGrpSpPr>
          <p:cNvPr id="11" name="Group 60"/>
          <p:cNvGrpSpPr>
            <a:grpSpLocks/>
          </p:cNvGrpSpPr>
          <p:nvPr/>
        </p:nvGrpSpPr>
        <p:grpSpPr bwMode="auto">
          <a:xfrm>
            <a:off x="7441408" y="2205038"/>
            <a:ext cx="537960" cy="355600"/>
            <a:chOff x="2976" y="1422"/>
            <a:chExt cx="338" cy="210"/>
          </a:xfrm>
        </p:grpSpPr>
        <p:sp>
          <p:nvSpPr>
            <p:cNvPr id="82962" name="Oval 61"/>
            <p:cNvSpPr>
              <a:spLocks noChangeArrowheads="1"/>
            </p:cNvSpPr>
            <p:nvPr/>
          </p:nvSpPr>
          <p:spPr bwMode="auto">
            <a:xfrm>
              <a:off x="2976" y="1584"/>
              <a:ext cx="48" cy="48"/>
            </a:xfrm>
            <a:prstGeom prst="ellipse">
              <a:avLst/>
            </a:prstGeom>
            <a:solidFill>
              <a:schemeClr val="tx1"/>
            </a:solidFill>
            <a:ln w="9525">
              <a:noFill/>
              <a:round/>
              <a:headEnd/>
              <a:tailEnd/>
            </a:ln>
          </p:spPr>
          <p:txBody>
            <a:bodyPr wrap="none" anchor="ctr"/>
            <a:lstStyle/>
            <a:p>
              <a:endParaRPr lang="en-US" sz="1600">
                <a:latin typeface="Lucida Sans" pitchFamily="34" charset="0"/>
              </a:endParaRPr>
            </a:p>
          </p:txBody>
        </p:sp>
        <p:sp>
          <p:nvSpPr>
            <p:cNvPr id="82963" name="Text Box 62"/>
            <p:cNvSpPr txBox="1">
              <a:spLocks noChangeArrowheads="1"/>
            </p:cNvSpPr>
            <p:nvPr/>
          </p:nvSpPr>
          <p:spPr bwMode="auto">
            <a:xfrm rot="19481327">
              <a:off x="2984" y="1422"/>
              <a:ext cx="330" cy="164"/>
            </a:xfrm>
            <a:prstGeom prst="rect">
              <a:avLst/>
            </a:prstGeom>
            <a:noFill/>
            <a:ln w="9525">
              <a:noFill/>
              <a:miter lim="800000"/>
              <a:headEnd/>
              <a:tailEnd/>
            </a:ln>
          </p:spPr>
          <p:txBody>
            <a:bodyPr wrap="none">
              <a:spAutoFit/>
            </a:bodyPr>
            <a:lstStyle/>
            <a:p>
              <a:r>
                <a:rPr lang="en-US" sz="1200">
                  <a:solidFill>
                    <a:srgbClr val="000000"/>
                  </a:solidFill>
                  <a:latin typeface="Lucida Sans" pitchFamily="34" charset="0"/>
                </a:rPr>
                <a:t>1001</a:t>
              </a:r>
            </a:p>
          </p:txBody>
        </p:sp>
      </p:grpSp>
      <p:sp>
        <p:nvSpPr>
          <p:cNvPr id="82958" name="Text Box 63"/>
          <p:cNvSpPr txBox="1">
            <a:spLocks noChangeArrowheads="1"/>
          </p:cNvSpPr>
          <p:nvPr/>
        </p:nvSpPr>
        <p:spPr bwMode="auto">
          <a:xfrm>
            <a:off x="-298101" y="2812976"/>
            <a:ext cx="2764855" cy="646319"/>
          </a:xfrm>
          <a:prstGeom prst="rect">
            <a:avLst/>
          </a:prstGeom>
          <a:noFill/>
          <a:ln w="9525">
            <a:noFill/>
            <a:miter lim="800000"/>
            <a:headEnd/>
            <a:tailEnd/>
          </a:ln>
        </p:spPr>
        <p:txBody>
          <a:bodyPr wrap="square" lIns="91428" tIns="45714" rIns="91428" bIns="45714">
            <a:spAutoFit/>
          </a:bodyPr>
          <a:lstStyle/>
          <a:p>
            <a:pPr algn="ctr"/>
            <a:r>
              <a:rPr lang="en-US" b="1" dirty="0">
                <a:solidFill>
                  <a:srgbClr val="000000"/>
                </a:solidFill>
                <a:latin typeface="Arial MT"/>
                <a:cs typeface="Arial" charset="0"/>
              </a:rPr>
              <a:t>By Portfolio of </a:t>
            </a:r>
            <a:endParaRPr lang="en-US" b="1" dirty="0" smtClean="0">
              <a:solidFill>
                <a:srgbClr val="000000"/>
              </a:solidFill>
              <a:latin typeface="Arial MT"/>
              <a:cs typeface="Arial" charset="0"/>
            </a:endParaRPr>
          </a:p>
          <a:p>
            <a:pPr algn="ctr"/>
            <a:r>
              <a:rPr lang="en-US" b="1" dirty="0" smtClean="0">
                <a:solidFill>
                  <a:srgbClr val="000000"/>
                </a:solidFill>
                <a:latin typeface="Arial MT"/>
                <a:cs typeface="Arial" charset="0"/>
              </a:rPr>
              <a:t>Projects</a:t>
            </a:r>
            <a:endParaRPr lang="en-US" b="1" dirty="0">
              <a:solidFill>
                <a:srgbClr val="000000"/>
              </a:solidFill>
              <a:latin typeface="Arial MT"/>
              <a:cs typeface="Arial" charset="0"/>
            </a:endParaRPr>
          </a:p>
        </p:txBody>
      </p:sp>
      <p:sp>
        <p:nvSpPr>
          <p:cNvPr id="63552" name="Text Box 64"/>
          <p:cNvSpPr txBox="1">
            <a:spLocks noChangeArrowheads="1"/>
          </p:cNvSpPr>
          <p:nvPr/>
        </p:nvSpPr>
        <p:spPr bwMode="auto">
          <a:xfrm>
            <a:off x="4572778" y="3983038"/>
            <a:ext cx="4266163" cy="584200"/>
          </a:xfrm>
          <a:prstGeom prst="rect">
            <a:avLst/>
          </a:prstGeom>
          <a:solidFill>
            <a:schemeClr val="bg1"/>
          </a:solidFill>
          <a:ln w="9525">
            <a:noFill/>
            <a:miter lim="800000"/>
            <a:headEnd/>
            <a:tailEnd/>
          </a:ln>
        </p:spPr>
        <p:txBody>
          <a:bodyPr lIns="91428" tIns="45714" rIns="91428" bIns="45714">
            <a:spAutoFit/>
          </a:bodyPr>
          <a:lstStyle/>
          <a:p>
            <a:pPr>
              <a:spcBef>
                <a:spcPct val="50000"/>
              </a:spcBef>
            </a:pPr>
            <a:r>
              <a:rPr lang="en-US" sz="1600" b="1">
                <a:solidFill>
                  <a:srgbClr val="000000"/>
                </a:solidFill>
                <a:cs typeface="Arial" charset="0"/>
              </a:rPr>
              <a:t>In Execution, Buffer Status Drives Priority Decisions, not Project Importance</a:t>
            </a:r>
          </a:p>
        </p:txBody>
      </p:sp>
      <p:sp>
        <p:nvSpPr>
          <p:cNvPr id="82960" name="Title 67"/>
          <p:cNvSpPr>
            <a:spLocks noGrp="1"/>
          </p:cNvSpPr>
          <p:nvPr>
            <p:ph type="title"/>
          </p:nvPr>
        </p:nvSpPr>
        <p:spPr>
          <a:xfrm>
            <a:off x="298490" y="186143"/>
            <a:ext cx="7542438" cy="927100"/>
          </a:xfrm>
        </p:spPr>
        <p:txBody>
          <a:bodyPr/>
          <a:lstStyle/>
          <a:p>
            <a:r>
              <a:rPr lang="en-US" dirty="0" smtClean="0">
                <a:ea typeface="ＭＳ Ｐゴシック"/>
                <a:cs typeface="Times New Roman" pitchFamily="18" charset="0"/>
              </a:rPr>
              <a:t>Multi-Project Execution Control</a:t>
            </a:r>
            <a:br>
              <a:rPr lang="en-US" dirty="0" smtClean="0">
                <a:ea typeface="ＭＳ Ｐゴシック"/>
                <a:cs typeface="Times New Roman" pitchFamily="18" charset="0"/>
              </a:rPr>
            </a:br>
            <a:r>
              <a:rPr lang="en-US" dirty="0" smtClean="0">
                <a:ea typeface="ＭＳ Ｐゴシック"/>
                <a:cs typeface="Times New Roman" pitchFamily="18" charset="0"/>
              </a:rPr>
              <a:t>Pipeline Status Snap Shot</a:t>
            </a:r>
            <a:r>
              <a:rPr lang="en-US" dirty="0" smtClean="0">
                <a:ea typeface="ＭＳ Ｐゴシック"/>
                <a:cs typeface="ＭＳ Ｐゴシック"/>
              </a:rPr>
              <a:t> </a:t>
            </a:r>
          </a:p>
        </p:txBody>
      </p:sp>
      <p:pic>
        <p:nvPicPr>
          <p:cNvPr id="68" name="30 Multi-Project Execution Control.wav">
            <a:hlinkClick r:id="" action="ppaction://media"/>
          </p:cNvPr>
          <p:cNvPicPr>
            <a:picLocks noRot="1" noChangeAspect="1"/>
          </p:cNvPicPr>
          <p:nvPr>
            <a:wavAudioFile r:embed="rId1" name="30 Multi-Project Execution Control.wav"/>
          </p:nvPr>
        </p:nvPicPr>
        <p:blipFill>
          <a:blip r:embed="rId4" cstate="print"/>
          <a:stretch>
            <a:fillRect/>
          </a:stretch>
        </p:blipFill>
        <p:spPr>
          <a:xfrm>
            <a:off x="404634" y="6780028"/>
            <a:ext cx="298834"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824" fill="hold"/>
                                        <p:tgtEl>
                                          <p:spTgt spid="68"/>
                                        </p:tgtEl>
                                      </p:cBhvr>
                                    </p:cmd>
                                  </p:childTnLst>
                                </p:cTn>
                              </p:par>
                              <p:par>
                                <p:cTn id="7" presetID="2" presetClass="entr" presetSubtype="4" fill="hold" grpId="0" nodeType="withEffect">
                                  <p:stCondLst>
                                    <p:cond delay="21000"/>
                                  </p:stCondLst>
                                  <p:childTnLst>
                                    <p:set>
                                      <p:cBhvr>
                                        <p:cTn id="8" dur="1" fill="hold">
                                          <p:stCondLst>
                                            <p:cond delay="0"/>
                                          </p:stCondLst>
                                        </p:cTn>
                                        <p:tgtEl>
                                          <p:spTgt spid="63552"/>
                                        </p:tgtEl>
                                        <p:attrNameLst>
                                          <p:attrName>style.visibility</p:attrName>
                                        </p:attrNameLst>
                                      </p:cBhvr>
                                      <p:to>
                                        <p:strVal val="visible"/>
                                      </p:to>
                                    </p:set>
                                    <p:anim calcmode="lin" valueType="num">
                                      <p:cBhvr additive="base">
                                        <p:cTn id="9" dur="1000" fill="hold"/>
                                        <p:tgtEl>
                                          <p:spTgt spid="63552"/>
                                        </p:tgtEl>
                                        <p:attrNameLst>
                                          <p:attrName>ppt_x</p:attrName>
                                        </p:attrNameLst>
                                      </p:cBhvr>
                                      <p:tavLst>
                                        <p:tav tm="0">
                                          <p:val>
                                            <p:strVal val="#ppt_x"/>
                                          </p:val>
                                        </p:tav>
                                        <p:tav tm="100000">
                                          <p:val>
                                            <p:strVal val="#ppt_x"/>
                                          </p:val>
                                        </p:tav>
                                      </p:tavLst>
                                    </p:anim>
                                    <p:anim calcmode="lin" valueType="num">
                                      <p:cBhvr additive="base">
                                        <p:cTn id="10" dur="1000" fill="hold"/>
                                        <p:tgtEl>
                                          <p:spTgt spid="63552"/>
                                        </p:tgtEl>
                                        <p:attrNameLst>
                                          <p:attrName>ppt_y</p:attrName>
                                        </p:attrNameLst>
                                      </p:cBhvr>
                                      <p:tavLst>
                                        <p:tav tm="0">
                                          <p:val>
                                            <p:strVal val="1+#ppt_h/2"/>
                                          </p:val>
                                        </p:tav>
                                        <p:tav tm="100000">
                                          <p:val>
                                            <p:strVal val="#ppt_y"/>
                                          </p:val>
                                        </p:tav>
                                      </p:tavLst>
                                    </p:anim>
                                  </p:childTnLst>
                                </p:cTn>
                              </p:par>
                              <p:par>
                                <p:cTn id="11" presetID="5" presetClass="exit" presetSubtype="10" fill="hold" grpId="1" nodeType="withEffect">
                                  <p:stCondLst>
                                    <p:cond delay="25000"/>
                                  </p:stCondLst>
                                  <p:childTnLst>
                                    <p:animEffect transition="out" filter="checkerboard(across)">
                                      <p:cBhvr>
                                        <p:cTn id="12" dur="1000"/>
                                        <p:tgtEl>
                                          <p:spTgt spid="63552"/>
                                        </p:tgtEl>
                                      </p:cBhvr>
                                    </p:animEffect>
                                    <p:set>
                                      <p:cBhvr>
                                        <p:cTn id="13" dur="1" fill="hold">
                                          <p:stCondLst>
                                            <p:cond delay="999"/>
                                          </p:stCondLst>
                                        </p:cTn>
                                        <p:tgtEl>
                                          <p:spTgt spid="63552"/>
                                        </p:tgtEl>
                                        <p:attrNameLst>
                                          <p:attrName>style.visibility</p:attrName>
                                        </p:attrNameLst>
                                      </p:cBhvr>
                                      <p:to>
                                        <p:strVal val="hidden"/>
                                      </p:to>
                                    </p:set>
                                  </p:childTnLst>
                                </p:cTn>
                              </p:par>
                              <p:par>
                                <p:cTn id="14" presetID="1" presetClass="entr" presetSubtype="0" fill="hold" nodeType="withEffect">
                                  <p:stCondLst>
                                    <p:cond delay="9000"/>
                                  </p:stCondLst>
                                  <p:childTnLst>
                                    <p:set>
                                      <p:cBhvr>
                                        <p:cTn id="15" dur="1" fill="hold">
                                          <p:stCondLst>
                                            <p:cond delay="0"/>
                                          </p:stCondLst>
                                        </p:cTn>
                                        <p:tgtEl>
                                          <p:spTgt spid="3"/>
                                        </p:tgtEl>
                                        <p:attrNameLst>
                                          <p:attrName>style.visibility</p:attrName>
                                        </p:attrNameLst>
                                      </p:cBhvr>
                                      <p:to>
                                        <p:strVal val="visible"/>
                                      </p:to>
                                    </p:set>
                                  </p:childTnLst>
                                </p:cTn>
                              </p:par>
                              <p:par>
                                <p:cTn id="16" presetID="1" presetClass="entr" presetSubtype="0" fill="hold" grpId="0" nodeType="withEffect">
                                  <p:stCondLst>
                                    <p:cond delay="10000"/>
                                  </p:stCondLst>
                                  <p:childTnLst>
                                    <p:set>
                                      <p:cBhvr>
                                        <p:cTn id="17" dur="1" fill="hold">
                                          <p:stCondLst>
                                            <p:cond delay="0"/>
                                          </p:stCondLst>
                                        </p:cTn>
                                        <p:tgtEl>
                                          <p:spTgt spid="63525"/>
                                        </p:tgtEl>
                                        <p:attrNameLst>
                                          <p:attrName>style.visibility</p:attrName>
                                        </p:attrNameLst>
                                      </p:cBhvr>
                                      <p:to>
                                        <p:strVal val="visible"/>
                                      </p:to>
                                    </p:set>
                                  </p:childTnLst>
                                </p:cTn>
                              </p:par>
                              <p:par>
                                <p:cTn id="18" presetID="1" presetClass="entr" presetSubtype="0" fill="hold" grpId="0" nodeType="withEffect">
                                  <p:stCondLst>
                                    <p:cond delay="10500"/>
                                  </p:stCondLst>
                                  <p:childTnLst>
                                    <p:set>
                                      <p:cBhvr>
                                        <p:cTn id="19" dur="1" fill="hold">
                                          <p:stCondLst>
                                            <p:cond delay="0"/>
                                          </p:stCondLst>
                                        </p:cTn>
                                        <p:tgtEl>
                                          <p:spTgt spid="63526"/>
                                        </p:tgtEl>
                                        <p:attrNameLst>
                                          <p:attrName>style.visibility</p:attrName>
                                        </p:attrNameLst>
                                      </p:cBhvr>
                                      <p:to>
                                        <p:strVal val="visible"/>
                                      </p:to>
                                    </p:set>
                                  </p:childTnLst>
                                </p:cTn>
                              </p:par>
                              <p:par>
                                <p:cTn id="20" presetID="1" presetClass="entr" presetSubtype="0" fill="hold" nodeType="withEffect">
                                  <p:stCondLst>
                                    <p:cond delay="11000"/>
                                  </p:stCondLst>
                                  <p:childTnLst>
                                    <p:set>
                                      <p:cBhvr>
                                        <p:cTn id="21" dur="1" fill="hold">
                                          <p:stCondLst>
                                            <p:cond delay="0"/>
                                          </p:stCondLst>
                                        </p:cTn>
                                        <p:tgtEl>
                                          <p:spTgt spid="4"/>
                                        </p:tgtEl>
                                        <p:attrNameLst>
                                          <p:attrName>style.visibility</p:attrName>
                                        </p:attrNameLst>
                                      </p:cBhvr>
                                      <p:to>
                                        <p:strVal val="visible"/>
                                      </p:to>
                                    </p:set>
                                  </p:childTnLst>
                                </p:cTn>
                              </p:par>
                              <p:par>
                                <p:cTn id="22" presetID="1" presetClass="entr" presetSubtype="0" fill="hold" nodeType="withEffect">
                                  <p:stCondLst>
                                    <p:cond delay="11500"/>
                                  </p:stCondLst>
                                  <p:childTnLst>
                                    <p:set>
                                      <p:cBhvr>
                                        <p:cTn id="23" dur="1" fill="hold">
                                          <p:stCondLst>
                                            <p:cond delay="0"/>
                                          </p:stCondLst>
                                        </p:cTn>
                                        <p:tgtEl>
                                          <p:spTgt spid="5"/>
                                        </p:tgtEl>
                                        <p:attrNameLst>
                                          <p:attrName>style.visibility</p:attrName>
                                        </p:attrNameLst>
                                      </p:cBhvr>
                                      <p:to>
                                        <p:strVal val="visible"/>
                                      </p:to>
                                    </p:set>
                                  </p:childTnLst>
                                </p:cTn>
                              </p:par>
                              <p:par>
                                <p:cTn id="24" presetID="1" presetClass="entr" presetSubtype="0" fill="hold" nodeType="withEffect">
                                  <p:stCondLst>
                                    <p:cond delay="12000"/>
                                  </p:stCondLst>
                                  <p:childTnLst>
                                    <p:set>
                                      <p:cBhvr>
                                        <p:cTn id="25" dur="1" fill="hold">
                                          <p:stCondLst>
                                            <p:cond delay="0"/>
                                          </p:stCondLst>
                                        </p:cTn>
                                        <p:tgtEl>
                                          <p:spTgt spid="6"/>
                                        </p:tgtEl>
                                        <p:attrNameLst>
                                          <p:attrName>style.visibility</p:attrName>
                                        </p:attrNameLst>
                                      </p:cBhvr>
                                      <p:to>
                                        <p:strVal val="visible"/>
                                      </p:to>
                                    </p:set>
                                  </p:childTnLst>
                                </p:cTn>
                              </p:par>
                              <p:par>
                                <p:cTn id="26" presetID="1" presetClass="entr" presetSubtype="0" fill="hold" nodeType="withEffect">
                                  <p:stCondLst>
                                    <p:cond delay="12000"/>
                                  </p:stCondLst>
                                  <p:childTnLst>
                                    <p:set>
                                      <p:cBhvr>
                                        <p:cTn id="27" dur="1" fill="hold">
                                          <p:stCondLst>
                                            <p:cond delay="0"/>
                                          </p:stCondLst>
                                        </p:cTn>
                                        <p:tgtEl>
                                          <p:spTgt spid="7"/>
                                        </p:tgtEl>
                                        <p:attrNameLst>
                                          <p:attrName>style.visibility</p:attrName>
                                        </p:attrNameLst>
                                      </p:cBhvr>
                                      <p:to>
                                        <p:strVal val="visible"/>
                                      </p:to>
                                    </p:set>
                                  </p:childTnLst>
                                </p:cTn>
                              </p:par>
                              <p:par>
                                <p:cTn id="28" presetID="1" presetClass="entr" presetSubtype="0" fill="hold" nodeType="withEffect">
                                  <p:stCondLst>
                                    <p:cond delay="12000"/>
                                  </p:stCondLst>
                                  <p:childTnLst>
                                    <p:set>
                                      <p:cBhvr>
                                        <p:cTn id="29" dur="1" fill="hold">
                                          <p:stCondLst>
                                            <p:cond delay="0"/>
                                          </p:stCondLst>
                                        </p:cTn>
                                        <p:tgtEl>
                                          <p:spTgt spid="8"/>
                                        </p:tgtEl>
                                        <p:attrNameLst>
                                          <p:attrName>style.visibility</p:attrName>
                                        </p:attrNameLst>
                                      </p:cBhvr>
                                      <p:to>
                                        <p:strVal val="visible"/>
                                      </p:to>
                                    </p:set>
                                  </p:childTnLst>
                                </p:cTn>
                              </p:par>
                              <p:par>
                                <p:cTn id="30" presetID="1" presetClass="entr" presetSubtype="0" fill="hold" nodeType="withEffect">
                                  <p:stCondLst>
                                    <p:cond delay="12000"/>
                                  </p:stCondLst>
                                  <p:childTnLst>
                                    <p:set>
                                      <p:cBhvr>
                                        <p:cTn id="31" dur="1" fill="hold">
                                          <p:stCondLst>
                                            <p:cond delay="0"/>
                                          </p:stCondLst>
                                        </p:cTn>
                                        <p:tgtEl>
                                          <p:spTgt spid="9"/>
                                        </p:tgtEl>
                                        <p:attrNameLst>
                                          <p:attrName>style.visibility</p:attrName>
                                        </p:attrNameLst>
                                      </p:cBhvr>
                                      <p:to>
                                        <p:strVal val="visible"/>
                                      </p:to>
                                    </p:set>
                                  </p:childTnLst>
                                </p:cTn>
                              </p:par>
                              <p:par>
                                <p:cTn id="32" presetID="1" presetClass="entr" presetSubtype="0" fill="hold" nodeType="withEffect">
                                  <p:stCondLst>
                                    <p:cond delay="12000"/>
                                  </p:stCondLst>
                                  <p:childTnLst>
                                    <p:set>
                                      <p:cBhvr>
                                        <p:cTn id="33" dur="1" fill="hold">
                                          <p:stCondLst>
                                            <p:cond delay="0"/>
                                          </p:stCondLst>
                                        </p:cTn>
                                        <p:tgtEl>
                                          <p:spTgt spid="10"/>
                                        </p:tgtEl>
                                        <p:attrNameLst>
                                          <p:attrName>style.visibility</p:attrName>
                                        </p:attrNameLst>
                                      </p:cBhvr>
                                      <p:to>
                                        <p:strVal val="visible"/>
                                      </p:to>
                                    </p:set>
                                  </p:childTnLst>
                                </p:cTn>
                              </p:par>
                              <p:par>
                                <p:cTn id="34" presetID="1" presetClass="entr" presetSubtype="0" fill="hold" nodeType="withEffect">
                                  <p:stCondLst>
                                    <p:cond delay="12000"/>
                                  </p:stCondLst>
                                  <p:childTnLst>
                                    <p:set>
                                      <p:cBhvr>
                                        <p:cTn id="3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36" fill="hold" display="0">
                  <p:stCondLst>
                    <p:cond delay="indefinite"/>
                  </p:stCondLst>
                  <p:endCondLst>
                    <p:cond evt="onNext" delay="0">
                      <p:tgtEl>
                        <p:sldTgt/>
                      </p:tgtEl>
                    </p:cond>
                    <p:cond evt="onPrev" delay="0">
                      <p:tgtEl>
                        <p:sldTgt/>
                      </p:tgtEl>
                    </p:cond>
                    <p:cond evt="onStopAudio" delay="0">
                      <p:tgtEl>
                        <p:sldTgt/>
                      </p:tgtEl>
                    </p:cond>
                  </p:endCondLst>
                </p:cTn>
                <p:tgtEl>
                  <p:spTgt spid="68"/>
                </p:tgtEl>
              </p:cMediaNode>
            </p:audio>
          </p:childTnLst>
        </p:cTn>
      </p:par>
    </p:tnLst>
    <p:bldLst>
      <p:bldP spid="63525" grpId="0" animBg="1"/>
      <p:bldP spid="63526" grpId="0"/>
      <p:bldP spid="63552" grpId="0" animBg="1"/>
      <p:bldP spid="63552"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p:cNvSpPr>
            <a:spLocks noGrp="1"/>
          </p:cNvSpPr>
          <p:nvPr>
            <p:ph type="title"/>
          </p:nvPr>
        </p:nvSpPr>
        <p:spPr/>
        <p:txBody>
          <a:bodyPr/>
          <a:lstStyle/>
          <a:p>
            <a:pPr eaLnBrk="1" hangingPunct="1"/>
            <a:r>
              <a:rPr lang="en-US" dirty="0" smtClean="0">
                <a:ea typeface="ＭＳ Ｐゴシック"/>
                <a:cs typeface="Times New Roman" pitchFamily="18" charset="0"/>
              </a:rPr>
              <a:t>Overall Benefits &amp; Challenges</a:t>
            </a:r>
          </a:p>
        </p:txBody>
      </p:sp>
      <p:sp>
        <p:nvSpPr>
          <p:cNvPr id="84994" name="Content Placeholder 2"/>
          <p:cNvSpPr>
            <a:spLocks noGrp="1"/>
          </p:cNvSpPr>
          <p:nvPr>
            <p:ph idx="1"/>
          </p:nvPr>
        </p:nvSpPr>
        <p:spPr>
          <a:xfrm>
            <a:off x="539294" y="882494"/>
            <a:ext cx="7873957" cy="4306185"/>
          </a:xfrm>
        </p:spPr>
        <p:txBody>
          <a:bodyPr/>
          <a:lstStyle/>
          <a:p>
            <a:pPr marL="836613" lvl="1" indent="-379413" eaLnBrk="1" hangingPunct="1">
              <a:buFontTx/>
              <a:buAutoNum type="arabicPeriod"/>
            </a:pPr>
            <a:endParaRPr lang="en-US" sz="1800" dirty="0" smtClean="0">
              <a:latin typeface="Arial MT"/>
              <a:ea typeface="ＭＳ Ｐゴシック"/>
              <a:cs typeface="Times New Roman" pitchFamily="18" charset="0"/>
            </a:endParaRPr>
          </a:p>
          <a:p>
            <a:pPr marL="836613" lvl="1" indent="-379413" eaLnBrk="1" hangingPunct="1">
              <a:buFontTx/>
              <a:buAutoNum type="arabicPeriod"/>
            </a:pPr>
            <a:endParaRPr lang="en-US" sz="1800" dirty="0" smtClean="0">
              <a:latin typeface="Arial MT"/>
              <a:ea typeface="ＭＳ Ｐゴシック"/>
              <a:cs typeface="Times New Roman" pitchFamily="18" charset="0"/>
            </a:endParaRPr>
          </a:p>
          <a:p>
            <a:pPr marL="836613" lvl="1" indent="-379413" eaLnBrk="1" hangingPunct="1">
              <a:buFont typeface="Times" pitchFamily="18" charset="0"/>
              <a:buNone/>
            </a:pPr>
            <a:r>
              <a:rPr lang="en-US" b="1" dirty="0" smtClean="0">
                <a:latin typeface="Arial MT"/>
                <a:ea typeface="ＭＳ Ｐゴシック"/>
                <a:cs typeface="Times New Roman" pitchFamily="18" charset="0"/>
              </a:rPr>
              <a:t>Benefits</a:t>
            </a:r>
          </a:p>
          <a:p>
            <a:pPr marL="836613" lvl="1" indent="-379413" eaLnBrk="1" hangingPunct="1">
              <a:buFontTx/>
              <a:buAutoNum type="arabicPeriod"/>
            </a:pPr>
            <a:r>
              <a:rPr lang="en-US" sz="1800" dirty="0" smtClean="0">
                <a:latin typeface="Arial MT"/>
                <a:ea typeface="ＭＳ Ｐゴシック"/>
                <a:cs typeface="Times New Roman" pitchFamily="18" charset="0"/>
              </a:rPr>
              <a:t>Operational Coherence – </a:t>
            </a:r>
            <a:r>
              <a:rPr lang="en-US" sz="1800" b="1" dirty="0" smtClean="0">
                <a:latin typeface="Arial MT"/>
                <a:ea typeface="ＭＳ Ｐゴシック"/>
                <a:cs typeface="Times New Roman" pitchFamily="18" charset="0"/>
              </a:rPr>
              <a:t>Stability</a:t>
            </a:r>
          </a:p>
          <a:p>
            <a:pPr marL="836613" lvl="1" indent="-379413" eaLnBrk="1" hangingPunct="1">
              <a:buFontTx/>
              <a:buAutoNum type="arabicPeriod"/>
            </a:pPr>
            <a:r>
              <a:rPr lang="en-US" sz="1800" dirty="0" smtClean="0">
                <a:latin typeface="Arial MT"/>
                <a:ea typeface="ＭＳ Ｐゴシック"/>
                <a:cs typeface="Times New Roman" pitchFamily="18" charset="0"/>
              </a:rPr>
              <a:t>20% Shorter Cycle-Times – </a:t>
            </a:r>
            <a:r>
              <a:rPr lang="en-US" sz="1800" b="1" dirty="0" smtClean="0">
                <a:latin typeface="Arial MT"/>
                <a:ea typeface="ＭＳ Ｐゴシック"/>
                <a:cs typeface="Times New Roman" pitchFamily="18" charset="0"/>
              </a:rPr>
              <a:t>Speed</a:t>
            </a:r>
          </a:p>
          <a:p>
            <a:pPr marL="836613" lvl="1" indent="-379413" eaLnBrk="1" hangingPunct="1">
              <a:buFontTx/>
              <a:buAutoNum type="arabicPeriod"/>
            </a:pPr>
            <a:r>
              <a:rPr lang="en-US" sz="1800" dirty="0" smtClean="0">
                <a:latin typeface="Arial MT"/>
                <a:ea typeface="ＭＳ Ｐゴシック"/>
                <a:cs typeface="Times New Roman" pitchFamily="18" charset="0"/>
              </a:rPr>
              <a:t>On-time Performance – </a:t>
            </a:r>
            <a:r>
              <a:rPr lang="en-US" sz="1800" b="1" dirty="0" smtClean="0">
                <a:latin typeface="Arial MT"/>
                <a:ea typeface="ＭＳ Ｐゴシック"/>
                <a:cs typeface="Times New Roman" pitchFamily="18" charset="0"/>
              </a:rPr>
              <a:t>Reliability</a:t>
            </a:r>
          </a:p>
          <a:p>
            <a:pPr marL="836613" lvl="1" indent="-379413" eaLnBrk="1" hangingPunct="1">
              <a:buFontTx/>
              <a:buAutoNum type="arabicPeriod"/>
            </a:pPr>
            <a:r>
              <a:rPr lang="en-US" sz="1800" dirty="0" smtClean="0">
                <a:latin typeface="Arial MT"/>
                <a:ea typeface="ＭＳ Ｐゴシック"/>
                <a:cs typeface="Times New Roman" pitchFamily="18" charset="0"/>
              </a:rPr>
              <a:t>More throughput – </a:t>
            </a:r>
            <a:r>
              <a:rPr lang="en-US" sz="1800" b="1" dirty="0" smtClean="0">
                <a:latin typeface="Arial MT"/>
                <a:ea typeface="ＭＳ Ｐゴシック"/>
                <a:cs typeface="Times New Roman" pitchFamily="18" charset="0"/>
              </a:rPr>
              <a:t>Growth</a:t>
            </a:r>
          </a:p>
          <a:p>
            <a:pPr marL="836613" lvl="1" indent="-379413" eaLnBrk="1" hangingPunct="1">
              <a:buFont typeface="Times" pitchFamily="18" charset="0"/>
              <a:buNone/>
            </a:pPr>
            <a:endParaRPr lang="en-US" sz="2800" dirty="0" smtClean="0">
              <a:latin typeface="Arial MT"/>
              <a:ea typeface="ＭＳ Ｐゴシック"/>
              <a:cs typeface="Times New Roman" pitchFamily="18" charset="0"/>
            </a:endParaRPr>
          </a:p>
          <a:p>
            <a:pPr marL="836613" lvl="1" indent="-379413" eaLnBrk="1" hangingPunct="1">
              <a:buFont typeface="Times" pitchFamily="18" charset="0"/>
              <a:buNone/>
            </a:pPr>
            <a:r>
              <a:rPr lang="en-US" b="1" dirty="0" smtClean="0">
                <a:latin typeface="Arial MT"/>
                <a:ea typeface="ＭＳ Ｐゴシック"/>
              </a:rPr>
              <a:t>Challenges:</a:t>
            </a:r>
          </a:p>
          <a:p>
            <a:pPr marL="836613" lvl="1" indent="-379413" eaLnBrk="1" hangingPunct="1">
              <a:buFont typeface="Times" pitchFamily="18" charset="0"/>
              <a:buNone/>
            </a:pPr>
            <a:r>
              <a:rPr lang="en-US" sz="1800" dirty="0" smtClean="0">
                <a:latin typeface="Arial MT"/>
                <a:ea typeface="ＭＳ Ｐゴシック"/>
              </a:rPr>
              <a:t>1.   </a:t>
            </a:r>
            <a:r>
              <a:rPr lang="en-US" sz="1800" dirty="0" smtClean="0">
                <a:ea typeface="ＭＳ Ｐゴシック"/>
              </a:rPr>
              <a:t>Simple but not easy to grasp – too simple?</a:t>
            </a:r>
          </a:p>
          <a:p>
            <a:pPr marL="836613" lvl="1" indent="-379413" eaLnBrk="1" hangingPunct="1">
              <a:buFontTx/>
              <a:buAutoNum type="arabicPeriod" startAt="2"/>
            </a:pPr>
            <a:r>
              <a:rPr lang="en-US" sz="1800" dirty="0" smtClean="0">
                <a:ea typeface="ＭＳ Ｐゴシック"/>
              </a:rPr>
              <a:t>Requires a change in mindset</a:t>
            </a:r>
          </a:p>
          <a:p>
            <a:pPr marL="836613" lvl="1" indent="-379413" eaLnBrk="1" hangingPunct="1">
              <a:buFontTx/>
              <a:buAutoNum type="arabicPeriod" startAt="2"/>
            </a:pPr>
            <a:r>
              <a:rPr lang="en-US" sz="1800" dirty="0" smtClean="0">
                <a:ea typeface="ＭＳ Ｐゴシック"/>
              </a:rPr>
              <a:t>Takes 120 days for typical 100 person team</a:t>
            </a:r>
          </a:p>
          <a:p>
            <a:pPr marL="836613" lvl="1" indent="-379413" eaLnBrk="1" hangingPunct="1">
              <a:buFontTx/>
              <a:buAutoNum type="arabicPeriod" startAt="2"/>
            </a:pPr>
            <a:r>
              <a:rPr lang="en-US" sz="1800" dirty="0" smtClean="0">
                <a:ea typeface="ＭＳ Ｐゴシック"/>
              </a:rPr>
              <a:t>We don’t need that much improvement</a:t>
            </a:r>
          </a:p>
          <a:p>
            <a:pPr marL="836613" lvl="1" indent="-379413" eaLnBrk="1" hangingPunct="1">
              <a:buFont typeface="Times" pitchFamily="18" charset="0"/>
              <a:buNone/>
            </a:pPr>
            <a:endParaRPr lang="en-US" sz="1800" dirty="0" smtClean="0">
              <a:latin typeface="Arial MT"/>
              <a:ea typeface="ＭＳ Ｐゴシック"/>
            </a:endParaRPr>
          </a:p>
          <a:p>
            <a:pPr marL="836613" lvl="1" indent="-379413" eaLnBrk="1" hangingPunct="1">
              <a:buFontTx/>
              <a:buAutoNum type="arabicPeriod"/>
            </a:pPr>
            <a:endParaRPr lang="en-US" sz="2800" b="1" dirty="0" smtClean="0">
              <a:ea typeface="ＭＳ Ｐゴシック"/>
              <a:cs typeface="Times New Roman" pitchFamily="18" charset="0"/>
            </a:endParaRPr>
          </a:p>
        </p:txBody>
      </p:sp>
      <p:pic>
        <p:nvPicPr>
          <p:cNvPr id="6" name="31 Overall Benefits &amp; Challenges.wav">
            <a:hlinkClick r:id="" action="ppaction://media"/>
          </p:cNvPr>
          <p:cNvPicPr>
            <a:picLocks noRot="1" noChangeAspect="1"/>
          </p:cNvPicPr>
          <p:nvPr>
            <a:wavAudioFile r:embed="rId1" name="31 Overall Benefits &amp; Challenges.wav"/>
          </p:nvPr>
        </p:nvPicPr>
        <p:blipFill>
          <a:blip r:embed="rId4" cstate="print"/>
          <a:stretch>
            <a:fillRect/>
          </a:stretch>
        </p:blipFill>
        <p:spPr>
          <a:xfrm>
            <a:off x="362936" y="6790661"/>
            <a:ext cx="298834"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5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4"/>
          <p:cNvSpPr>
            <a:spLocks noGrp="1" noChangeArrowheads="1"/>
          </p:cNvSpPr>
          <p:nvPr>
            <p:ph type="ctrTitle"/>
          </p:nvPr>
        </p:nvSpPr>
        <p:spPr>
          <a:xfrm>
            <a:off x="1170957" y="2042966"/>
            <a:ext cx="6434263" cy="1625600"/>
          </a:xfrm>
        </p:spPr>
        <p:txBody>
          <a:bodyPr/>
          <a:lstStyle/>
          <a:p>
            <a:pPr eaLnBrk="1" hangingPunct="1"/>
            <a:r>
              <a:rPr lang="en-US" sz="2800" dirty="0" smtClean="0">
                <a:ea typeface="ＭＳ Ｐゴシック"/>
                <a:cs typeface="Times New Roman" pitchFamily="18" charset="0"/>
              </a:rPr>
              <a:t>GRACIAS POR SU </a:t>
            </a:r>
            <a:r>
              <a:rPr lang="es-ES" sz="2800" dirty="0" smtClean="0"/>
              <a:t>ATENCIÓN</a:t>
            </a:r>
            <a:endParaRPr lang="en-US" sz="2800" dirty="0" smtClean="0">
              <a:ea typeface="ＭＳ Ｐゴシック"/>
              <a:cs typeface="Times New Roman" pitchFamily="18" charset="0"/>
            </a:endParaRPr>
          </a:p>
        </p:txBody>
      </p:sp>
      <p:sp>
        <p:nvSpPr>
          <p:cNvPr id="17410" name="Rectangle 5"/>
          <p:cNvSpPr>
            <a:spLocks noGrp="1" noChangeArrowheads="1"/>
          </p:cNvSpPr>
          <p:nvPr>
            <p:ph type="subTitle" idx="1"/>
          </p:nvPr>
        </p:nvSpPr>
        <p:spPr>
          <a:xfrm>
            <a:off x="1197417" y="3979864"/>
            <a:ext cx="6619477" cy="1878675"/>
          </a:xfrm>
        </p:spPr>
        <p:txBody>
          <a:bodyPr/>
          <a:lstStyle/>
          <a:p>
            <a:pPr eaLnBrk="1" hangingPunct="1">
              <a:lnSpc>
                <a:spcPct val="80000"/>
              </a:lnSpc>
              <a:buFontTx/>
              <a:buNone/>
            </a:pPr>
            <a:r>
              <a:rPr lang="en-US" sz="2400" dirty="0" smtClean="0">
                <a:latin typeface="Arial MT"/>
                <a:ea typeface="ＭＳ Ｐゴシック"/>
                <a:cs typeface="ＭＳ Ｐゴシック"/>
              </a:rPr>
              <a:t>Rob Richards, Ph.D. </a:t>
            </a:r>
          </a:p>
          <a:p>
            <a:pPr eaLnBrk="1" hangingPunct="1">
              <a:lnSpc>
                <a:spcPct val="80000"/>
              </a:lnSpc>
              <a:buFontTx/>
              <a:buNone/>
            </a:pPr>
            <a:r>
              <a:rPr lang="en-US" sz="2400" dirty="0" smtClean="0">
                <a:latin typeface="Arial MT"/>
                <a:ea typeface="ＭＳ Ｐゴシック"/>
                <a:cs typeface="ＭＳ Ｐゴシック"/>
              </a:rPr>
              <a:t>Project Manager</a:t>
            </a:r>
          </a:p>
          <a:p>
            <a:pPr eaLnBrk="1" hangingPunct="1">
              <a:lnSpc>
                <a:spcPct val="80000"/>
              </a:lnSpc>
              <a:buFontTx/>
              <a:buNone/>
            </a:pPr>
            <a:r>
              <a:rPr lang="en-US" sz="2400" dirty="0" err="1" smtClean="0">
                <a:latin typeface="Arial MT"/>
                <a:ea typeface="ＭＳ Ｐゴシック"/>
                <a:cs typeface="ＭＳ Ｐゴシック"/>
              </a:rPr>
              <a:t>Stottler</a:t>
            </a:r>
            <a:r>
              <a:rPr lang="en-US" sz="2400" dirty="0" smtClean="0">
                <a:latin typeface="Arial MT"/>
                <a:ea typeface="ＭＳ Ｐゴシック"/>
                <a:cs typeface="ＭＳ Ｐゴシック"/>
              </a:rPr>
              <a:t> Henke Associates, Inc.</a:t>
            </a:r>
          </a:p>
          <a:p>
            <a:pPr eaLnBrk="1" hangingPunct="1">
              <a:lnSpc>
                <a:spcPct val="80000"/>
              </a:lnSpc>
              <a:buFontTx/>
              <a:buNone/>
            </a:pPr>
            <a:r>
              <a:rPr lang="en-US" sz="2400" dirty="0" smtClean="0">
                <a:latin typeface="Arial MT"/>
                <a:ea typeface="ＭＳ Ｐゴシック"/>
                <a:cs typeface="ＭＳ Ｐゴシック"/>
                <a:hlinkClick r:id="rId3"/>
              </a:rPr>
              <a:t>Richards@Stottlerhenke.com</a:t>
            </a:r>
            <a:endParaRPr lang="en-US" sz="2400" dirty="0" smtClean="0">
              <a:latin typeface="Arial MT"/>
              <a:ea typeface="ＭＳ Ｐゴシック"/>
              <a:cs typeface="ＭＳ Ｐゴシック"/>
            </a:endParaRPr>
          </a:p>
          <a:p>
            <a:pPr eaLnBrk="1" hangingPunct="1">
              <a:lnSpc>
                <a:spcPct val="80000"/>
              </a:lnSpc>
              <a:buFontTx/>
              <a:buNone/>
            </a:pPr>
            <a:endParaRPr lang="en-US" sz="2400" dirty="0" smtClean="0">
              <a:latin typeface="Arial MT"/>
              <a:ea typeface="ＭＳ Ｐゴシック"/>
              <a:cs typeface="ＭＳ Ｐゴシック"/>
            </a:endParaRPr>
          </a:p>
          <a:p>
            <a:pPr eaLnBrk="1" hangingPunct="1">
              <a:lnSpc>
                <a:spcPct val="80000"/>
              </a:lnSpc>
              <a:buFontTx/>
              <a:buNone/>
            </a:pPr>
            <a:endParaRPr lang="en-US" sz="2000" dirty="0" smtClean="0">
              <a:latin typeface="Arial MT"/>
              <a:ea typeface="ＭＳ Ｐゴシック"/>
              <a:cs typeface="ＭＳ Ｐゴシック"/>
            </a:endParaRPr>
          </a:p>
          <a:p>
            <a:pPr eaLnBrk="1" hangingPunct="1">
              <a:lnSpc>
                <a:spcPct val="80000"/>
              </a:lnSpc>
              <a:buFontTx/>
              <a:buNone/>
            </a:pPr>
            <a:endParaRPr lang="en-US" sz="2000" dirty="0" smtClean="0">
              <a:latin typeface="Arial MT"/>
              <a:ea typeface="ＭＳ Ｐゴシック"/>
              <a:cs typeface="ＭＳ Ｐゴシック"/>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95697" y="520997"/>
            <a:ext cx="6475228" cy="559983"/>
          </a:xfrm>
        </p:spPr>
        <p:txBody>
          <a:bodyPr/>
          <a:lstStyle/>
          <a:p>
            <a:r>
              <a:rPr lang="en-US" dirty="0" smtClean="0">
                <a:ea typeface="ＭＳ Ｐゴシック"/>
                <a:cs typeface="ＭＳ Ｐゴシック"/>
              </a:rPr>
              <a:t>Results: </a:t>
            </a:r>
            <a:br>
              <a:rPr lang="en-US" dirty="0" smtClean="0">
                <a:ea typeface="ＭＳ Ｐゴシック"/>
                <a:cs typeface="ＭＳ Ｐゴシック"/>
              </a:rPr>
            </a:br>
            <a:r>
              <a:rPr lang="en-US" dirty="0" smtClean="0">
                <a:ea typeface="ＭＳ Ｐゴシック"/>
                <a:cs typeface="ＭＳ Ｐゴシック"/>
              </a:rPr>
              <a:t>Switching to Critical Chain</a:t>
            </a:r>
          </a:p>
        </p:txBody>
      </p:sp>
      <p:sp>
        <p:nvSpPr>
          <p:cNvPr id="23554" name="Content Placeholder 2"/>
          <p:cNvSpPr>
            <a:spLocks noGrp="1"/>
          </p:cNvSpPr>
          <p:nvPr>
            <p:ph idx="1"/>
          </p:nvPr>
        </p:nvSpPr>
        <p:spPr>
          <a:xfrm>
            <a:off x="713160" y="1138641"/>
            <a:ext cx="7542438" cy="5435600"/>
          </a:xfrm>
        </p:spPr>
        <p:txBody>
          <a:bodyPr/>
          <a:lstStyle/>
          <a:p>
            <a:r>
              <a:rPr lang="en-US" dirty="0" smtClean="0">
                <a:ea typeface="ＭＳ Ｐゴシック"/>
                <a:cs typeface="ＭＳ Ｐゴシック"/>
              </a:rPr>
              <a:t>Lucent Technologies</a:t>
            </a:r>
          </a:p>
          <a:p>
            <a:pPr lvl="1"/>
            <a:r>
              <a:rPr lang="en-US" dirty="0" smtClean="0">
                <a:ea typeface="ＭＳ Ｐゴシック"/>
              </a:rPr>
              <a:t>Outside Plant Fiber Optic Cable Business Unit </a:t>
            </a:r>
            <a:r>
              <a:rPr lang="en-US" dirty="0" smtClean="0">
                <a:solidFill>
                  <a:srgbClr val="FF0000"/>
                </a:solidFill>
                <a:ea typeface="ＭＳ Ｐゴシック"/>
              </a:rPr>
              <a:t>reduced </a:t>
            </a:r>
            <a:r>
              <a:rPr lang="en-US" dirty="0" smtClean="0">
                <a:ea typeface="ＭＳ Ｐゴシック"/>
              </a:rPr>
              <a:t>its product introduction interval by </a:t>
            </a:r>
            <a:r>
              <a:rPr lang="en-US" dirty="0" smtClean="0">
                <a:solidFill>
                  <a:srgbClr val="FF0000"/>
                </a:solidFill>
                <a:ea typeface="ＭＳ Ｐゴシック"/>
              </a:rPr>
              <a:t>50%</a:t>
            </a:r>
            <a:r>
              <a:rPr lang="en-US" dirty="0" smtClean="0">
                <a:ea typeface="ＭＳ Ｐゴシック"/>
              </a:rPr>
              <a:t>, improved on-time delivery, and increased the organization's capacity to develop products.</a:t>
            </a:r>
          </a:p>
          <a:p>
            <a:r>
              <a:rPr lang="en-US" dirty="0" smtClean="0">
                <a:ea typeface="ＭＳ Ｐゴシック"/>
                <a:cs typeface="ＭＳ Ｐゴシック"/>
              </a:rPr>
              <a:t> Seagate</a:t>
            </a:r>
          </a:p>
          <a:p>
            <a:pPr lvl="1"/>
            <a:r>
              <a:rPr lang="en-US" dirty="0" smtClean="0">
                <a:ea typeface="ＭＳ Ｐゴシック"/>
              </a:rPr>
              <a:t>Brings 1</a:t>
            </a:r>
            <a:r>
              <a:rPr lang="en-US" baseline="30000" dirty="0" smtClean="0">
                <a:ea typeface="ＭＳ Ｐゴシック"/>
              </a:rPr>
              <a:t>st</a:t>
            </a:r>
            <a:r>
              <a:rPr lang="en-US" dirty="0" smtClean="0">
                <a:ea typeface="ＭＳ Ｐゴシック"/>
              </a:rPr>
              <a:t> 15,000 rpm disc drive to market ahead of its competition, causing all competition to pull out of the market. (circa 2000). </a:t>
            </a:r>
          </a:p>
          <a:p>
            <a:r>
              <a:rPr lang="en-US" dirty="0" smtClean="0">
                <a:ea typeface="ＭＳ Ｐゴシック"/>
                <a:cs typeface="ＭＳ Ｐゴシック"/>
              </a:rPr>
              <a:t>Lord Corporation </a:t>
            </a:r>
            <a:r>
              <a:rPr lang="en-US" sz="2000" dirty="0" smtClean="0">
                <a:ea typeface="ＭＳ Ｐゴシック"/>
                <a:cs typeface="ＭＳ Ｐゴシック"/>
              </a:rPr>
              <a:t>(</a:t>
            </a:r>
            <a:r>
              <a:rPr lang="en-US" sz="2000" dirty="0" smtClean="0"/>
              <a:t>high-end auto &amp; aerospace OEM)</a:t>
            </a:r>
            <a:endParaRPr lang="en-US" dirty="0" smtClean="0">
              <a:ea typeface="ＭＳ Ｐゴシック"/>
              <a:cs typeface="ＭＳ Ｐゴシック"/>
            </a:endParaRPr>
          </a:p>
          <a:p>
            <a:pPr lvl="1"/>
            <a:r>
              <a:rPr lang="en-US" dirty="0" smtClean="0">
                <a:ea typeface="ＭＳ Ｐゴシック"/>
              </a:rPr>
              <a:t>Capacity has increased, cycle time improved, and operating expense remained the same. </a:t>
            </a:r>
          </a:p>
        </p:txBody>
      </p:sp>
      <p:pic>
        <p:nvPicPr>
          <p:cNvPr id="6" name="04 Results.wav">
            <a:hlinkClick r:id="" action="ppaction://media"/>
          </p:cNvPr>
          <p:cNvPicPr>
            <a:picLocks noRot="1" noChangeAspect="1"/>
          </p:cNvPicPr>
          <p:nvPr>
            <a:wavAudioFile r:embed="rId1" name="04 Results.wav"/>
          </p:nvPr>
        </p:nvPicPr>
        <p:blipFill>
          <a:blip r:embed="rId4" cstate="print"/>
          <a:stretch>
            <a:fillRect/>
          </a:stretch>
        </p:blipFill>
        <p:spPr>
          <a:xfrm>
            <a:off x="425483" y="6780028"/>
            <a:ext cx="298834"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8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a:xfrm>
            <a:off x="85064" y="318976"/>
            <a:ext cx="7246717" cy="530328"/>
          </a:xfrm>
        </p:spPr>
        <p:txBody>
          <a:bodyPr/>
          <a:lstStyle/>
          <a:p>
            <a:pPr eaLnBrk="1" hangingPunct="1"/>
            <a:r>
              <a:rPr lang="en-US" dirty="0" smtClean="0">
                <a:ea typeface="ＭＳ Ｐゴシック"/>
                <a:cs typeface="Times New Roman" pitchFamily="18" charset="0"/>
              </a:rPr>
              <a:t>Are You a Responsible Person?</a:t>
            </a:r>
          </a:p>
        </p:txBody>
      </p:sp>
      <p:pic>
        <p:nvPicPr>
          <p:cNvPr id="34" name="05 Responsible Person.wav">
            <a:hlinkClick r:id="" action="ppaction://media"/>
          </p:cNvPr>
          <p:cNvPicPr>
            <a:picLocks noRot="1" noChangeAspect="1"/>
          </p:cNvPicPr>
          <p:nvPr>
            <a:wavAudioFile r:embed="rId2" name="05 Responsible Person.wav"/>
          </p:nvPr>
        </p:nvPicPr>
        <p:blipFill>
          <a:blip r:embed="rId5" cstate="print"/>
          <a:stretch>
            <a:fillRect/>
          </a:stretch>
        </p:blipFill>
        <p:spPr>
          <a:xfrm>
            <a:off x="415058" y="6801293"/>
            <a:ext cx="298834" cy="304800"/>
          </a:xfrm>
          <a:prstGeom prst="rect">
            <a:avLst/>
          </a:prstGeom>
        </p:spPr>
      </p:pic>
      <p:graphicFrame>
        <p:nvGraphicFramePr>
          <p:cNvPr id="40" name="Object 2"/>
          <p:cNvGraphicFramePr>
            <a:graphicFrameLocks noChangeAspect="1"/>
          </p:cNvGraphicFramePr>
          <p:nvPr/>
        </p:nvGraphicFramePr>
        <p:xfrm>
          <a:off x="5873750" y="5795963"/>
          <a:ext cx="2984500" cy="1166812"/>
        </p:xfrm>
        <a:graphic>
          <a:graphicData uri="http://schemas.openxmlformats.org/presentationml/2006/ole">
            <p:oleObj spid="_x0000_s22531" name="Document" r:id="rId6" imgW="9259592" imgH="3620005" progId="Word.Document.12">
              <p:link updateAutomatic="1"/>
            </p:oleObj>
          </a:graphicData>
        </a:graphic>
      </p:graphicFrame>
      <p:cxnSp>
        <p:nvCxnSpPr>
          <p:cNvPr id="41" name="Straight Connector 40"/>
          <p:cNvCxnSpPr>
            <a:cxnSpLocks noChangeShapeType="1"/>
          </p:cNvCxnSpPr>
          <p:nvPr/>
        </p:nvCxnSpPr>
        <p:spPr bwMode="auto">
          <a:xfrm rot="5400000" flipH="1" flipV="1">
            <a:off x="108744" y="4220369"/>
            <a:ext cx="1081088" cy="0"/>
          </a:xfrm>
          <a:prstGeom prst="line">
            <a:avLst/>
          </a:prstGeom>
          <a:noFill/>
          <a:ln w="9525">
            <a:solidFill>
              <a:schemeClr val="tx1"/>
            </a:solidFill>
            <a:round/>
            <a:headEnd/>
            <a:tailEnd/>
          </a:ln>
        </p:spPr>
      </p:cxnSp>
      <p:sp>
        <p:nvSpPr>
          <p:cNvPr id="43" name="TextBox 42"/>
          <p:cNvSpPr txBox="1">
            <a:spLocks noChangeArrowheads="1"/>
          </p:cNvSpPr>
          <p:nvPr/>
        </p:nvSpPr>
        <p:spPr bwMode="auto">
          <a:xfrm>
            <a:off x="230188" y="3724275"/>
            <a:ext cx="519112" cy="200025"/>
          </a:xfrm>
          <a:prstGeom prst="rect">
            <a:avLst/>
          </a:prstGeom>
          <a:noFill/>
          <a:ln w="9525">
            <a:noFill/>
            <a:miter lim="800000"/>
            <a:headEnd/>
            <a:tailEnd/>
          </a:ln>
        </p:spPr>
        <p:txBody>
          <a:bodyPr>
            <a:spAutoFit/>
          </a:bodyPr>
          <a:lstStyle/>
          <a:p>
            <a:r>
              <a:rPr lang="en-US" sz="700" b="1"/>
              <a:t>Activity</a:t>
            </a:r>
          </a:p>
        </p:txBody>
      </p:sp>
      <p:cxnSp>
        <p:nvCxnSpPr>
          <p:cNvPr id="44" name="Straight Connector 43"/>
          <p:cNvCxnSpPr>
            <a:cxnSpLocks noChangeShapeType="1"/>
          </p:cNvCxnSpPr>
          <p:nvPr/>
        </p:nvCxnSpPr>
        <p:spPr bwMode="auto">
          <a:xfrm rot="5400000" flipH="1" flipV="1">
            <a:off x="2626518" y="5479257"/>
            <a:ext cx="881063" cy="12700"/>
          </a:xfrm>
          <a:prstGeom prst="line">
            <a:avLst/>
          </a:prstGeom>
          <a:noFill/>
          <a:ln w="9525">
            <a:solidFill>
              <a:schemeClr val="tx1"/>
            </a:solidFill>
            <a:round/>
            <a:headEnd/>
            <a:tailEnd/>
          </a:ln>
        </p:spPr>
      </p:cxnSp>
      <p:sp>
        <p:nvSpPr>
          <p:cNvPr id="46" name="TextBox 45"/>
          <p:cNvSpPr txBox="1">
            <a:spLocks noChangeArrowheads="1"/>
          </p:cNvSpPr>
          <p:nvPr/>
        </p:nvSpPr>
        <p:spPr bwMode="auto">
          <a:xfrm>
            <a:off x="2509838" y="5241925"/>
            <a:ext cx="839787" cy="200025"/>
          </a:xfrm>
          <a:prstGeom prst="rect">
            <a:avLst/>
          </a:prstGeom>
          <a:noFill/>
          <a:ln w="9525">
            <a:noFill/>
            <a:miter lim="800000"/>
            <a:headEnd/>
            <a:tailEnd/>
          </a:ln>
        </p:spPr>
        <p:txBody>
          <a:bodyPr>
            <a:spAutoFit/>
          </a:bodyPr>
          <a:lstStyle/>
          <a:p>
            <a:r>
              <a:rPr lang="en-US" sz="700" b="1"/>
              <a:t>Activity</a:t>
            </a:r>
          </a:p>
        </p:txBody>
      </p:sp>
      <p:sp>
        <p:nvSpPr>
          <p:cNvPr id="47" name="TextBox 46"/>
          <p:cNvSpPr txBox="1">
            <a:spLocks noChangeArrowheads="1"/>
          </p:cNvSpPr>
          <p:nvPr/>
        </p:nvSpPr>
        <p:spPr bwMode="auto">
          <a:xfrm>
            <a:off x="935038" y="4803775"/>
            <a:ext cx="463550" cy="200025"/>
          </a:xfrm>
          <a:prstGeom prst="rect">
            <a:avLst/>
          </a:prstGeom>
          <a:noFill/>
          <a:ln w="9525">
            <a:noFill/>
            <a:miter lim="800000"/>
            <a:headEnd/>
            <a:tailEnd/>
          </a:ln>
        </p:spPr>
        <p:txBody>
          <a:bodyPr>
            <a:spAutoFit/>
          </a:bodyPr>
          <a:lstStyle/>
          <a:p>
            <a:r>
              <a:rPr lang="en-US" sz="700" b="1"/>
              <a:t>Start</a:t>
            </a:r>
          </a:p>
        </p:txBody>
      </p:sp>
      <p:sp>
        <p:nvSpPr>
          <p:cNvPr id="48" name="TextBox 47"/>
          <p:cNvSpPr txBox="1">
            <a:spLocks noChangeArrowheads="1"/>
          </p:cNvSpPr>
          <p:nvPr/>
        </p:nvSpPr>
        <p:spPr bwMode="auto">
          <a:xfrm>
            <a:off x="2244725" y="4791075"/>
            <a:ext cx="1060450" cy="200025"/>
          </a:xfrm>
          <a:prstGeom prst="rect">
            <a:avLst/>
          </a:prstGeom>
          <a:noFill/>
          <a:ln w="9525">
            <a:noFill/>
            <a:miter lim="800000"/>
            <a:headEnd/>
            <a:tailEnd/>
          </a:ln>
        </p:spPr>
        <p:txBody>
          <a:bodyPr>
            <a:spAutoFit/>
          </a:bodyPr>
          <a:lstStyle/>
          <a:p>
            <a:r>
              <a:rPr lang="en-US" sz="700" b="1"/>
              <a:t>Completion</a:t>
            </a:r>
          </a:p>
        </p:txBody>
      </p:sp>
      <p:sp>
        <p:nvSpPr>
          <p:cNvPr id="50" name="TextBox 49"/>
          <p:cNvSpPr txBox="1">
            <a:spLocks noChangeArrowheads="1"/>
          </p:cNvSpPr>
          <p:nvPr/>
        </p:nvSpPr>
        <p:spPr bwMode="auto">
          <a:xfrm>
            <a:off x="3379788" y="5946775"/>
            <a:ext cx="463550" cy="200025"/>
          </a:xfrm>
          <a:prstGeom prst="rect">
            <a:avLst/>
          </a:prstGeom>
          <a:noFill/>
          <a:ln w="9525">
            <a:noFill/>
            <a:miter lim="800000"/>
            <a:headEnd/>
            <a:tailEnd/>
          </a:ln>
        </p:spPr>
        <p:txBody>
          <a:bodyPr>
            <a:spAutoFit/>
          </a:bodyPr>
          <a:lstStyle/>
          <a:p>
            <a:r>
              <a:rPr lang="en-US" sz="700" b="1"/>
              <a:t>Start</a:t>
            </a:r>
          </a:p>
        </p:txBody>
      </p:sp>
      <p:sp>
        <p:nvSpPr>
          <p:cNvPr id="52" name="TextBox 51"/>
          <p:cNvSpPr txBox="1">
            <a:spLocks noChangeArrowheads="1"/>
          </p:cNvSpPr>
          <p:nvPr/>
        </p:nvSpPr>
        <p:spPr bwMode="auto">
          <a:xfrm>
            <a:off x="5262563" y="5945188"/>
            <a:ext cx="1058862" cy="200025"/>
          </a:xfrm>
          <a:prstGeom prst="rect">
            <a:avLst/>
          </a:prstGeom>
          <a:noFill/>
          <a:ln w="9525">
            <a:noFill/>
            <a:miter lim="800000"/>
            <a:headEnd/>
            <a:tailEnd/>
          </a:ln>
        </p:spPr>
        <p:txBody>
          <a:bodyPr>
            <a:spAutoFit/>
          </a:bodyPr>
          <a:lstStyle/>
          <a:p>
            <a:r>
              <a:rPr lang="en-US" sz="700" b="1"/>
              <a:t>Completion</a:t>
            </a:r>
          </a:p>
        </p:txBody>
      </p:sp>
      <p:cxnSp>
        <p:nvCxnSpPr>
          <p:cNvPr id="53" name="Straight Connector 52"/>
          <p:cNvCxnSpPr>
            <a:cxnSpLocks noChangeShapeType="1"/>
          </p:cNvCxnSpPr>
          <p:nvPr/>
        </p:nvCxnSpPr>
        <p:spPr bwMode="auto">
          <a:xfrm rot="5400000">
            <a:off x="1042194" y="4798219"/>
            <a:ext cx="76200" cy="1588"/>
          </a:xfrm>
          <a:prstGeom prst="line">
            <a:avLst/>
          </a:prstGeom>
          <a:noFill/>
          <a:ln w="9525">
            <a:solidFill>
              <a:schemeClr val="tx1"/>
            </a:solidFill>
            <a:round/>
            <a:headEnd/>
            <a:tailEnd/>
          </a:ln>
        </p:spPr>
      </p:cxnSp>
      <p:cxnSp>
        <p:nvCxnSpPr>
          <p:cNvPr id="54" name="Straight Connector 53"/>
          <p:cNvCxnSpPr>
            <a:cxnSpLocks noChangeShapeType="1"/>
          </p:cNvCxnSpPr>
          <p:nvPr/>
        </p:nvCxnSpPr>
        <p:spPr bwMode="auto">
          <a:xfrm rot="5400000">
            <a:off x="3506788" y="5953125"/>
            <a:ext cx="77788" cy="1587"/>
          </a:xfrm>
          <a:prstGeom prst="line">
            <a:avLst/>
          </a:prstGeom>
          <a:noFill/>
          <a:ln w="9525">
            <a:solidFill>
              <a:schemeClr val="tx1"/>
            </a:solidFill>
            <a:round/>
            <a:headEnd/>
            <a:tailEnd/>
          </a:ln>
        </p:spPr>
      </p:cxnSp>
      <p:cxnSp>
        <p:nvCxnSpPr>
          <p:cNvPr id="58" name="Straight Connector 57"/>
          <p:cNvCxnSpPr>
            <a:cxnSpLocks noChangeShapeType="1"/>
          </p:cNvCxnSpPr>
          <p:nvPr/>
        </p:nvCxnSpPr>
        <p:spPr bwMode="auto">
          <a:xfrm rot="5400000">
            <a:off x="5322888" y="5951538"/>
            <a:ext cx="77787" cy="1587"/>
          </a:xfrm>
          <a:prstGeom prst="line">
            <a:avLst/>
          </a:prstGeom>
          <a:noFill/>
          <a:ln w="9525">
            <a:solidFill>
              <a:schemeClr val="tx1"/>
            </a:solidFill>
            <a:round/>
            <a:headEnd/>
            <a:tailEnd/>
          </a:ln>
        </p:spPr>
      </p:cxnSp>
      <p:cxnSp>
        <p:nvCxnSpPr>
          <p:cNvPr id="59" name="Straight Arrow Connector 58"/>
          <p:cNvCxnSpPr>
            <a:cxnSpLocks noChangeShapeType="1"/>
          </p:cNvCxnSpPr>
          <p:nvPr/>
        </p:nvCxnSpPr>
        <p:spPr bwMode="auto">
          <a:xfrm>
            <a:off x="660400" y="4748213"/>
            <a:ext cx="2127250" cy="11112"/>
          </a:xfrm>
          <a:prstGeom prst="straightConnector1">
            <a:avLst/>
          </a:prstGeom>
          <a:noFill/>
          <a:ln w="9525">
            <a:solidFill>
              <a:schemeClr val="tx1"/>
            </a:solidFill>
            <a:round/>
            <a:headEnd/>
            <a:tailEnd type="arrow" w="med" len="med"/>
          </a:ln>
        </p:spPr>
      </p:cxnSp>
      <p:cxnSp>
        <p:nvCxnSpPr>
          <p:cNvPr id="60" name="Straight Arrow Connector 103"/>
          <p:cNvCxnSpPr>
            <a:cxnSpLocks noChangeShapeType="1"/>
          </p:cNvCxnSpPr>
          <p:nvPr/>
        </p:nvCxnSpPr>
        <p:spPr bwMode="auto">
          <a:xfrm>
            <a:off x="3062288" y="5927725"/>
            <a:ext cx="2689225" cy="1588"/>
          </a:xfrm>
          <a:prstGeom prst="straightConnector1">
            <a:avLst/>
          </a:prstGeom>
          <a:noFill/>
          <a:ln w="9525">
            <a:solidFill>
              <a:schemeClr val="tx1"/>
            </a:solidFill>
            <a:round/>
            <a:headEnd/>
            <a:tailEnd type="arrow" w="med" len="med"/>
          </a:ln>
        </p:spPr>
      </p:cxnSp>
      <p:cxnSp>
        <p:nvCxnSpPr>
          <p:cNvPr id="61" name="Straight Connector 60"/>
          <p:cNvCxnSpPr>
            <a:cxnSpLocks noChangeShapeType="1"/>
          </p:cNvCxnSpPr>
          <p:nvPr/>
        </p:nvCxnSpPr>
        <p:spPr bwMode="auto">
          <a:xfrm rot="5400000">
            <a:off x="2341562" y="4786313"/>
            <a:ext cx="55563" cy="1588"/>
          </a:xfrm>
          <a:prstGeom prst="line">
            <a:avLst/>
          </a:prstGeom>
          <a:noFill/>
          <a:ln w="9525">
            <a:solidFill>
              <a:schemeClr val="tx1"/>
            </a:solidFill>
            <a:round/>
            <a:headEnd/>
            <a:tailEnd/>
          </a:ln>
        </p:spPr>
      </p:cxnSp>
      <p:sp>
        <p:nvSpPr>
          <p:cNvPr id="62" name="Rectangle 3"/>
          <p:cNvSpPr txBox="1">
            <a:spLocks noChangeArrowheads="1"/>
          </p:cNvSpPr>
          <p:nvPr/>
        </p:nvSpPr>
        <p:spPr bwMode="auto">
          <a:xfrm>
            <a:off x="392113" y="1548715"/>
            <a:ext cx="7693025" cy="4924425"/>
          </a:xfrm>
          <a:prstGeom prst="rect">
            <a:avLst/>
          </a:prstGeom>
          <a:noFill/>
          <a:ln w="9525">
            <a:noFill/>
            <a:miter lim="800000"/>
            <a:headEnd/>
            <a:tailEnd/>
          </a:ln>
        </p:spPr>
        <p:txBody>
          <a:bodyPr lIns="91428" tIns="45714" rIns="91428" bIns="45714"/>
          <a:lstStyle/>
          <a:p>
            <a:pPr marL="455613" indent="-455613">
              <a:spcBef>
                <a:spcPct val="20000"/>
              </a:spcBef>
            </a:pPr>
            <a:r>
              <a:rPr lang="en-US" b="1" dirty="0">
                <a:latin typeface="Arial MT"/>
                <a:cs typeface="Times New Roman" pitchFamily="18" charset="0"/>
              </a:rPr>
              <a:t>When 	asked for task estimate 	or</a:t>
            </a:r>
          </a:p>
          <a:p>
            <a:pPr marL="855663" lvl="1" indent="-455613">
              <a:spcBef>
                <a:spcPct val="20000"/>
              </a:spcBef>
              <a:buFont typeface="Times" pitchFamily="18" charset="0"/>
              <a:buNone/>
            </a:pPr>
            <a:r>
              <a:rPr lang="en-US" sz="1600" dirty="0">
                <a:latin typeface="Arial MT"/>
                <a:cs typeface="Times New Roman" pitchFamily="18" charset="0"/>
              </a:rPr>
              <a:t>		What do you supply?  </a:t>
            </a:r>
          </a:p>
          <a:p>
            <a:pPr marL="855663" lvl="1" indent="-455613">
              <a:spcBef>
                <a:spcPct val="20000"/>
              </a:spcBef>
              <a:buFont typeface="Times" pitchFamily="18" charset="0"/>
              <a:buNone/>
            </a:pPr>
            <a:endParaRPr lang="en-US" sz="1600" dirty="0">
              <a:latin typeface="Arial MT"/>
              <a:cs typeface="Times New Roman" pitchFamily="18" charset="0"/>
            </a:endParaRPr>
          </a:p>
          <a:p>
            <a:pPr marL="455613" indent="-455613">
              <a:spcBef>
                <a:spcPct val="20000"/>
              </a:spcBef>
            </a:pPr>
            <a:r>
              <a:rPr lang="en-US" b="1" dirty="0">
                <a:latin typeface="Arial MT"/>
                <a:cs typeface="Times New Roman" pitchFamily="18" charset="0"/>
              </a:rPr>
              <a:t>How often is the "Three Point Estimation” used?</a:t>
            </a:r>
          </a:p>
          <a:p>
            <a:pPr marL="455613" indent="-455613">
              <a:spcBef>
                <a:spcPct val="20000"/>
              </a:spcBef>
            </a:pPr>
            <a:endParaRPr lang="en-US" b="1" dirty="0">
              <a:latin typeface="Arial MT"/>
              <a:cs typeface="Times New Roman" pitchFamily="18" charset="0"/>
            </a:endParaRPr>
          </a:p>
          <a:p>
            <a:pPr marL="455613" indent="-455613">
              <a:spcBef>
                <a:spcPct val="20000"/>
              </a:spcBef>
            </a:pPr>
            <a:r>
              <a:rPr lang="en-US" b="1" dirty="0">
                <a:latin typeface="Arial MT"/>
                <a:cs typeface="Times New Roman" pitchFamily="18" charset="0"/>
              </a:rPr>
              <a:t>How do you work when assigned to a task?</a:t>
            </a:r>
          </a:p>
          <a:p>
            <a:pPr marL="855663" lvl="1" indent="-455613">
              <a:spcBef>
                <a:spcPct val="20000"/>
              </a:spcBef>
              <a:buFont typeface="Times" pitchFamily="18" charset="0"/>
              <a:buNone/>
            </a:pPr>
            <a:endParaRPr lang="en-US" sz="1600" dirty="0">
              <a:latin typeface="Arial MT"/>
              <a:cs typeface="Times New Roman" pitchFamily="18" charset="0"/>
            </a:endParaRPr>
          </a:p>
          <a:p>
            <a:pPr marL="455613" indent="-455613">
              <a:lnSpc>
                <a:spcPct val="90000"/>
              </a:lnSpc>
              <a:spcBef>
                <a:spcPct val="20000"/>
              </a:spcBef>
            </a:pPr>
            <a:endParaRPr lang="en-US" sz="1600" dirty="0">
              <a:latin typeface="Arial MT"/>
              <a:cs typeface="Times New Roman" pitchFamily="18" charset="0"/>
            </a:endParaRPr>
          </a:p>
          <a:p>
            <a:pPr marL="455613" indent="-455613">
              <a:spcBef>
                <a:spcPct val="20000"/>
              </a:spcBef>
            </a:pPr>
            <a:endParaRPr lang="en-US" dirty="0">
              <a:latin typeface="Arial MT"/>
              <a:cs typeface="Times New Roman" pitchFamily="18" charset="0"/>
            </a:endParaRPr>
          </a:p>
        </p:txBody>
      </p:sp>
      <p:sp>
        <p:nvSpPr>
          <p:cNvPr id="63" name="Rectangle 62"/>
          <p:cNvSpPr>
            <a:spLocks noChangeArrowheads="1"/>
          </p:cNvSpPr>
          <p:nvPr/>
        </p:nvSpPr>
        <p:spPr bwMode="auto">
          <a:xfrm>
            <a:off x="4210050" y="5441950"/>
            <a:ext cx="219075" cy="487363"/>
          </a:xfrm>
          <a:prstGeom prst="rect">
            <a:avLst/>
          </a:prstGeom>
          <a:solidFill>
            <a:schemeClr val="bg1"/>
          </a:solidFill>
          <a:ln w="9525">
            <a:solidFill>
              <a:schemeClr val="tx1"/>
            </a:solidFill>
            <a:round/>
            <a:headEnd/>
            <a:tailEnd/>
          </a:ln>
        </p:spPr>
        <p:txBody>
          <a:bodyPr/>
          <a:lstStyle/>
          <a:p>
            <a:pPr eaLnBrk="0" hangingPunct="0"/>
            <a:endParaRPr lang="en-US" sz="2400">
              <a:latin typeface="Times" pitchFamily="18" charset="0"/>
            </a:endParaRPr>
          </a:p>
        </p:txBody>
      </p:sp>
      <p:sp>
        <p:nvSpPr>
          <p:cNvPr id="64" name="Rectangle 63"/>
          <p:cNvSpPr>
            <a:spLocks noChangeArrowheads="1"/>
          </p:cNvSpPr>
          <p:nvPr/>
        </p:nvSpPr>
        <p:spPr bwMode="auto">
          <a:xfrm>
            <a:off x="4518025" y="5441950"/>
            <a:ext cx="219075" cy="487363"/>
          </a:xfrm>
          <a:prstGeom prst="rect">
            <a:avLst/>
          </a:prstGeom>
          <a:solidFill>
            <a:schemeClr val="bg1"/>
          </a:solidFill>
          <a:ln w="9525">
            <a:solidFill>
              <a:schemeClr val="tx1"/>
            </a:solidFill>
            <a:round/>
            <a:headEnd/>
            <a:tailEnd/>
          </a:ln>
        </p:spPr>
        <p:txBody>
          <a:bodyPr/>
          <a:lstStyle/>
          <a:p>
            <a:pPr eaLnBrk="0" hangingPunct="0"/>
            <a:endParaRPr lang="en-US" sz="2400">
              <a:latin typeface="Times" pitchFamily="18" charset="0"/>
            </a:endParaRPr>
          </a:p>
        </p:txBody>
      </p:sp>
      <p:sp>
        <p:nvSpPr>
          <p:cNvPr id="65" name="Rectangle 64"/>
          <p:cNvSpPr>
            <a:spLocks noChangeArrowheads="1"/>
          </p:cNvSpPr>
          <p:nvPr/>
        </p:nvSpPr>
        <p:spPr bwMode="auto">
          <a:xfrm>
            <a:off x="4827588" y="5441950"/>
            <a:ext cx="217487" cy="487363"/>
          </a:xfrm>
          <a:prstGeom prst="rect">
            <a:avLst/>
          </a:prstGeom>
          <a:solidFill>
            <a:schemeClr val="bg1"/>
          </a:solidFill>
          <a:ln w="9525">
            <a:solidFill>
              <a:schemeClr val="tx1"/>
            </a:solidFill>
            <a:round/>
            <a:headEnd/>
            <a:tailEnd/>
          </a:ln>
        </p:spPr>
        <p:txBody>
          <a:bodyPr/>
          <a:lstStyle/>
          <a:p>
            <a:pPr eaLnBrk="0" hangingPunct="0"/>
            <a:endParaRPr lang="en-US" sz="2400">
              <a:latin typeface="Times" pitchFamily="18" charset="0"/>
            </a:endParaRPr>
          </a:p>
        </p:txBody>
      </p:sp>
      <p:sp>
        <p:nvSpPr>
          <p:cNvPr id="66" name="Rectangle 65"/>
          <p:cNvSpPr>
            <a:spLocks noChangeArrowheads="1"/>
          </p:cNvSpPr>
          <p:nvPr/>
        </p:nvSpPr>
        <p:spPr bwMode="auto">
          <a:xfrm>
            <a:off x="5146675" y="5441950"/>
            <a:ext cx="219075" cy="487363"/>
          </a:xfrm>
          <a:prstGeom prst="rect">
            <a:avLst/>
          </a:prstGeom>
          <a:solidFill>
            <a:schemeClr val="bg1"/>
          </a:solidFill>
          <a:ln w="9525">
            <a:solidFill>
              <a:schemeClr val="tx1"/>
            </a:solidFill>
            <a:round/>
            <a:headEnd/>
            <a:tailEnd/>
          </a:ln>
        </p:spPr>
        <p:txBody>
          <a:bodyPr/>
          <a:lstStyle/>
          <a:p>
            <a:pPr eaLnBrk="0" hangingPunct="0"/>
            <a:endParaRPr lang="en-US" sz="2400">
              <a:latin typeface="Times" pitchFamily="18" charset="0"/>
            </a:endParaRPr>
          </a:p>
        </p:txBody>
      </p:sp>
      <p:sp>
        <p:nvSpPr>
          <p:cNvPr id="67" name="Rectangle 66"/>
          <p:cNvSpPr>
            <a:spLocks noChangeArrowheads="1"/>
          </p:cNvSpPr>
          <p:nvPr/>
        </p:nvSpPr>
        <p:spPr bwMode="auto">
          <a:xfrm>
            <a:off x="3867150" y="5440363"/>
            <a:ext cx="217488" cy="487362"/>
          </a:xfrm>
          <a:prstGeom prst="rect">
            <a:avLst/>
          </a:prstGeom>
          <a:solidFill>
            <a:schemeClr val="bg1"/>
          </a:solidFill>
          <a:ln w="9525">
            <a:solidFill>
              <a:schemeClr val="tx1"/>
            </a:solidFill>
            <a:round/>
            <a:headEnd/>
            <a:tailEnd/>
          </a:ln>
        </p:spPr>
        <p:txBody>
          <a:bodyPr/>
          <a:lstStyle/>
          <a:p>
            <a:pPr eaLnBrk="0" hangingPunct="0"/>
            <a:endParaRPr lang="en-US" sz="2400">
              <a:latin typeface="Times" pitchFamily="18" charset="0"/>
            </a:endParaRPr>
          </a:p>
        </p:txBody>
      </p:sp>
      <p:sp>
        <p:nvSpPr>
          <p:cNvPr id="68" name="Rectangle 67"/>
          <p:cNvSpPr>
            <a:spLocks noChangeArrowheads="1"/>
          </p:cNvSpPr>
          <p:nvPr/>
        </p:nvSpPr>
        <p:spPr bwMode="auto">
          <a:xfrm>
            <a:off x="3548063" y="5440363"/>
            <a:ext cx="217487" cy="487362"/>
          </a:xfrm>
          <a:prstGeom prst="rect">
            <a:avLst/>
          </a:prstGeom>
          <a:solidFill>
            <a:schemeClr val="bg1"/>
          </a:solidFill>
          <a:ln w="9525">
            <a:solidFill>
              <a:schemeClr val="tx1"/>
            </a:solidFill>
            <a:round/>
            <a:headEnd/>
            <a:tailEnd/>
          </a:ln>
        </p:spPr>
        <p:txBody>
          <a:bodyPr/>
          <a:lstStyle/>
          <a:p>
            <a:pPr eaLnBrk="0" hangingPunct="0"/>
            <a:endParaRPr lang="en-US" sz="2400">
              <a:latin typeface="Times" pitchFamily="18" charset="0"/>
            </a:endParaRPr>
          </a:p>
        </p:txBody>
      </p:sp>
      <p:sp>
        <p:nvSpPr>
          <p:cNvPr id="69" name="Rectangle 68"/>
          <p:cNvSpPr>
            <a:spLocks noChangeArrowheads="1"/>
          </p:cNvSpPr>
          <p:nvPr/>
        </p:nvSpPr>
        <p:spPr bwMode="auto">
          <a:xfrm>
            <a:off x="1079500" y="4098925"/>
            <a:ext cx="1289050" cy="649288"/>
          </a:xfrm>
          <a:prstGeom prst="rect">
            <a:avLst/>
          </a:prstGeom>
          <a:solidFill>
            <a:schemeClr val="bg1"/>
          </a:solidFill>
          <a:ln w="9525">
            <a:solidFill>
              <a:schemeClr val="tx1"/>
            </a:solidFill>
            <a:round/>
            <a:headEnd/>
            <a:tailEnd/>
          </a:ln>
        </p:spPr>
        <p:txBody>
          <a:bodyPr/>
          <a:lstStyle/>
          <a:p>
            <a:pPr eaLnBrk="0" hangingPunct="0"/>
            <a:endParaRPr lang="en-US" sz="2400">
              <a:latin typeface="Times" pitchFamily="18" charset="0"/>
            </a:endParaRPr>
          </a:p>
        </p:txBody>
      </p:sp>
      <p:sp>
        <p:nvSpPr>
          <p:cNvPr id="70" name="TextBox 27"/>
          <p:cNvSpPr txBox="1">
            <a:spLocks noChangeArrowheads="1"/>
          </p:cNvSpPr>
          <p:nvPr/>
        </p:nvSpPr>
        <p:spPr bwMode="auto">
          <a:xfrm>
            <a:off x="4662488" y="1861452"/>
            <a:ext cx="3633787" cy="368300"/>
          </a:xfrm>
          <a:prstGeom prst="rect">
            <a:avLst/>
          </a:prstGeom>
          <a:noFill/>
          <a:ln w="9525">
            <a:noFill/>
            <a:miter lim="800000"/>
            <a:headEnd/>
            <a:tailEnd/>
          </a:ln>
        </p:spPr>
        <p:txBody>
          <a:bodyPr wrap="none">
            <a:spAutoFit/>
          </a:bodyPr>
          <a:lstStyle/>
          <a:p>
            <a:r>
              <a:rPr lang="en-US" dirty="0">
                <a:latin typeface="Arial MT"/>
                <a:cs typeface="Times New Roman" pitchFamily="18" charset="0"/>
              </a:rPr>
              <a:t>What do you assume is supplied?</a:t>
            </a:r>
            <a:endParaRPr lang="en-US" dirty="0"/>
          </a:p>
        </p:txBody>
      </p:sp>
      <p:sp>
        <p:nvSpPr>
          <p:cNvPr id="71" name="TextBox 33"/>
          <p:cNvSpPr txBox="1">
            <a:spLocks noChangeArrowheads="1"/>
          </p:cNvSpPr>
          <p:nvPr/>
        </p:nvSpPr>
        <p:spPr bwMode="auto">
          <a:xfrm>
            <a:off x="4662488" y="1537602"/>
            <a:ext cx="1838325" cy="368300"/>
          </a:xfrm>
          <a:prstGeom prst="rect">
            <a:avLst/>
          </a:prstGeom>
          <a:noFill/>
          <a:ln w="9525">
            <a:noFill/>
            <a:miter lim="800000"/>
            <a:headEnd/>
            <a:tailEnd/>
          </a:ln>
        </p:spPr>
        <p:txBody>
          <a:bodyPr wrap="none">
            <a:spAutoFit/>
          </a:bodyPr>
          <a:lstStyle/>
          <a:p>
            <a:r>
              <a:rPr lang="en-US" b="1" dirty="0">
                <a:latin typeface="Arial MT"/>
                <a:cs typeface="Times New Roman" pitchFamily="18" charset="0"/>
              </a:rPr>
              <a:t>asking for one: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103" fill="hold"/>
                                        <p:tgtEl>
                                          <p:spTgt spid="34"/>
                                        </p:tgtEl>
                                      </p:cBhvr>
                                    </p:cmd>
                                  </p:childTnLst>
                                </p:cTn>
                              </p:par>
                              <p:par>
                                <p:cTn id="7" presetID="2" presetClass="entr" presetSubtype="8" fill="hold" nodeType="withEffect">
                                  <p:stCondLst>
                                    <p:cond delay="27000"/>
                                  </p:stCondLst>
                                  <p:childTnLst>
                                    <p:set>
                                      <p:cBhvr>
                                        <p:cTn id="8" dur="1" fill="hold">
                                          <p:stCondLst>
                                            <p:cond delay="0"/>
                                          </p:stCondLst>
                                        </p:cTn>
                                        <p:tgtEl>
                                          <p:spTgt spid="62">
                                            <p:txEl>
                                              <p:pRg st="3" end="3"/>
                                            </p:txEl>
                                          </p:spTgt>
                                        </p:tgtEl>
                                        <p:attrNameLst>
                                          <p:attrName>style.visibility</p:attrName>
                                        </p:attrNameLst>
                                      </p:cBhvr>
                                      <p:to>
                                        <p:strVal val="visible"/>
                                      </p:to>
                                    </p:set>
                                    <p:anim calcmode="lin" valueType="num">
                                      <p:cBhvr additive="base">
                                        <p:cTn id="9" dur="500" fill="hold"/>
                                        <p:tgtEl>
                                          <p:spTgt spid="62">
                                            <p:txEl>
                                              <p:pRg st="3" end="3"/>
                                            </p:txEl>
                                          </p:spTgt>
                                        </p:tgtEl>
                                        <p:attrNameLst>
                                          <p:attrName>ppt_x</p:attrName>
                                        </p:attrNameLst>
                                      </p:cBhvr>
                                      <p:tavLst>
                                        <p:tav tm="0">
                                          <p:val>
                                            <p:strVal val="0-#ppt_w/2"/>
                                          </p:val>
                                        </p:tav>
                                        <p:tav tm="100000">
                                          <p:val>
                                            <p:strVal val="#ppt_x"/>
                                          </p:val>
                                        </p:tav>
                                      </p:tavLst>
                                    </p:anim>
                                    <p:anim calcmode="lin" valueType="num">
                                      <p:cBhvr additive="base">
                                        <p:cTn id="10" dur="500" fill="hold"/>
                                        <p:tgtEl>
                                          <p:spTgt spid="62">
                                            <p:txEl>
                                              <p:pRg st="3" end="3"/>
                                            </p:txEl>
                                          </p:spTgt>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32000"/>
                                  </p:stCondLst>
                                  <p:childTnLst>
                                    <p:set>
                                      <p:cBhvr>
                                        <p:cTn id="12" dur="1" fill="hold">
                                          <p:stCondLst>
                                            <p:cond delay="0"/>
                                          </p:stCondLst>
                                        </p:cTn>
                                        <p:tgtEl>
                                          <p:spTgt spid="62">
                                            <p:txEl>
                                              <p:pRg st="5" end="5"/>
                                            </p:txEl>
                                          </p:spTgt>
                                        </p:tgtEl>
                                        <p:attrNameLst>
                                          <p:attrName>style.visibility</p:attrName>
                                        </p:attrNameLst>
                                      </p:cBhvr>
                                      <p:to>
                                        <p:strVal val="visible"/>
                                      </p:to>
                                    </p:set>
                                    <p:anim calcmode="lin" valueType="num">
                                      <p:cBhvr additive="base">
                                        <p:cTn id="13" dur="500" fill="hold"/>
                                        <p:tgtEl>
                                          <p:spTgt spid="62">
                                            <p:txEl>
                                              <p:pRg st="5" end="5"/>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2">
                                            <p:txEl>
                                              <p:pRg st="5" end="5"/>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35900"/>
                                  </p:stCondLst>
                                  <p:childTnLst>
                                    <p:set>
                                      <p:cBhvr>
                                        <p:cTn id="16" dur="1" fill="hold">
                                          <p:stCondLst>
                                            <p:cond delay="0"/>
                                          </p:stCondLst>
                                        </p:cTn>
                                        <p:tgtEl>
                                          <p:spTgt spid="69"/>
                                        </p:tgtEl>
                                        <p:attrNameLst>
                                          <p:attrName>style.visibility</p:attrName>
                                        </p:attrNameLst>
                                      </p:cBhvr>
                                      <p:to>
                                        <p:strVal val="visible"/>
                                      </p:to>
                                    </p:set>
                                    <p:anim calcmode="lin" valueType="num">
                                      <p:cBhvr additive="base">
                                        <p:cTn id="17" dur="500" fill="hold"/>
                                        <p:tgtEl>
                                          <p:spTgt spid="69"/>
                                        </p:tgtEl>
                                        <p:attrNameLst>
                                          <p:attrName>ppt_x</p:attrName>
                                        </p:attrNameLst>
                                      </p:cBhvr>
                                      <p:tavLst>
                                        <p:tav tm="0">
                                          <p:val>
                                            <p:strVal val="0-#ppt_w/2"/>
                                          </p:val>
                                        </p:tav>
                                        <p:tav tm="100000">
                                          <p:val>
                                            <p:strVal val="#ppt_x"/>
                                          </p:val>
                                        </p:tav>
                                      </p:tavLst>
                                    </p:anim>
                                    <p:anim calcmode="lin" valueType="num">
                                      <p:cBhvr additive="base">
                                        <p:cTn id="18" dur="500" fill="hold"/>
                                        <p:tgtEl>
                                          <p:spTgt spid="69"/>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35900"/>
                                  </p:stCondLst>
                                  <p:childTnLst>
                                    <p:set>
                                      <p:cBhvr>
                                        <p:cTn id="20" dur="1" fill="hold">
                                          <p:stCondLst>
                                            <p:cond delay="0"/>
                                          </p:stCondLst>
                                        </p:cTn>
                                        <p:tgtEl>
                                          <p:spTgt spid="41"/>
                                        </p:tgtEl>
                                        <p:attrNameLst>
                                          <p:attrName>style.visibility</p:attrName>
                                        </p:attrNameLst>
                                      </p:cBhvr>
                                      <p:to>
                                        <p:strVal val="visible"/>
                                      </p:to>
                                    </p:set>
                                    <p:anim calcmode="lin" valueType="num">
                                      <p:cBhvr additive="base">
                                        <p:cTn id="21" dur="500" fill="hold"/>
                                        <p:tgtEl>
                                          <p:spTgt spid="41"/>
                                        </p:tgtEl>
                                        <p:attrNameLst>
                                          <p:attrName>ppt_x</p:attrName>
                                        </p:attrNameLst>
                                      </p:cBhvr>
                                      <p:tavLst>
                                        <p:tav tm="0">
                                          <p:val>
                                            <p:strVal val="0-#ppt_w/2"/>
                                          </p:val>
                                        </p:tav>
                                        <p:tav tm="100000">
                                          <p:val>
                                            <p:strVal val="#ppt_x"/>
                                          </p:val>
                                        </p:tav>
                                      </p:tavLst>
                                    </p:anim>
                                    <p:anim calcmode="lin" valueType="num">
                                      <p:cBhvr additive="base">
                                        <p:cTn id="22" dur="500" fill="hold"/>
                                        <p:tgtEl>
                                          <p:spTgt spid="41"/>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36000"/>
                                  </p:stCondLst>
                                  <p:childTnLst>
                                    <p:set>
                                      <p:cBhvr>
                                        <p:cTn id="24" dur="1" fill="hold">
                                          <p:stCondLst>
                                            <p:cond delay="0"/>
                                          </p:stCondLst>
                                        </p:cTn>
                                        <p:tgtEl>
                                          <p:spTgt spid="59"/>
                                        </p:tgtEl>
                                        <p:attrNameLst>
                                          <p:attrName>style.visibility</p:attrName>
                                        </p:attrNameLst>
                                      </p:cBhvr>
                                      <p:to>
                                        <p:strVal val="visible"/>
                                      </p:to>
                                    </p:set>
                                    <p:anim calcmode="lin" valueType="num">
                                      <p:cBhvr additive="base">
                                        <p:cTn id="25" dur="500" fill="hold"/>
                                        <p:tgtEl>
                                          <p:spTgt spid="59"/>
                                        </p:tgtEl>
                                        <p:attrNameLst>
                                          <p:attrName>ppt_x</p:attrName>
                                        </p:attrNameLst>
                                      </p:cBhvr>
                                      <p:tavLst>
                                        <p:tav tm="0">
                                          <p:val>
                                            <p:strVal val="0-#ppt_w/2"/>
                                          </p:val>
                                        </p:tav>
                                        <p:tav tm="100000">
                                          <p:val>
                                            <p:strVal val="#ppt_x"/>
                                          </p:val>
                                        </p:tav>
                                      </p:tavLst>
                                    </p:anim>
                                    <p:anim calcmode="lin" valueType="num">
                                      <p:cBhvr additive="base">
                                        <p:cTn id="26" dur="500" fill="hold"/>
                                        <p:tgtEl>
                                          <p:spTgt spid="59"/>
                                        </p:tgtEl>
                                        <p:attrNameLst>
                                          <p:attrName>ppt_y</p:attrName>
                                        </p:attrNameLst>
                                      </p:cBhvr>
                                      <p:tavLst>
                                        <p:tav tm="0">
                                          <p:val>
                                            <p:strVal val="#ppt_y"/>
                                          </p:val>
                                        </p:tav>
                                        <p:tav tm="100000">
                                          <p:val>
                                            <p:strVal val="#ppt_y"/>
                                          </p:val>
                                        </p:tav>
                                      </p:tavLst>
                                    </p:anim>
                                  </p:childTnLst>
                                </p:cTn>
                              </p:par>
                              <p:par>
                                <p:cTn id="27" presetID="10" presetClass="entr" presetSubtype="0" fill="hold" grpId="0" nodeType="withEffect">
                                  <p:stCondLst>
                                    <p:cond delay="3600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500"/>
                                        <p:tgtEl>
                                          <p:spTgt spid="43"/>
                                        </p:tgtEl>
                                      </p:cBhvr>
                                    </p:animEffect>
                                  </p:childTnLst>
                                </p:cTn>
                              </p:par>
                              <p:par>
                                <p:cTn id="30" presetID="10" presetClass="entr" presetSubtype="0" fill="hold" grpId="0" nodeType="withEffect">
                                  <p:stCondLst>
                                    <p:cond delay="3600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500"/>
                                        <p:tgtEl>
                                          <p:spTgt spid="47"/>
                                        </p:tgtEl>
                                      </p:cBhvr>
                                    </p:animEffect>
                                  </p:childTnLst>
                                </p:cTn>
                              </p:par>
                              <p:par>
                                <p:cTn id="33" presetID="10" presetClass="entr" presetSubtype="0" fill="hold" grpId="0" nodeType="withEffect">
                                  <p:stCondLst>
                                    <p:cond delay="3600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500"/>
                                        <p:tgtEl>
                                          <p:spTgt spid="48"/>
                                        </p:tgtEl>
                                      </p:cBhvr>
                                    </p:animEffect>
                                  </p:childTnLst>
                                </p:cTn>
                              </p:par>
                              <p:par>
                                <p:cTn id="36" presetID="10" presetClass="entr" presetSubtype="0" fill="hold" nodeType="withEffect">
                                  <p:stCondLst>
                                    <p:cond delay="36000"/>
                                  </p:stCondLst>
                                  <p:childTnLst>
                                    <p:set>
                                      <p:cBhvr>
                                        <p:cTn id="37" dur="1" fill="hold">
                                          <p:stCondLst>
                                            <p:cond delay="0"/>
                                          </p:stCondLst>
                                        </p:cTn>
                                        <p:tgtEl>
                                          <p:spTgt spid="53"/>
                                        </p:tgtEl>
                                        <p:attrNameLst>
                                          <p:attrName>style.visibility</p:attrName>
                                        </p:attrNameLst>
                                      </p:cBhvr>
                                      <p:to>
                                        <p:strVal val="visible"/>
                                      </p:to>
                                    </p:set>
                                    <p:animEffect transition="in" filter="fade">
                                      <p:cBhvr>
                                        <p:cTn id="38" dur="500"/>
                                        <p:tgtEl>
                                          <p:spTgt spid="53"/>
                                        </p:tgtEl>
                                      </p:cBhvr>
                                    </p:animEffect>
                                  </p:childTnLst>
                                </p:cTn>
                              </p:par>
                              <p:par>
                                <p:cTn id="39" presetID="10" presetClass="entr" presetSubtype="0" fill="hold" nodeType="withEffect">
                                  <p:stCondLst>
                                    <p:cond delay="36000"/>
                                  </p:stCondLst>
                                  <p:childTnLst>
                                    <p:set>
                                      <p:cBhvr>
                                        <p:cTn id="40" dur="1" fill="hold">
                                          <p:stCondLst>
                                            <p:cond delay="0"/>
                                          </p:stCondLst>
                                        </p:cTn>
                                        <p:tgtEl>
                                          <p:spTgt spid="61"/>
                                        </p:tgtEl>
                                        <p:attrNameLst>
                                          <p:attrName>style.visibility</p:attrName>
                                        </p:attrNameLst>
                                      </p:cBhvr>
                                      <p:to>
                                        <p:strVal val="visible"/>
                                      </p:to>
                                    </p:set>
                                    <p:animEffect transition="in" filter="fade">
                                      <p:cBhvr>
                                        <p:cTn id="41" dur="500"/>
                                        <p:tgtEl>
                                          <p:spTgt spid="61"/>
                                        </p:tgtEl>
                                      </p:cBhvr>
                                    </p:animEffect>
                                  </p:childTnLst>
                                </p:cTn>
                              </p:par>
                              <p:par>
                                <p:cTn id="42" presetID="2" presetClass="entr" presetSubtype="8" fill="hold" nodeType="withEffect">
                                  <p:stCondLst>
                                    <p:cond delay="41500"/>
                                  </p:stCondLst>
                                  <p:childTnLst>
                                    <p:set>
                                      <p:cBhvr>
                                        <p:cTn id="43" dur="1" fill="hold">
                                          <p:stCondLst>
                                            <p:cond delay="0"/>
                                          </p:stCondLst>
                                        </p:cTn>
                                        <p:tgtEl>
                                          <p:spTgt spid="44"/>
                                        </p:tgtEl>
                                        <p:attrNameLst>
                                          <p:attrName>style.visibility</p:attrName>
                                        </p:attrNameLst>
                                      </p:cBhvr>
                                      <p:to>
                                        <p:strVal val="visible"/>
                                      </p:to>
                                    </p:set>
                                    <p:anim calcmode="lin" valueType="num">
                                      <p:cBhvr additive="base">
                                        <p:cTn id="44" dur="500" fill="hold"/>
                                        <p:tgtEl>
                                          <p:spTgt spid="44"/>
                                        </p:tgtEl>
                                        <p:attrNameLst>
                                          <p:attrName>ppt_x</p:attrName>
                                        </p:attrNameLst>
                                      </p:cBhvr>
                                      <p:tavLst>
                                        <p:tav tm="0">
                                          <p:val>
                                            <p:strVal val="0-#ppt_w/2"/>
                                          </p:val>
                                        </p:tav>
                                        <p:tav tm="100000">
                                          <p:val>
                                            <p:strVal val="#ppt_x"/>
                                          </p:val>
                                        </p:tav>
                                      </p:tavLst>
                                    </p:anim>
                                    <p:anim calcmode="lin" valueType="num">
                                      <p:cBhvr additive="base">
                                        <p:cTn id="45" dur="500" fill="hold"/>
                                        <p:tgtEl>
                                          <p:spTgt spid="44"/>
                                        </p:tgtEl>
                                        <p:attrNameLst>
                                          <p:attrName>ppt_y</p:attrName>
                                        </p:attrNameLst>
                                      </p:cBhvr>
                                      <p:tavLst>
                                        <p:tav tm="0">
                                          <p:val>
                                            <p:strVal val="#ppt_y"/>
                                          </p:val>
                                        </p:tav>
                                        <p:tav tm="100000">
                                          <p:val>
                                            <p:strVal val="#ppt_y"/>
                                          </p:val>
                                        </p:tav>
                                      </p:tavLst>
                                    </p:anim>
                                  </p:childTnLst>
                                </p:cTn>
                              </p:par>
                              <p:par>
                                <p:cTn id="46" presetID="2" presetClass="entr" presetSubtype="8" fill="hold" nodeType="withEffect">
                                  <p:stCondLst>
                                    <p:cond delay="41500"/>
                                  </p:stCondLst>
                                  <p:childTnLst>
                                    <p:set>
                                      <p:cBhvr>
                                        <p:cTn id="47" dur="1" fill="hold">
                                          <p:stCondLst>
                                            <p:cond delay="0"/>
                                          </p:stCondLst>
                                        </p:cTn>
                                        <p:tgtEl>
                                          <p:spTgt spid="60"/>
                                        </p:tgtEl>
                                        <p:attrNameLst>
                                          <p:attrName>style.visibility</p:attrName>
                                        </p:attrNameLst>
                                      </p:cBhvr>
                                      <p:to>
                                        <p:strVal val="visible"/>
                                      </p:to>
                                    </p:set>
                                    <p:anim calcmode="lin" valueType="num">
                                      <p:cBhvr additive="base">
                                        <p:cTn id="48" dur="500" fill="hold"/>
                                        <p:tgtEl>
                                          <p:spTgt spid="60"/>
                                        </p:tgtEl>
                                        <p:attrNameLst>
                                          <p:attrName>ppt_x</p:attrName>
                                        </p:attrNameLst>
                                      </p:cBhvr>
                                      <p:tavLst>
                                        <p:tav tm="0">
                                          <p:val>
                                            <p:strVal val="0-#ppt_w/2"/>
                                          </p:val>
                                        </p:tav>
                                        <p:tav tm="100000">
                                          <p:val>
                                            <p:strVal val="#ppt_x"/>
                                          </p:val>
                                        </p:tav>
                                      </p:tavLst>
                                    </p:anim>
                                    <p:anim calcmode="lin" valueType="num">
                                      <p:cBhvr additive="base">
                                        <p:cTn id="49" dur="500" fill="hold"/>
                                        <p:tgtEl>
                                          <p:spTgt spid="60"/>
                                        </p:tgtEl>
                                        <p:attrNameLst>
                                          <p:attrName>ppt_y</p:attrName>
                                        </p:attrNameLst>
                                      </p:cBhvr>
                                      <p:tavLst>
                                        <p:tav tm="0">
                                          <p:val>
                                            <p:strVal val="#ppt_y"/>
                                          </p:val>
                                        </p:tav>
                                        <p:tav tm="100000">
                                          <p:val>
                                            <p:strVal val="#ppt_y"/>
                                          </p:val>
                                        </p:tav>
                                      </p:tavLst>
                                    </p:anim>
                                  </p:childTnLst>
                                </p:cTn>
                              </p:par>
                              <p:par>
                                <p:cTn id="50" presetID="10" presetClass="entr" presetSubtype="0" fill="hold" grpId="0" nodeType="withEffect">
                                  <p:stCondLst>
                                    <p:cond delay="4150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500"/>
                                        <p:tgtEl>
                                          <p:spTgt spid="46"/>
                                        </p:tgtEl>
                                      </p:cBhvr>
                                    </p:animEffect>
                                  </p:childTnLst>
                                </p:cTn>
                              </p:par>
                              <p:par>
                                <p:cTn id="53" presetID="10" presetClass="entr" presetSubtype="0" fill="hold" grpId="0" nodeType="withEffect">
                                  <p:stCondLst>
                                    <p:cond delay="41500"/>
                                  </p:stCondLst>
                                  <p:childTnLst>
                                    <p:set>
                                      <p:cBhvr>
                                        <p:cTn id="54" dur="1" fill="hold">
                                          <p:stCondLst>
                                            <p:cond delay="0"/>
                                          </p:stCondLst>
                                        </p:cTn>
                                        <p:tgtEl>
                                          <p:spTgt spid="50"/>
                                        </p:tgtEl>
                                        <p:attrNameLst>
                                          <p:attrName>style.visibility</p:attrName>
                                        </p:attrNameLst>
                                      </p:cBhvr>
                                      <p:to>
                                        <p:strVal val="visible"/>
                                      </p:to>
                                    </p:set>
                                    <p:animEffect transition="in" filter="fade">
                                      <p:cBhvr>
                                        <p:cTn id="55" dur="500"/>
                                        <p:tgtEl>
                                          <p:spTgt spid="50"/>
                                        </p:tgtEl>
                                      </p:cBhvr>
                                    </p:animEffect>
                                  </p:childTnLst>
                                </p:cTn>
                              </p:par>
                              <p:par>
                                <p:cTn id="56" presetID="10" presetClass="entr" presetSubtype="0" fill="hold" grpId="0" nodeType="withEffect">
                                  <p:stCondLst>
                                    <p:cond delay="41500"/>
                                  </p:stCondLst>
                                  <p:childTnLst>
                                    <p:set>
                                      <p:cBhvr>
                                        <p:cTn id="57" dur="1" fill="hold">
                                          <p:stCondLst>
                                            <p:cond delay="0"/>
                                          </p:stCondLst>
                                        </p:cTn>
                                        <p:tgtEl>
                                          <p:spTgt spid="52"/>
                                        </p:tgtEl>
                                        <p:attrNameLst>
                                          <p:attrName>style.visibility</p:attrName>
                                        </p:attrNameLst>
                                      </p:cBhvr>
                                      <p:to>
                                        <p:strVal val="visible"/>
                                      </p:to>
                                    </p:set>
                                    <p:animEffect transition="in" filter="fade">
                                      <p:cBhvr>
                                        <p:cTn id="58" dur="500"/>
                                        <p:tgtEl>
                                          <p:spTgt spid="52"/>
                                        </p:tgtEl>
                                      </p:cBhvr>
                                    </p:animEffect>
                                  </p:childTnLst>
                                </p:cTn>
                              </p:par>
                              <p:par>
                                <p:cTn id="59" presetID="10" presetClass="entr" presetSubtype="0" fill="hold" nodeType="withEffect">
                                  <p:stCondLst>
                                    <p:cond delay="41500"/>
                                  </p:stCondLst>
                                  <p:childTnLst>
                                    <p:set>
                                      <p:cBhvr>
                                        <p:cTn id="60" dur="1" fill="hold">
                                          <p:stCondLst>
                                            <p:cond delay="0"/>
                                          </p:stCondLst>
                                        </p:cTn>
                                        <p:tgtEl>
                                          <p:spTgt spid="54"/>
                                        </p:tgtEl>
                                        <p:attrNameLst>
                                          <p:attrName>style.visibility</p:attrName>
                                        </p:attrNameLst>
                                      </p:cBhvr>
                                      <p:to>
                                        <p:strVal val="visible"/>
                                      </p:to>
                                    </p:set>
                                    <p:animEffect transition="in" filter="fade">
                                      <p:cBhvr>
                                        <p:cTn id="61" dur="500"/>
                                        <p:tgtEl>
                                          <p:spTgt spid="54"/>
                                        </p:tgtEl>
                                      </p:cBhvr>
                                    </p:animEffect>
                                  </p:childTnLst>
                                </p:cTn>
                              </p:par>
                              <p:par>
                                <p:cTn id="62" presetID="10" presetClass="entr" presetSubtype="0" fill="hold" nodeType="withEffect">
                                  <p:stCondLst>
                                    <p:cond delay="41500"/>
                                  </p:stCondLst>
                                  <p:childTnLst>
                                    <p:set>
                                      <p:cBhvr>
                                        <p:cTn id="63" dur="1" fill="hold">
                                          <p:stCondLst>
                                            <p:cond delay="0"/>
                                          </p:stCondLst>
                                        </p:cTn>
                                        <p:tgtEl>
                                          <p:spTgt spid="58"/>
                                        </p:tgtEl>
                                        <p:attrNameLst>
                                          <p:attrName>style.visibility</p:attrName>
                                        </p:attrNameLst>
                                      </p:cBhvr>
                                      <p:to>
                                        <p:strVal val="visible"/>
                                      </p:to>
                                    </p:set>
                                    <p:animEffect transition="in" filter="fade">
                                      <p:cBhvr>
                                        <p:cTn id="64" dur="500"/>
                                        <p:tgtEl>
                                          <p:spTgt spid="58"/>
                                        </p:tgtEl>
                                      </p:cBhvr>
                                    </p:animEffect>
                                  </p:childTnLst>
                                </p:cTn>
                              </p:par>
                              <p:par>
                                <p:cTn id="65" presetID="2" presetClass="entr" presetSubtype="8" fill="hold" grpId="0" nodeType="withEffect">
                                  <p:stCondLst>
                                    <p:cond delay="41500"/>
                                  </p:stCondLst>
                                  <p:childTnLst>
                                    <p:set>
                                      <p:cBhvr>
                                        <p:cTn id="66" dur="1" fill="hold">
                                          <p:stCondLst>
                                            <p:cond delay="0"/>
                                          </p:stCondLst>
                                        </p:cTn>
                                        <p:tgtEl>
                                          <p:spTgt spid="63"/>
                                        </p:tgtEl>
                                        <p:attrNameLst>
                                          <p:attrName>style.visibility</p:attrName>
                                        </p:attrNameLst>
                                      </p:cBhvr>
                                      <p:to>
                                        <p:strVal val="visible"/>
                                      </p:to>
                                    </p:set>
                                    <p:anim calcmode="lin" valueType="num">
                                      <p:cBhvr additive="base">
                                        <p:cTn id="67" dur="500" fill="hold"/>
                                        <p:tgtEl>
                                          <p:spTgt spid="63"/>
                                        </p:tgtEl>
                                        <p:attrNameLst>
                                          <p:attrName>ppt_x</p:attrName>
                                        </p:attrNameLst>
                                      </p:cBhvr>
                                      <p:tavLst>
                                        <p:tav tm="0">
                                          <p:val>
                                            <p:strVal val="0-#ppt_w/2"/>
                                          </p:val>
                                        </p:tav>
                                        <p:tav tm="100000">
                                          <p:val>
                                            <p:strVal val="#ppt_x"/>
                                          </p:val>
                                        </p:tav>
                                      </p:tavLst>
                                    </p:anim>
                                    <p:anim calcmode="lin" valueType="num">
                                      <p:cBhvr additive="base">
                                        <p:cTn id="68" dur="500" fill="hold"/>
                                        <p:tgtEl>
                                          <p:spTgt spid="63"/>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41500"/>
                                  </p:stCondLst>
                                  <p:childTnLst>
                                    <p:set>
                                      <p:cBhvr>
                                        <p:cTn id="70" dur="1" fill="hold">
                                          <p:stCondLst>
                                            <p:cond delay="0"/>
                                          </p:stCondLst>
                                        </p:cTn>
                                        <p:tgtEl>
                                          <p:spTgt spid="64"/>
                                        </p:tgtEl>
                                        <p:attrNameLst>
                                          <p:attrName>style.visibility</p:attrName>
                                        </p:attrNameLst>
                                      </p:cBhvr>
                                      <p:to>
                                        <p:strVal val="visible"/>
                                      </p:to>
                                    </p:set>
                                    <p:anim calcmode="lin" valueType="num">
                                      <p:cBhvr additive="base">
                                        <p:cTn id="71" dur="500" fill="hold"/>
                                        <p:tgtEl>
                                          <p:spTgt spid="64"/>
                                        </p:tgtEl>
                                        <p:attrNameLst>
                                          <p:attrName>ppt_x</p:attrName>
                                        </p:attrNameLst>
                                      </p:cBhvr>
                                      <p:tavLst>
                                        <p:tav tm="0">
                                          <p:val>
                                            <p:strVal val="0-#ppt_w/2"/>
                                          </p:val>
                                        </p:tav>
                                        <p:tav tm="100000">
                                          <p:val>
                                            <p:strVal val="#ppt_x"/>
                                          </p:val>
                                        </p:tav>
                                      </p:tavLst>
                                    </p:anim>
                                    <p:anim calcmode="lin" valueType="num">
                                      <p:cBhvr additive="base">
                                        <p:cTn id="72" dur="500" fill="hold"/>
                                        <p:tgtEl>
                                          <p:spTgt spid="64"/>
                                        </p:tgtEl>
                                        <p:attrNameLst>
                                          <p:attrName>ppt_y</p:attrName>
                                        </p:attrNameLst>
                                      </p:cBhvr>
                                      <p:tavLst>
                                        <p:tav tm="0">
                                          <p:val>
                                            <p:strVal val="#ppt_y"/>
                                          </p:val>
                                        </p:tav>
                                        <p:tav tm="100000">
                                          <p:val>
                                            <p:strVal val="#ppt_y"/>
                                          </p:val>
                                        </p:tav>
                                      </p:tavLst>
                                    </p:anim>
                                  </p:childTnLst>
                                </p:cTn>
                              </p:par>
                              <p:par>
                                <p:cTn id="73" presetID="2" presetClass="entr" presetSubtype="8" fill="hold" grpId="0" nodeType="withEffect">
                                  <p:stCondLst>
                                    <p:cond delay="41500"/>
                                  </p:stCondLst>
                                  <p:childTnLst>
                                    <p:set>
                                      <p:cBhvr>
                                        <p:cTn id="74" dur="1" fill="hold">
                                          <p:stCondLst>
                                            <p:cond delay="0"/>
                                          </p:stCondLst>
                                        </p:cTn>
                                        <p:tgtEl>
                                          <p:spTgt spid="65"/>
                                        </p:tgtEl>
                                        <p:attrNameLst>
                                          <p:attrName>style.visibility</p:attrName>
                                        </p:attrNameLst>
                                      </p:cBhvr>
                                      <p:to>
                                        <p:strVal val="visible"/>
                                      </p:to>
                                    </p:set>
                                    <p:anim calcmode="lin" valueType="num">
                                      <p:cBhvr additive="base">
                                        <p:cTn id="75" dur="500" fill="hold"/>
                                        <p:tgtEl>
                                          <p:spTgt spid="65"/>
                                        </p:tgtEl>
                                        <p:attrNameLst>
                                          <p:attrName>ppt_x</p:attrName>
                                        </p:attrNameLst>
                                      </p:cBhvr>
                                      <p:tavLst>
                                        <p:tav tm="0">
                                          <p:val>
                                            <p:strVal val="0-#ppt_w/2"/>
                                          </p:val>
                                        </p:tav>
                                        <p:tav tm="100000">
                                          <p:val>
                                            <p:strVal val="#ppt_x"/>
                                          </p:val>
                                        </p:tav>
                                      </p:tavLst>
                                    </p:anim>
                                    <p:anim calcmode="lin" valueType="num">
                                      <p:cBhvr additive="base">
                                        <p:cTn id="76" dur="500" fill="hold"/>
                                        <p:tgtEl>
                                          <p:spTgt spid="65"/>
                                        </p:tgtEl>
                                        <p:attrNameLst>
                                          <p:attrName>ppt_y</p:attrName>
                                        </p:attrNameLst>
                                      </p:cBhvr>
                                      <p:tavLst>
                                        <p:tav tm="0">
                                          <p:val>
                                            <p:strVal val="#ppt_y"/>
                                          </p:val>
                                        </p:tav>
                                        <p:tav tm="100000">
                                          <p:val>
                                            <p:strVal val="#ppt_y"/>
                                          </p:val>
                                        </p:tav>
                                      </p:tavLst>
                                    </p:anim>
                                  </p:childTnLst>
                                </p:cTn>
                              </p:par>
                              <p:par>
                                <p:cTn id="77" presetID="2" presetClass="entr" presetSubtype="8" fill="hold" grpId="0" nodeType="withEffect">
                                  <p:stCondLst>
                                    <p:cond delay="41500"/>
                                  </p:stCondLst>
                                  <p:childTnLst>
                                    <p:set>
                                      <p:cBhvr>
                                        <p:cTn id="78" dur="1" fill="hold">
                                          <p:stCondLst>
                                            <p:cond delay="0"/>
                                          </p:stCondLst>
                                        </p:cTn>
                                        <p:tgtEl>
                                          <p:spTgt spid="66"/>
                                        </p:tgtEl>
                                        <p:attrNameLst>
                                          <p:attrName>style.visibility</p:attrName>
                                        </p:attrNameLst>
                                      </p:cBhvr>
                                      <p:to>
                                        <p:strVal val="visible"/>
                                      </p:to>
                                    </p:set>
                                    <p:anim calcmode="lin" valueType="num">
                                      <p:cBhvr additive="base">
                                        <p:cTn id="79" dur="500" fill="hold"/>
                                        <p:tgtEl>
                                          <p:spTgt spid="66"/>
                                        </p:tgtEl>
                                        <p:attrNameLst>
                                          <p:attrName>ppt_x</p:attrName>
                                        </p:attrNameLst>
                                      </p:cBhvr>
                                      <p:tavLst>
                                        <p:tav tm="0">
                                          <p:val>
                                            <p:strVal val="0-#ppt_w/2"/>
                                          </p:val>
                                        </p:tav>
                                        <p:tav tm="100000">
                                          <p:val>
                                            <p:strVal val="#ppt_x"/>
                                          </p:val>
                                        </p:tav>
                                      </p:tavLst>
                                    </p:anim>
                                    <p:anim calcmode="lin" valueType="num">
                                      <p:cBhvr additive="base">
                                        <p:cTn id="80" dur="500" fill="hold"/>
                                        <p:tgtEl>
                                          <p:spTgt spid="66"/>
                                        </p:tgtEl>
                                        <p:attrNameLst>
                                          <p:attrName>ppt_y</p:attrName>
                                        </p:attrNameLst>
                                      </p:cBhvr>
                                      <p:tavLst>
                                        <p:tav tm="0">
                                          <p:val>
                                            <p:strVal val="#ppt_y"/>
                                          </p:val>
                                        </p:tav>
                                        <p:tav tm="100000">
                                          <p:val>
                                            <p:strVal val="#ppt_y"/>
                                          </p:val>
                                        </p:tav>
                                      </p:tavLst>
                                    </p:anim>
                                  </p:childTnLst>
                                </p:cTn>
                              </p:par>
                              <p:par>
                                <p:cTn id="81" presetID="2" presetClass="entr" presetSubtype="8" fill="hold" grpId="0" nodeType="withEffect">
                                  <p:stCondLst>
                                    <p:cond delay="41500"/>
                                  </p:stCondLst>
                                  <p:childTnLst>
                                    <p:set>
                                      <p:cBhvr>
                                        <p:cTn id="82" dur="1" fill="hold">
                                          <p:stCondLst>
                                            <p:cond delay="0"/>
                                          </p:stCondLst>
                                        </p:cTn>
                                        <p:tgtEl>
                                          <p:spTgt spid="67"/>
                                        </p:tgtEl>
                                        <p:attrNameLst>
                                          <p:attrName>style.visibility</p:attrName>
                                        </p:attrNameLst>
                                      </p:cBhvr>
                                      <p:to>
                                        <p:strVal val="visible"/>
                                      </p:to>
                                    </p:set>
                                    <p:anim calcmode="lin" valueType="num">
                                      <p:cBhvr additive="base">
                                        <p:cTn id="83" dur="500" fill="hold"/>
                                        <p:tgtEl>
                                          <p:spTgt spid="67"/>
                                        </p:tgtEl>
                                        <p:attrNameLst>
                                          <p:attrName>ppt_x</p:attrName>
                                        </p:attrNameLst>
                                      </p:cBhvr>
                                      <p:tavLst>
                                        <p:tav tm="0">
                                          <p:val>
                                            <p:strVal val="0-#ppt_w/2"/>
                                          </p:val>
                                        </p:tav>
                                        <p:tav tm="100000">
                                          <p:val>
                                            <p:strVal val="#ppt_x"/>
                                          </p:val>
                                        </p:tav>
                                      </p:tavLst>
                                    </p:anim>
                                    <p:anim calcmode="lin" valueType="num">
                                      <p:cBhvr additive="base">
                                        <p:cTn id="84" dur="500" fill="hold"/>
                                        <p:tgtEl>
                                          <p:spTgt spid="67"/>
                                        </p:tgtEl>
                                        <p:attrNameLst>
                                          <p:attrName>ppt_y</p:attrName>
                                        </p:attrNameLst>
                                      </p:cBhvr>
                                      <p:tavLst>
                                        <p:tav tm="0">
                                          <p:val>
                                            <p:strVal val="#ppt_y"/>
                                          </p:val>
                                        </p:tav>
                                        <p:tav tm="100000">
                                          <p:val>
                                            <p:strVal val="#ppt_y"/>
                                          </p:val>
                                        </p:tav>
                                      </p:tavLst>
                                    </p:anim>
                                  </p:childTnLst>
                                </p:cTn>
                              </p:par>
                              <p:par>
                                <p:cTn id="85" presetID="2" presetClass="entr" presetSubtype="8" fill="hold" grpId="0" nodeType="withEffect">
                                  <p:stCondLst>
                                    <p:cond delay="41500"/>
                                  </p:stCondLst>
                                  <p:childTnLst>
                                    <p:set>
                                      <p:cBhvr>
                                        <p:cTn id="86" dur="1" fill="hold">
                                          <p:stCondLst>
                                            <p:cond delay="0"/>
                                          </p:stCondLst>
                                        </p:cTn>
                                        <p:tgtEl>
                                          <p:spTgt spid="68"/>
                                        </p:tgtEl>
                                        <p:attrNameLst>
                                          <p:attrName>style.visibility</p:attrName>
                                        </p:attrNameLst>
                                      </p:cBhvr>
                                      <p:to>
                                        <p:strVal val="visible"/>
                                      </p:to>
                                    </p:set>
                                    <p:anim calcmode="lin" valueType="num">
                                      <p:cBhvr additive="base">
                                        <p:cTn id="87" dur="500" fill="hold"/>
                                        <p:tgtEl>
                                          <p:spTgt spid="68"/>
                                        </p:tgtEl>
                                        <p:attrNameLst>
                                          <p:attrName>ppt_x</p:attrName>
                                        </p:attrNameLst>
                                      </p:cBhvr>
                                      <p:tavLst>
                                        <p:tav tm="0">
                                          <p:val>
                                            <p:strVal val="0-#ppt_w/2"/>
                                          </p:val>
                                        </p:tav>
                                        <p:tav tm="100000">
                                          <p:val>
                                            <p:strVal val="#ppt_x"/>
                                          </p:val>
                                        </p:tav>
                                      </p:tavLst>
                                    </p:anim>
                                    <p:anim calcmode="lin" valueType="num">
                                      <p:cBhvr additive="base">
                                        <p:cTn id="88" dur="500" fill="hold"/>
                                        <p:tgtEl>
                                          <p:spTgt spid="68"/>
                                        </p:tgtEl>
                                        <p:attrNameLst>
                                          <p:attrName>ppt_y</p:attrName>
                                        </p:attrNameLst>
                                      </p:cBhvr>
                                      <p:tavLst>
                                        <p:tav tm="0">
                                          <p:val>
                                            <p:strVal val="#ppt_y"/>
                                          </p:val>
                                        </p:tav>
                                        <p:tav tm="100000">
                                          <p:val>
                                            <p:strVal val="#ppt_y"/>
                                          </p:val>
                                        </p:tav>
                                      </p:tavLst>
                                    </p:anim>
                                  </p:childTnLst>
                                </p:cTn>
                              </p:par>
                              <p:par>
                                <p:cTn id="89" presetID="2" presetClass="entr" presetSubtype="8" fill="hold" nodeType="withEffect">
                                  <p:stCondLst>
                                    <p:cond delay="49000"/>
                                  </p:stCondLst>
                                  <p:childTnLst>
                                    <p:set>
                                      <p:cBhvr>
                                        <p:cTn id="90" dur="1" fill="hold">
                                          <p:stCondLst>
                                            <p:cond delay="0"/>
                                          </p:stCondLst>
                                        </p:cTn>
                                        <p:tgtEl>
                                          <p:spTgt spid="40"/>
                                        </p:tgtEl>
                                        <p:attrNameLst>
                                          <p:attrName>style.visibility</p:attrName>
                                        </p:attrNameLst>
                                      </p:cBhvr>
                                      <p:to>
                                        <p:strVal val="visible"/>
                                      </p:to>
                                    </p:set>
                                    <p:anim calcmode="lin" valueType="num">
                                      <p:cBhvr additive="base">
                                        <p:cTn id="91" dur="500" fill="hold"/>
                                        <p:tgtEl>
                                          <p:spTgt spid="40"/>
                                        </p:tgtEl>
                                        <p:attrNameLst>
                                          <p:attrName>ppt_x</p:attrName>
                                        </p:attrNameLst>
                                      </p:cBhvr>
                                      <p:tavLst>
                                        <p:tav tm="0">
                                          <p:val>
                                            <p:strVal val="0-#ppt_w/2"/>
                                          </p:val>
                                        </p:tav>
                                        <p:tav tm="100000">
                                          <p:val>
                                            <p:strVal val="#ppt_x"/>
                                          </p:val>
                                        </p:tav>
                                      </p:tavLst>
                                    </p:anim>
                                    <p:anim calcmode="lin" valueType="num">
                                      <p:cBhvr additive="base">
                                        <p:cTn id="92" dur="5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93" fill="hold" display="0">
                  <p:stCondLst>
                    <p:cond delay="indefinite"/>
                  </p:stCondLst>
                  <p:endCondLst>
                    <p:cond evt="onNext" delay="0">
                      <p:tgtEl>
                        <p:sldTgt/>
                      </p:tgtEl>
                    </p:cond>
                    <p:cond evt="onPrev" delay="0">
                      <p:tgtEl>
                        <p:sldTgt/>
                      </p:tgtEl>
                    </p:cond>
                    <p:cond evt="onStopAudio" delay="0">
                      <p:tgtEl>
                        <p:sldTgt/>
                      </p:tgtEl>
                    </p:cond>
                  </p:endCondLst>
                </p:cTn>
                <p:tgtEl>
                  <p:spTgt spid="34"/>
                </p:tgtEl>
              </p:cMediaNode>
            </p:audio>
          </p:childTnLst>
        </p:cTn>
      </p:par>
    </p:tnLst>
    <p:bldLst>
      <p:bldP spid="43" grpId="0"/>
      <p:bldP spid="46" grpId="0"/>
      <p:bldP spid="47" grpId="0"/>
      <p:bldP spid="48" grpId="0"/>
      <p:bldP spid="50" grpId="0"/>
      <p:bldP spid="52" grpId="0"/>
      <p:bldP spid="63" grpId="0" animBg="1"/>
      <p:bldP spid="64" grpId="0" animBg="1"/>
      <p:bldP spid="65" grpId="0" animBg="1"/>
      <p:bldP spid="66" grpId="0" animBg="1"/>
      <p:bldP spid="67" grpId="0" animBg="1"/>
      <p:bldP spid="68" grpId="0" animBg="1"/>
      <p:bldP spid="6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21266" y="552898"/>
            <a:ext cx="8477850" cy="549350"/>
          </a:xfrm>
        </p:spPr>
        <p:txBody>
          <a:bodyPr/>
          <a:lstStyle/>
          <a:p>
            <a:r>
              <a:rPr lang="en-US" dirty="0" smtClean="0">
                <a:ea typeface="ＭＳ Ｐゴシック"/>
                <a:cs typeface="ＭＳ Ｐゴシック"/>
              </a:rPr>
              <a:t>Three-point Estimation of </a:t>
            </a:r>
            <a:br>
              <a:rPr lang="en-US" dirty="0" smtClean="0">
                <a:ea typeface="ＭＳ Ｐゴシック"/>
                <a:cs typeface="ＭＳ Ｐゴシック"/>
              </a:rPr>
            </a:br>
            <a:r>
              <a:rPr lang="en-US" dirty="0" smtClean="0">
                <a:ea typeface="ＭＳ Ｐゴシック"/>
                <a:cs typeface="ＭＳ Ｐゴシック"/>
              </a:rPr>
              <a:t>Task Times</a:t>
            </a:r>
          </a:p>
        </p:txBody>
      </p:sp>
      <p:sp>
        <p:nvSpPr>
          <p:cNvPr id="28675" name="TextBox 5"/>
          <p:cNvSpPr txBox="1">
            <a:spLocks noChangeArrowheads="1"/>
          </p:cNvSpPr>
          <p:nvPr/>
        </p:nvSpPr>
        <p:spPr bwMode="auto">
          <a:xfrm>
            <a:off x="269263" y="1185630"/>
            <a:ext cx="8874738" cy="646112"/>
          </a:xfrm>
          <a:prstGeom prst="rect">
            <a:avLst/>
          </a:prstGeom>
          <a:noFill/>
          <a:ln w="9525">
            <a:noFill/>
            <a:miter lim="800000"/>
            <a:headEnd/>
            <a:tailEnd/>
          </a:ln>
        </p:spPr>
        <p:txBody>
          <a:bodyPr>
            <a:spAutoFit/>
          </a:bodyPr>
          <a:lstStyle/>
          <a:p>
            <a:r>
              <a:rPr lang="en-US" dirty="0"/>
              <a:t>In three-point estimation, three figures are per task, based on prior experience</a:t>
            </a:r>
          </a:p>
          <a:p>
            <a:r>
              <a:rPr lang="en-US" dirty="0"/>
              <a:t>or best guesses</a:t>
            </a:r>
          </a:p>
        </p:txBody>
      </p:sp>
      <p:sp>
        <p:nvSpPr>
          <p:cNvPr id="28676" name="TextBox 6"/>
          <p:cNvSpPr txBox="1">
            <a:spLocks noChangeArrowheads="1"/>
          </p:cNvSpPr>
          <p:nvPr/>
        </p:nvSpPr>
        <p:spPr bwMode="auto">
          <a:xfrm>
            <a:off x="2071603" y="1836506"/>
            <a:ext cx="3118161" cy="923330"/>
          </a:xfrm>
          <a:prstGeom prst="rect">
            <a:avLst/>
          </a:prstGeom>
          <a:noFill/>
          <a:ln w="9525">
            <a:noFill/>
            <a:miter lim="800000"/>
            <a:headEnd/>
            <a:tailEnd/>
          </a:ln>
        </p:spPr>
        <p:txBody>
          <a:bodyPr wrap="none">
            <a:spAutoFit/>
          </a:bodyPr>
          <a:lstStyle/>
          <a:p>
            <a:r>
              <a:rPr lang="en-US" i="1" dirty="0"/>
              <a:t>a</a:t>
            </a:r>
            <a:r>
              <a:rPr lang="en-US" dirty="0"/>
              <a:t> = the best-case estimate</a:t>
            </a:r>
          </a:p>
          <a:p>
            <a:r>
              <a:rPr lang="en-US" i="1" dirty="0"/>
              <a:t>m</a:t>
            </a:r>
            <a:r>
              <a:rPr lang="en-US" dirty="0"/>
              <a:t> = the most likely estimate</a:t>
            </a:r>
          </a:p>
          <a:p>
            <a:r>
              <a:rPr lang="en-US" i="1" dirty="0" smtClean="0"/>
              <a:t>b</a:t>
            </a:r>
            <a:r>
              <a:rPr lang="en-US" dirty="0" smtClean="0"/>
              <a:t> </a:t>
            </a:r>
            <a:r>
              <a:rPr lang="en-US" dirty="0"/>
              <a:t>= the worst-case estimate</a:t>
            </a:r>
          </a:p>
        </p:txBody>
      </p:sp>
      <p:sp>
        <p:nvSpPr>
          <p:cNvPr id="28677" name="TextBox 7"/>
          <p:cNvSpPr txBox="1">
            <a:spLocks noChangeArrowheads="1"/>
          </p:cNvSpPr>
          <p:nvPr/>
        </p:nvSpPr>
        <p:spPr bwMode="auto">
          <a:xfrm>
            <a:off x="435854" y="2781585"/>
            <a:ext cx="8520281" cy="646331"/>
          </a:xfrm>
          <a:prstGeom prst="rect">
            <a:avLst/>
          </a:prstGeom>
          <a:noFill/>
          <a:ln w="9525">
            <a:noFill/>
            <a:miter lim="800000"/>
            <a:headEnd/>
            <a:tailEnd/>
          </a:ln>
        </p:spPr>
        <p:txBody>
          <a:bodyPr wrap="none">
            <a:spAutoFit/>
          </a:bodyPr>
          <a:lstStyle/>
          <a:p>
            <a:r>
              <a:rPr lang="en-US" dirty="0"/>
              <a:t>Do most projects ask for these three</a:t>
            </a:r>
            <a:r>
              <a:rPr lang="en-US" dirty="0" smtClean="0"/>
              <a:t>?</a:t>
            </a:r>
            <a:endParaRPr lang="en-US" dirty="0"/>
          </a:p>
          <a:p>
            <a:r>
              <a:rPr lang="en-US" dirty="0"/>
              <a:t>Which of the estimates is closest to the estimate most people report when asked?</a:t>
            </a:r>
          </a:p>
        </p:txBody>
      </p:sp>
      <p:grpSp>
        <p:nvGrpSpPr>
          <p:cNvPr id="28678" name="Group 10"/>
          <p:cNvGrpSpPr>
            <a:grpSpLocks/>
          </p:cNvGrpSpPr>
          <p:nvPr/>
        </p:nvGrpSpPr>
        <p:grpSpPr bwMode="auto">
          <a:xfrm>
            <a:off x="1590604" y="3652988"/>
            <a:ext cx="6033413" cy="2243254"/>
            <a:chOff x="1655373" y="3534489"/>
            <a:chExt cx="6152818" cy="2242975"/>
          </a:xfrm>
        </p:grpSpPr>
        <p:sp>
          <p:nvSpPr>
            <p:cNvPr id="28682" name="TextBox 14"/>
            <p:cNvSpPr txBox="1">
              <a:spLocks noChangeArrowheads="1"/>
            </p:cNvSpPr>
            <p:nvPr/>
          </p:nvSpPr>
          <p:spPr bwMode="auto">
            <a:xfrm rot="16200000">
              <a:off x="1380860" y="3829064"/>
              <a:ext cx="800119" cy="251094"/>
            </a:xfrm>
            <a:prstGeom prst="rect">
              <a:avLst/>
            </a:prstGeom>
            <a:noFill/>
            <a:ln w="9525">
              <a:noFill/>
              <a:miter lim="800000"/>
              <a:headEnd/>
              <a:tailEnd/>
            </a:ln>
          </p:spPr>
          <p:txBody>
            <a:bodyPr wrap="none">
              <a:spAutoFit/>
            </a:bodyPr>
            <a:lstStyle/>
            <a:p>
              <a:r>
                <a:rPr lang="en-US" sz="1000" b="1"/>
                <a:t>Likeliness</a:t>
              </a:r>
            </a:p>
          </p:txBody>
        </p:sp>
        <p:sp>
          <p:nvSpPr>
            <p:cNvPr id="28683" name="TextBox 15"/>
            <p:cNvSpPr txBox="1">
              <a:spLocks noChangeArrowheads="1"/>
            </p:cNvSpPr>
            <p:nvPr/>
          </p:nvSpPr>
          <p:spPr bwMode="auto">
            <a:xfrm>
              <a:off x="7242248" y="5508835"/>
              <a:ext cx="565943" cy="246190"/>
            </a:xfrm>
            <a:prstGeom prst="rect">
              <a:avLst/>
            </a:prstGeom>
            <a:noFill/>
            <a:ln w="9525">
              <a:noFill/>
              <a:miter lim="800000"/>
              <a:headEnd/>
              <a:tailEnd/>
            </a:ln>
          </p:spPr>
          <p:txBody>
            <a:bodyPr wrap="none">
              <a:spAutoFit/>
            </a:bodyPr>
            <a:lstStyle/>
            <a:p>
              <a:r>
                <a:rPr lang="en-US" sz="1000" b="1"/>
                <a:t>Hours</a:t>
              </a:r>
            </a:p>
          </p:txBody>
        </p:sp>
        <p:grpSp>
          <p:nvGrpSpPr>
            <p:cNvPr id="28684" name="Group 48"/>
            <p:cNvGrpSpPr>
              <a:grpSpLocks/>
            </p:cNvGrpSpPr>
            <p:nvPr/>
          </p:nvGrpSpPr>
          <p:grpSpPr bwMode="auto">
            <a:xfrm>
              <a:off x="1914940" y="3534489"/>
              <a:ext cx="5782272" cy="2242975"/>
              <a:chOff x="1914940" y="3534489"/>
              <a:chExt cx="5782272" cy="2242975"/>
            </a:xfrm>
          </p:grpSpPr>
          <p:sp>
            <p:nvSpPr>
              <p:cNvPr id="28686" name="Freeform 18"/>
              <p:cNvSpPr>
                <a:spLocks noChangeArrowheads="1"/>
              </p:cNvSpPr>
              <p:nvPr/>
            </p:nvSpPr>
            <p:spPr bwMode="auto">
              <a:xfrm>
                <a:off x="3736135" y="3635483"/>
                <a:ext cx="3405162" cy="1822449"/>
              </a:xfrm>
              <a:custGeom>
                <a:avLst/>
                <a:gdLst>
                  <a:gd name="T0" fmla="*/ 0 w 4114800"/>
                  <a:gd name="T1" fmla="*/ 1785937 h 1822449"/>
                  <a:gd name="T2" fmla="*/ 701526 w 4114800"/>
                  <a:gd name="T3" fmla="*/ 42862 h 1822449"/>
                  <a:gd name="T4" fmla="*/ 2309519 w 4114800"/>
                  <a:gd name="T5" fmla="*/ 1528762 h 1822449"/>
                  <a:gd name="T6" fmla="*/ 3405162 w 4114800"/>
                  <a:gd name="T7" fmla="*/ 1804987 h 1822449"/>
                  <a:gd name="T8" fmla="*/ 0 60000 65536"/>
                  <a:gd name="T9" fmla="*/ 0 60000 65536"/>
                  <a:gd name="T10" fmla="*/ 0 60000 65536"/>
                  <a:gd name="T11" fmla="*/ 0 60000 65536"/>
                  <a:gd name="T12" fmla="*/ 0 w 4114800"/>
                  <a:gd name="T13" fmla="*/ 0 h 1822449"/>
                  <a:gd name="T14" fmla="*/ 4114800 w 4114800"/>
                  <a:gd name="T15" fmla="*/ 1822449 h 1822449"/>
                </a:gdLst>
                <a:ahLst/>
                <a:cxnLst>
                  <a:cxn ang="T8">
                    <a:pos x="T0" y="T1"/>
                  </a:cxn>
                  <a:cxn ang="T9">
                    <a:pos x="T2" y="T3"/>
                  </a:cxn>
                  <a:cxn ang="T10">
                    <a:pos x="T4" y="T5"/>
                  </a:cxn>
                  <a:cxn ang="T11">
                    <a:pos x="T6" y="T7"/>
                  </a:cxn>
                </a:cxnLst>
                <a:rect l="T12" t="T13" r="T14" b="T15"/>
                <a:pathLst>
                  <a:path w="4114800" h="1822449">
                    <a:moveTo>
                      <a:pt x="0" y="1785937"/>
                    </a:moveTo>
                    <a:cubicBezTo>
                      <a:pt x="191294" y="935830"/>
                      <a:pt x="382588" y="85724"/>
                      <a:pt x="847725" y="42862"/>
                    </a:cubicBezTo>
                    <a:cubicBezTo>
                      <a:pt x="1312862" y="0"/>
                      <a:pt x="2246313" y="1235075"/>
                      <a:pt x="2790825" y="1528762"/>
                    </a:cubicBezTo>
                    <a:cubicBezTo>
                      <a:pt x="3335337" y="1822449"/>
                      <a:pt x="3725068" y="1813718"/>
                      <a:pt x="4114800" y="1804987"/>
                    </a:cubicBezTo>
                  </a:path>
                </a:pathLst>
              </a:custGeom>
              <a:noFill/>
              <a:ln w="9525" algn="ctr">
                <a:solidFill>
                  <a:srgbClr val="C00000"/>
                </a:solidFill>
                <a:round/>
                <a:headEnd/>
                <a:tailEnd/>
              </a:ln>
            </p:spPr>
            <p:txBody>
              <a:bodyPr/>
              <a:lstStyle/>
              <a:p>
                <a:pPr eaLnBrk="0" hangingPunct="0"/>
                <a:endParaRPr lang="en-US" sz="2400">
                  <a:latin typeface="Times" pitchFamily="18" charset="0"/>
                </a:endParaRPr>
              </a:p>
            </p:txBody>
          </p:sp>
          <p:cxnSp>
            <p:nvCxnSpPr>
              <p:cNvPr id="20" name="Straight Connector 19"/>
              <p:cNvCxnSpPr/>
              <p:nvPr/>
            </p:nvCxnSpPr>
            <p:spPr bwMode="auto">
              <a:xfrm rot="5400000">
                <a:off x="948272" y="4624967"/>
                <a:ext cx="1933335"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21" name="Straight Connector 20"/>
              <p:cNvCxnSpPr/>
              <p:nvPr/>
            </p:nvCxnSpPr>
            <p:spPr bwMode="auto">
              <a:xfrm flipV="1">
                <a:off x="1914940" y="5480523"/>
                <a:ext cx="5233091" cy="6349"/>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22" name="Straight Connector 21"/>
              <p:cNvCxnSpPr/>
              <p:nvPr/>
            </p:nvCxnSpPr>
            <p:spPr bwMode="auto">
              <a:xfrm rot="5400000">
                <a:off x="2779183" y="5541634"/>
                <a:ext cx="87302"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23" name="Straight Connector 22"/>
              <p:cNvCxnSpPr/>
              <p:nvPr/>
            </p:nvCxnSpPr>
            <p:spPr bwMode="auto">
              <a:xfrm rot="5400000">
                <a:off x="3695014" y="5536872"/>
                <a:ext cx="87301"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24" name="Straight Connector 23"/>
              <p:cNvCxnSpPr/>
              <p:nvPr/>
            </p:nvCxnSpPr>
            <p:spPr bwMode="auto">
              <a:xfrm rot="5400000">
                <a:off x="4617194" y="5536872"/>
                <a:ext cx="87301"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25" name="Straight Connector 24"/>
              <p:cNvCxnSpPr/>
              <p:nvPr/>
            </p:nvCxnSpPr>
            <p:spPr bwMode="auto">
              <a:xfrm rot="5400000">
                <a:off x="5525088" y="5532110"/>
                <a:ext cx="87302"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26" name="Straight Connector 25"/>
              <p:cNvCxnSpPr/>
              <p:nvPr/>
            </p:nvCxnSpPr>
            <p:spPr bwMode="auto">
              <a:xfrm rot="5400000">
                <a:off x="6437744" y="5536872"/>
                <a:ext cx="87301"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bwMode="auto">
              <a:xfrm rot="5400000">
                <a:off x="3753700" y="4567030"/>
                <a:ext cx="1817462" cy="0"/>
              </a:xfrm>
              <a:prstGeom prst="line">
                <a:avLst/>
              </a:prstGeom>
              <a:ln>
                <a:solidFill>
                  <a:srgbClr val="92D050"/>
                </a:solidFill>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28" name="Plus 27"/>
              <p:cNvSpPr/>
              <p:nvPr/>
            </p:nvSpPr>
            <p:spPr bwMode="auto">
              <a:xfrm>
                <a:off x="3646605" y="5385285"/>
                <a:ext cx="185706" cy="185714"/>
              </a:xfrm>
              <a:prstGeom prst="mathPlus">
                <a:avLst/>
              </a:prstGeom>
              <a:solidFill>
                <a:srgbClr val="7030A0"/>
              </a:solidFill>
              <a:ln w="9525" cap="flat" cmpd="sng" algn="ctr">
                <a:noFill/>
                <a:prstDash val="solid"/>
                <a:round/>
                <a:headEnd type="none" w="med" len="med"/>
                <a:tailEnd type="none" w="med" len="med"/>
              </a:ln>
              <a:effectLst/>
            </p:spPr>
            <p:txBody>
              <a:bodyPr/>
              <a:lstStyle/>
              <a:p>
                <a:pPr eaLnBrk="0" hangingPunct="0">
                  <a:defRPr/>
                </a:pPr>
                <a:endParaRPr lang="en-US" sz="2400">
                  <a:latin typeface="Times" charset="0"/>
                  <a:ea typeface="ＭＳ Ｐゴシック" pitchFamily="34" charset="-128"/>
                  <a:cs typeface="+mn-cs"/>
                </a:endParaRPr>
              </a:p>
            </p:txBody>
          </p:sp>
          <p:sp>
            <p:nvSpPr>
              <p:cNvPr id="29" name="Plus 28"/>
              <p:cNvSpPr/>
              <p:nvPr/>
            </p:nvSpPr>
            <p:spPr bwMode="auto">
              <a:xfrm>
                <a:off x="4332288" y="3564647"/>
                <a:ext cx="185706" cy="185715"/>
              </a:xfrm>
              <a:prstGeom prst="mathPlus">
                <a:avLst/>
              </a:prstGeom>
              <a:solidFill>
                <a:srgbClr val="7030A0"/>
              </a:solidFill>
              <a:ln w="9525" cap="flat" cmpd="sng" algn="ctr">
                <a:noFill/>
                <a:prstDash val="solid"/>
                <a:round/>
                <a:headEnd type="none" w="med" len="med"/>
                <a:tailEnd type="none" w="med" len="med"/>
              </a:ln>
              <a:effectLst/>
            </p:spPr>
            <p:txBody>
              <a:bodyPr/>
              <a:lstStyle/>
              <a:p>
                <a:pPr eaLnBrk="0" hangingPunct="0">
                  <a:defRPr/>
                </a:pPr>
                <a:endParaRPr lang="en-US" sz="2400">
                  <a:latin typeface="Times" charset="0"/>
                  <a:ea typeface="ＭＳ Ｐゴシック" pitchFamily="34" charset="-128"/>
                  <a:cs typeface="+mn-cs"/>
                </a:endParaRPr>
              </a:p>
            </p:txBody>
          </p:sp>
          <p:sp>
            <p:nvSpPr>
              <p:cNvPr id="30" name="Plus 29"/>
              <p:cNvSpPr/>
              <p:nvPr/>
            </p:nvSpPr>
            <p:spPr bwMode="auto">
              <a:xfrm>
                <a:off x="6390924" y="5278935"/>
                <a:ext cx="185705" cy="185715"/>
              </a:xfrm>
              <a:prstGeom prst="mathPlus">
                <a:avLst/>
              </a:prstGeom>
              <a:solidFill>
                <a:srgbClr val="7030A0"/>
              </a:solidFill>
              <a:ln w="9525" cap="flat" cmpd="sng" algn="ctr">
                <a:noFill/>
                <a:prstDash val="solid"/>
                <a:round/>
                <a:headEnd type="none" w="med" len="med"/>
                <a:tailEnd type="none" w="med" len="med"/>
              </a:ln>
              <a:effectLst/>
            </p:spPr>
            <p:txBody>
              <a:bodyPr/>
              <a:lstStyle/>
              <a:p>
                <a:pPr eaLnBrk="0" hangingPunct="0">
                  <a:defRPr/>
                </a:pPr>
                <a:endParaRPr lang="en-US" sz="2400">
                  <a:latin typeface="Times" charset="0"/>
                  <a:ea typeface="ＭＳ Ｐゴシック" pitchFamily="34" charset="-128"/>
                  <a:cs typeface="+mn-cs"/>
                </a:endParaRPr>
              </a:p>
            </p:txBody>
          </p:sp>
          <p:sp>
            <p:nvSpPr>
              <p:cNvPr id="28698" name="TextBox 30"/>
              <p:cNvSpPr txBox="1">
                <a:spLocks noChangeArrowheads="1"/>
              </p:cNvSpPr>
              <p:nvPr/>
            </p:nvSpPr>
            <p:spPr bwMode="auto">
              <a:xfrm rot="5400000">
                <a:off x="4494373" y="4513310"/>
                <a:ext cx="526041" cy="251094"/>
              </a:xfrm>
              <a:prstGeom prst="rect">
                <a:avLst/>
              </a:prstGeom>
              <a:noFill/>
              <a:ln w="9525">
                <a:noFill/>
                <a:miter lim="800000"/>
                <a:headEnd/>
                <a:tailEnd/>
              </a:ln>
            </p:spPr>
            <p:txBody>
              <a:bodyPr wrap="none">
                <a:spAutoFit/>
              </a:bodyPr>
              <a:lstStyle/>
              <a:p>
                <a:r>
                  <a:rPr lang="en-US" sz="1000" b="1">
                    <a:solidFill>
                      <a:srgbClr val="92D050"/>
                    </a:solidFill>
                  </a:rPr>
                  <a:t>PERT</a:t>
                </a:r>
              </a:p>
            </p:txBody>
          </p:sp>
          <p:sp>
            <p:nvSpPr>
              <p:cNvPr id="28699" name="TextBox 31"/>
              <p:cNvSpPr txBox="1">
                <a:spLocks noChangeArrowheads="1"/>
              </p:cNvSpPr>
              <p:nvPr/>
            </p:nvSpPr>
            <p:spPr bwMode="auto">
              <a:xfrm>
                <a:off x="3562233" y="3534489"/>
                <a:ext cx="840578" cy="246190"/>
              </a:xfrm>
              <a:prstGeom prst="rect">
                <a:avLst/>
              </a:prstGeom>
              <a:noFill/>
              <a:ln w="9525">
                <a:noFill/>
                <a:miter lim="800000"/>
                <a:headEnd/>
                <a:tailEnd/>
              </a:ln>
            </p:spPr>
            <p:txBody>
              <a:bodyPr wrap="none">
                <a:spAutoFit/>
              </a:bodyPr>
              <a:lstStyle/>
              <a:p>
                <a:r>
                  <a:rPr lang="en-US" sz="1000" dirty="0"/>
                  <a:t>Most Likely</a:t>
                </a:r>
              </a:p>
            </p:txBody>
          </p:sp>
          <p:sp>
            <p:nvSpPr>
              <p:cNvPr id="28700" name="TextBox 32"/>
              <p:cNvSpPr txBox="1">
                <a:spLocks noChangeArrowheads="1"/>
              </p:cNvSpPr>
              <p:nvPr/>
            </p:nvSpPr>
            <p:spPr bwMode="auto">
              <a:xfrm>
                <a:off x="3371501" y="5256399"/>
                <a:ext cx="433529" cy="246190"/>
              </a:xfrm>
              <a:prstGeom prst="rect">
                <a:avLst/>
              </a:prstGeom>
              <a:noFill/>
              <a:ln w="9525">
                <a:noFill/>
                <a:miter lim="800000"/>
                <a:headEnd/>
                <a:tailEnd/>
              </a:ln>
            </p:spPr>
            <p:txBody>
              <a:bodyPr wrap="none">
                <a:spAutoFit/>
              </a:bodyPr>
              <a:lstStyle/>
              <a:p>
                <a:r>
                  <a:rPr lang="en-US" sz="1000"/>
                  <a:t>Opt.</a:t>
                </a:r>
              </a:p>
            </p:txBody>
          </p:sp>
          <p:sp>
            <p:nvSpPr>
              <p:cNvPr id="28701" name="TextBox 33"/>
              <p:cNvSpPr txBox="1">
                <a:spLocks noChangeArrowheads="1"/>
              </p:cNvSpPr>
              <p:nvPr/>
            </p:nvSpPr>
            <p:spPr bwMode="auto">
              <a:xfrm>
                <a:off x="6479336" y="5166640"/>
                <a:ext cx="513632" cy="246190"/>
              </a:xfrm>
              <a:prstGeom prst="rect">
                <a:avLst/>
              </a:prstGeom>
              <a:noFill/>
              <a:ln w="9525">
                <a:noFill/>
                <a:miter lim="800000"/>
                <a:headEnd/>
                <a:tailEnd/>
              </a:ln>
            </p:spPr>
            <p:txBody>
              <a:bodyPr wrap="none">
                <a:spAutoFit/>
              </a:bodyPr>
              <a:lstStyle/>
              <a:p>
                <a:r>
                  <a:rPr lang="en-US" sz="1000"/>
                  <a:t>Pess.</a:t>
                </a:r>
              </a:p>
            </p:txBody>
          </p:sp>
          <p:sp>
            <p:nvSpPr>
              <p:cNvPr id="28702" name="TextBox 34"/>
              <p:cNvSpPr txBox="1">
                <a:spLocks noChangeArrowheads="1"/>
              </p:cNvSpPr>
              <p:nvPr/>
            </p:nvSpPr>
            <p:spPr bwMode="auto">
              <a:xfrm rot="2891370">
                <a:off x="5020853" y="4423709"/>
                <a:ext cx="1098241" cy="251094"/>
              </a:xfrm>
              <a:prstGeom prst="rect">
                <a:avLst/>
              </a:prstGeom>
              <a:noFill/>
              <a:ln w="9525">
                <a:noFill/>
                <a:miter lim="800000"/>
                <a:headEnd/>
                <a:tailEnd/>
              </a:ln>
            </p:spPr>
            <p:txBody>
              <a:bodyPr wrap="none">
                <a:spAutoFit/>
              </a:bodyPr>
              <a:lstStyle/>
              <a:p>
                <a:r>
                  <a:rPr lang="en-US" sz="1000">
                    <a:solidFill>
                      <a:srgbClr val="C00000"/>
                    </a:solidFill>
                  </a:rPr>
                  <a:t>Beta distribution</a:t>
                </a:r>
              </a:p>
            </p:txBody>
          </p:sp>
          <p:cxnSp>
            <p:nvCxnSpPr>
              <p:cNvPr id="36" name="Straight Arrow Connector 35"/>
              <p:cNvCxnSpPr/>
              <p:nvPr/>
            </p:nvCxnSpPr>
            <p:spPr bwMode="auto">
              <a:xfrm>
                <a:off x="7141682" y="5480523"/>
                <a:ext cx="555530" cy="1587"/>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sp>
            <p:nvSpPr>
              <p:cNvPr id="28704" name="TextBox 36"/>
              <p:cNvSpPr txBox="1">
                <a:spLocks noChangeArrowheads="1"/>
              </p:cNvSpPr>
              <p:nvPr/>
            </p:nvSpPr>
            <p:spPr bwMode="auto">
              <a:xfrm>
                <a:off x="2698319" y="5531274"/>
                <a:ext cx="260249" cy="246190"/>
              </a:xfrm>
              <a:prstGeom prst="rect">
                <a:avLst/>
              </a:prstGeom>
              <a:noFill/>
              <a:ln w="9525">
                <a:noFill/>
                <a:miter lim="800000"/>
                <a:headEnd/>
                <a:tailEnd/>
              </a:ln>
            </p:spPr>
            <p:txBody>
              <a:bodyPr wrap="none">
                <a:spAutoFit/>
              </a:bodyPr>
              <a:lstStyle/>
              <a:p>
                <a:r>
                  <a:rPr lang="en-US" sz="1000"/>
                  <a:t>5</a:t>
                </a:r>
              </a:p>
            </p:txBody>
          </p:sp>
          <p:sp>
            <p:nvSpPr>
              <p:cNvPr id="28705" name="TextBox 37"/>
              <p:cNvSpPr txBox="1">
                <a:spLocks noChangeArrowheads="1"/>
              </p:cNvSpPr>
              <p:nvPr/>
            </p:nvSpPr>
            <p:spPr bwMode="auto">
              <a:xfrm>
                <a:off x="3573449" y="5525666"/>
                <a:ext cx="332176" cy="246190"/>
              </a:xfrm>
              <a:prstGeom prst="rect">
                <a:avLst/>
              </a:prstGeom>
              <a:noFill/>
              <a:ln w="9525">
                <a:noFill/>
                <a:miter lim="800000"/>
                <a:headEnd/>
                <a:tailEnd/>
              </a:ln>
            </p:spPr>
            <p:txBody>
              <a:bodyPr wrap="none">
                <a:spAutoFit/>
              </a:bodyPr>
              <a:lstStyle/>
              <a:p>
                <a:r>
                  <a:rPr lang="en-US" sz="1000"/>
                  <a:t>10</a:t>
                </a:r>
              </a:p>
            </p:txBody>
          </p:sp>
          <p:sp>
            <p:nvSpPr>
              <p:cNvPr id="28706" name="TextBox 38"/>
              <p:cNvSpPr txBox="1">
                <a:spLocks noChangeArrowheads="1"/>
              </p:cNvSpPr>
              <p:nvPr/>
            </p:nvSpPr>
            <p:spPr bwMode="auto">
              <a:xfrm>
                <a:off x="4488577" y="5525662"/>
                <a:ext cx="332176" cy="246190"/>
              </a:xfrm>
              <a:prstGeom prst="rect">
                <a:avLst/>
              </a:prstGeom>
              <a:noFill/>
              <a:ln w="9525">
                <a:noFill/>
                <a:miter lim="800000"/>
                <a:headEnd/>
                <a:tailEnd/>
              </a:ln>
            </p:spPr>
            <p:txBody>
              <a:bodyPr wrap="none">
                <a:spAutoFit/>
              </a:bodyPr>
              <a:lstStyle/>
              <a:p>
                <a:r>
                  <a:rPr lang="en-US" sz="1000"/>
                  <a:t>15</a:t>
                </a:r>
              </a:p>
            </p:txBody>
          </p:sp>
          <p:sp>
            <p:nvSpPr>
              <p:cNvPr id="28707" name="TextBox 39"/>
              <p:cNvSpPr txBox="1">
                <a:spLocks noChangeArrowheads="1"/>
              </p:cNvSpPr>
              <p:nvPr/>
            </p:nvSpPr>
            <p:spPr bwMode="auto">
              <a:xfrm>
                <a:off x="5407858" y="5520055"/>
                <a:ext cx="332176" cy="246190"/>
              </a:xfrm>
              <a:prstGeom prst="rect">
                <a:avLst/>
              </a:prstGeom>
              <a:noFill/>
              <a:ln w="9525">
                <a:noFill/>
                <a:miter lim="800000"/>
                <a:headEnd/>
                <a:tailEnd/>
              </a:ln>
            </p:spPr>
            <p:txBody>
              <a:bodyPr wrap="none">
                <a:spAutoFit/>
              </a:bodyPr>
              <a:lstStyle/>
              <a:p>
                <a:r>
                  <a:rPr lang="en-US" sz="1000"/>
                  <a:t>20</a:t>
                </a:r>
              </a:p>
            </p:txBody>
          </p:sp>
          <p:sp>
            <p:nvSpPr>
              <p:cNvPr id="28708" name="TextBox 40"/>
              <p:cNvSpPr txBox="1">
                <a:spLocks noChangeArrowheads="1"/>
              </p:cNvSpPr>
              <p:nvPr/>
            </p:nvSpPr>
            <p:spPr bwMode="auto">
              <a:xfrm>
                <a:off x="6322259" y="5520056"/>
                <a:ext cx="332176" cy="246190"/>
              </a:xfrm>
              <a:prstGeom prst="rect">
                <a:avLst/>
              </a:prstGeom>
              <a:noFill/>
              <a:ln w="9525">
                <a:noFill/>
                <a:miter lim="800000"/>
                <a:headEnd/>
                <a:tailEnd/>
              </a:ln>
            </p:spPr>
            <p:txBody>
              <a:bodyPr wrap="none">
                <a:spAutoFit/>
              </a:bodyPr>
              <a:lstStyle/>
              <a:p>
                <a:r>
                  <a:rPr lang="en-US" sz="1000"/>
                  <a:t>25</a:t>
                </a:r>
              </a:p>
            </p:txBody>
          </p:sp>
        </p:grpSp>
      </p:grpSp>
      <p:cxnSp>
        <p:nvCxnSpPr>
          <p:cNvPr id="39" name="Straight Arrow Connector 38"/>
          <p:cNvCxnSpPr/>
          <p:nvPr/>
        </p:nvCxnSpPr>
        <p:spPr bwMode="auto">
          <a:xfrm>
            <a:off x="3614616" y="6381346"/>
            <a:ext cx="2699040" cy="1588"/>
          </a:xfrm>
          <a:prstGeom prst="straightConnector1">
            <a:avLst/>
          </a:prstGeom>
          <a:solidFill>
            <a:schemeClr val="accent1"/>
          </a:solidFill>
          <a:ln w="28575" cap="flat" cmpd="sng" algn="ctr">
            <a:solidFill>
              <a:srgbClr val="48A7F6"/>
            </a:solidFill>
            <a:prstDash val="dash"/>
            <a:round/>
            <a:headEnd type="arrow"/>
            <a:tailEnd type="arrow"/>
          </a:ln>
          <a:effectLst/>
        </p:spPr>
      </p:cxnSp>
      <p:sp>
        <p:nvSpPr>
          <p:cNvPr id="40" name="TextBox 39"/>
          <p:cNvSpPr txBox="1"/>
          <p:nvPr/>
        </p:nvSpPr>
        <p:spPr>
          <a:xfrm>
            <a:off x="4048685" y="5863294"/>
            <a:ext cx="1200970" cy="261610"/>
          </a:xfrm>
          <a:prstGeom prst="rect">
            <a:avLst/>
          </a:prstGeom>
          <a:solidFill>
            <a:schemeClr val="bg1"/>
          </a:solidFill>
        </p:spPr>
        <p:txBody>
          <a:bodyPr wrap="none" rtlCol="0">
            <a:spAutoFit/>
          </a:bodyPr>
          <a:lstStyle/>
          <a:p>
            <a:r>
              <a:rPr lang="en-US" sz="1100" b="1" dirty="0" smtClean="0">
                <a:solidFill>
                  <a:schemeClr val="accent4">
                    <a:lumMod val="65000"/>
                    <a:lumOff val="35000"/>
                  </a:schemeClr>
                </a:solidFill>
              </a:rPr>
              <a:t>UNCERTAINTY</a:t>
            </a:r>
            <a:endParaRPr lang="en-US" sz="1100" b="1" dirty="0">
              <a:solidFill>
                <a:schemeClr val="accent4">
                  <a:lumMod val="65000"/>
                  <a:lumOff val="35000"/>
                </a:schemeClr>
              </a:solidFill>
            </a:endParaRPr>
          </a:p>
        </p:txBody>
      </p:sp>
      <p:pic>
        <p:nvPicPr>
          <p:cNvPr id="37" name="06 Three-point Estimation of Task Times.wav">
            <a:hlinkClick r:id="" action="ppaction://media"/>
          </p:cNvPr>
          <p:cNvPicPr>
            <a:picLocks noRot="1" noChangeAspect="1"/>
          </p:cNvPicPr>
          <p:nvPr>
            <a:wavAudioFile r:embed="rId1" name="06 Three-point Estimation of Task Times.wav"/>
          </p:nvPr>
        </p:nvPicPr>
        <p:blipFill>
          <a:blip r:embed="rId4" cstate="print"/>
          <a:stretch>
            <a:fillRect/>
          </a:stretch>
        </p:blipFill>
        <p:spPr>
          <a:xfrm>
            <a:off x="467180" y="6822558"/>
            <a:ext cx="298834"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859"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a:xfrm>
            <a:off x="383551" y="340242"/>
            <a:ext cx="5431925" cy="507300"/>
          </a:xfrm>
        </p:spPr>
        <p:txBody>
          <a:bodyPr/>
          <a:lstStyle/>
          <a:p>
            <a:pPr eaLnBrk="1" hangingPunct="1"/>
            <a:r>
              <a:rPr lang="en-US" dirty="0" smtClean="0">
                <a:ea typeface="ＭＳ Ｐゴシック"/>
                <a:cs typeface="Times New Roman" pitchFamily="18" charset="0"/>
              </a:rPr>
              <a:t>Presentation Outline</a:t>
            </a:r>
          </a:p>
        </p:txBody>
      </p:sp>
      <p:sp>
        <p:nvSpPr>
          <p:cNvPr id="41986" name="Content Placeholder 2"/>
          <p:cNvSpPr>
            <a:spLocks noGrp="1"/>
          </p:cNvSpPr>
          <p:nvPr>
            <p:ph idx="1"/>
          </p:nvPr>
        </p:nvSpPr>
        <p:spPr/>
        <p:txBody>
          <a:bodyPr/>
          <a:lstStyle/>
          <a:p>
            <a:pPr eaLnBrk="1" hangingPunct="1">
              <a:buFontTx/>
              <a:buNone/>
            </a:pPr>
            <a:r>
              <a:rPr lang="en-US" sz="1800" dirty="0" smtClean="0">
                <a:ea typeface="ＭＳ Ｐゴシック"/>
                <a:cs typeface="Times New Roman" pitchFamily="18" charset="0"/>
              </a:rPr>
              <a:t>Motivation &amp; Background</a:t>
            </a:r>
          </a:p>
          <a:p>
            <a:pPr lvl="1" eaLnBrk="1" hangingPunct="1"/>
            <a:endParaRPr lang="en-US" sz="1600" dirty="0" smtClean="0">
              <a:ea typeface="ＭＳ Ｐゴシック"/>
              <a:cs typeface="Times New Roman" pitchFamily="18" charset="0"/>
            </a:endParaRPr>
          </a:p>
          <a:p>
            <a:pPr eaLnBrk="1" hangingPunct="1">
              <a:buFontTx/>
              <a:buNone/>
            </a:pPr>
            <a:endParaRPr lang="en-US" sz="1600" dirty="0" smtClean="0">
              <a:ea typeface="ＭＳ Ｐゴシック"/>
              <a:cs typeface="Times New Roman" pitchFamily="18" charset="0"/>
            </a:endParaRPr>
          </a:p>
          <a:p>
            <a:pPr eaLnBrk="1" hangingPunct="1">
              <a:buFontTx/>
              <a:buNone/>
            </a:pPr>
            <a:endParaRPr lang="en-US" sz="1600" dirty="0" smtClean="0">
              <a:ea typeface="ＭＳ Ｐゴシック"/>
              <a:cs typeface="Times New Roman" pitchFamily="18" charset="0"/>
            </a:endParaRPr>
          </a:p>
          <a:p>
            <a:pPr eaLnBrk="1" hangingPunct="1">
              <a:buFontTx/>
              <a:buNone/>
            </a:pPr>
            <a:endParaRPr lang="en-US" sz="1600" dirty="0" smtClean="0">
              <a:solidFill>
                <a:schemeClr val="bg1">
                  <a:lumMod val="85000"/>
                </a:schemeClr>
              </a:solidFill>
              <a:ea typeface="ＭＳ Ｐゴシック"/>
              <a:cs typeface="Times New Roman" pitchFamily="18" charset="0"/>
            </a:endParaRPr>
          </a:p>
          <a:p>
            <a:pPr eaLnBrk="1" hangingPunct="1">
              <a:buFontTx/>
              <a:buNone/>
            </a:pPr>
            <a:r>
              <a:rPr lang="en-US" sz="1800" dirty="0" smtClean="0">
                <a:solidFill>
                  <a:srgbClr val="000000"/>
                </a:solidFill>
                <a:ea typeface="ＭＳ Ｐゴシック"/>
                <a:cs typeface="Times New Roman" pitchFamily="18" charset="0"/>
              </a:rPr>
              <a:t>Problem [What to Change]</a:t>
            </a:r>
          </a:p>
          <a:p>
            <a:pPr lvl="1" eaLnBrk="1" hangingPunct="1"/>
            <a:r>
              <a:rPr lang="en-US" sz="1600" dirty="0" smtClean="0">
                <a:solidFill>
                  <a:srgbClr val="000000"/>
                </a:solidFill>
                <a:ea typeface="ＭＳ Ｐゴシック"/>
                <a:cs typeface="Times New Roman" pitchFamily="18" charset="0"/>
              </a:rPr>
              <a:t>Localized Risk Management</a:t>
            </a:r>
          </a:p>
          <a:p>
            <a:pPr lvl="2" eaLnBrk="1" hangingPunct="1"/>
            <a:r>
              <a:rPr lang="en-US" sz="1400" dirty="0" smtClean="0">
                <a:solidFill>
                  <a:srgbClr val="3333CC"/>
                </a:solidFill>
                <a:ea typeface="ＭＳ Ｐゴシック"/>
                <a:cs typeface="Times New Roman" pitchFamily="18" charset="0"/>
              </a:rPr>
              <a:t>Task Level Insurance Policy</a:t>
            </a:r>
          </a:p>
          <a:p>
            <a:pPr lvl="2" eaLnBrk="1" hangingPunct="1"/>
            <a:r>
              <a:rPr lang="en-US" sz="1400" dirty="0" smtClean="0">
                <a:solidFill>
                  <a:srgbClr val="3333CC"/>
                </a:solidFill>
                <a:ea typeface="ＭＳ Ｐゴシック"/>
                <a:cs typeface="Times New Roman" pitchFamily="18" charset="0"/>
              </a:rPr>
              <a:t>Student Syndrome</a:t>
            </a:r>
          </a:p>
          <a:p>
            <a:pPr lvl="2" eaLnBrk="1" hangingPunct="1"/>
            <a:r>
              <a:rPr lang="en-US" sz="1400" dirty="0" smtClean="0">
                <a:solidFill>
                  <a:srgbClr val="3333CC"/>
                </a:solidFill>
                <a:ea typeface="ＭＳ Ｐゴシック"/>
                <a:cs typeface="Times New Roman" pitchFamily="18" charset="0"/>
              </a:rPr>
              <a:t>Parkinson’s Law</a:t>
            </a:r>
          </a:p>
          <a:p>
            <a:pPr eaLnBrk="1" hangingPunct="1">
              <a:buFontTx/>
              <a:buNone/>
            </a:pPr>
            <a:r>
              <a:rPr lang="en-US" sz="1800" dirty="0" smtClean="0">
                <a:ea typeface="ＭＳ Ｐゴシック"/>
                <a:cs typeface="Times New Roman" pitchFamily="18" charset="0"/>
              </a:rPr>
              <a:t>Solution [What to Change to]</a:t>
            </a:r>
          </a:p>
          <a:p>
            <a:pPr lvl="1" eaLnBrk="1" hangingPunct="1"/>
            <a:r>
              <a:rPr lang="en-US" sz="1600" dirty="0" smtClean="0">
                <a:ea typeface="ＭＳ Ｐゴシック"/>
                <a:cs typeface="Times New Roman" pitchFamily="18" charset="0"/>
              </a:rPr>
              <a:t>Global Risk Management</a:t>
            </a:r>
            <a:endParaRPr lang="en-US" dirty="0" smtClean="0">
              <a:ea typeface="ＭＳ Ｐゴシック"/>
              <a:cs typeface="Times New Roman" pitchFamily="18" charset="0"/>
            </a:endParaRPr>
          </a:p>
          <a:p>
            <a:pPr lvl="2" eaLnBrk="1" hangingPunct="1"/>
            <a:r>
              <a:rPr lang="en-US" sz="1400" dirty="0" smtClean="0">
                <a:solidFill>
                  <a:schemeClr val="tx1"/>
                </a:solidFill>
                <a:ea typeface="ＭＳ Ｐゴシック"/>
                <a:cs typeface="Times New Roman" pitchFamily="18" charset="0"/>
              </a:rPr>
              <a:t>Project Level Protection</a:t>
            </a:r>
          </a:p>
          <a:p>
            <a:pPr lvl="2" eaLnBrk="1" hangingPunct="1"/>
            <a:r>
              <a:rPr lang="en-US" sz="1400" dirty="0" smtClean="0">
                <a:solidFill>
                  <a:schemeClr val="tx1"/>
                </a:solidFill>
                <a:ea typeface="ＭＳ Ｐゴシック"/>
                <a:cs typeface="Times New Roman" pitchFamily="18" charset="0"/>
              </a:rPr>
              <a:t>Systems Perspective</a:t>
            </a:r>
          </a:p>
          <a:p>
            <a:pPr lvl="2" eaLnBrk="1" hangingPunct="1"/>
            <a:r>
              <a:rPr lang="en-US" sz="1400" dirty="0" smtClean="0">
                <a:solidFill>
                  <a:schemeClr val="tx1"/>
                </a:solidFill>
                <a:ea typeface="ＭＳ Ｐゴシック"/>
                <a:cs typeface="Times New Roman" pitchFamily="18" charset="0"/>
              </a:rPr>
              <a:t>Execution Control</a:t>
            </a:r>
          </a:p>
        </p:txBody>
      </p:sp>
      <p:pic>
        <p:nvPicPr>
          <p:cNvPr id="6" name="07 Problem.wav">
            <a:hlinkClick r:id="" action="ppaction://media"/>
          </p:cNvPr>
          <p:cNvPicPr>
            <a:picLocks noRot="1" noChangeAspect="1"/>
          </p:cNvPicPr>
          <p:nvPr>
            <a:wavAudioFile r:embed="rId1" name="07 Problem.wav"/>
          </p:nvPr>
        </p:nvPicPr>
        <p:blipFill>
          <a:blip r:embed="rId4" cstate="print"/>
          <a:stretch>
            <a:fillRect/>
          </a:stretch>
        </p:blipFill>
        <p:spPr>
          <a:xfrm>
            <a:off x="415058" y="6801293"/>
            <a:ext cx="298834"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itle 1"/>
          <p:cNvSpPr>
            <a:spLocks noGrp="1"/>
          </p:cNvSpPr>
          <p:nvPr>
            <p:ph type="title"/>
          </p:nvPr>
        </p:nvSpPr>
        <p:spPr>
          <a:xfrm>
            <a:off x="139001" y="340242"/>
            <a:ext cx="7761934" cy="520695"/>
          </a:xfrm>
        </p:spPr>
        <p:txBody>
          <a:bodyPr/>
          <a:lstStyle/>
          <a:p>
            <a:pPr eaLnBrk="1" hangingPunct="1"/>
            <a:r>
              <a:rPr lang="en-US" sz="2800" dirty="0" smtClean="0">
                <a:ea typeface="ＭＳ Ｐゴシック"/>
                <a:cs typeface="Times New Roman" pitchFamily="18" charset="0"/>
              </a:rPr>
              <a:t>Problem: Localized Risk Management</a:t>
            </a:r>
          </a:p>
        </p:txBody>
      </p:sp>
      <p:sp>
        <p:nvSpPr>
          <p:cNvPr id="26628" name="Content Placeholder 2"/>
          <p:cNvSpPr>
            <a:spLocks noGrp="1"/>
          </p:cNvSpPr>
          <p:nvPr>
            <p:ph idx="1"/>
          </p:nvPr>
        </p:nvSpPr>
        <p:spPr>
          <a:xfrm>
            <a:off x="232596" y="1168876"/>
            <a:ext cx="7360335" cy="5226050"/>
          </a:xfrm>
        </p:spPr>
        <p:txBody>
          <a:bodyPr/>
          <a:lstStyle/>
          <a:p>
            <a:pPr marL="455613" indent="-455613" eaLnBrk="1" hangingPunct="1">
              <a:lnSpc>
                <a:spcPct val="90000"/>
              </a:lnSpc>
              <a:buNone/>
            </a:pPr>
            <a:r>
              <a:rPr lang="en-US" sz="1800" dirty="0" smtClean="0">
                <a:latin typeface="Arial MT"/>
                <a:ea typeface="ＭＳ Ｐゴシック"/>
                <a:cs typeface="Times New Roman" pitchFamily="18" charset="0"/>
              </a:rPr>
              <a:t>Task level insurance policy</a:t>
            </a:r>
          </a:p>
          <a:p>
            <a:pPr marL="455613" indent="-455613" eaLnBrk="1" hangingPunct="1">
              <a:lnSpc>
                <a:spcPct val="90000"/>
              </a:lnSpc>
              <a:buNone/>
            </a:pPr>
            <a:r>
              <a:rPr lang="en-US" sz="1600" dirty="0" smtClean="0">
                <a:solidFill>
                  <a:srgbClr val="0000FF"/>
                </a:solidFill>
                <a:latin typeface="Arial MT"/>
                <a:ea typeface="ＭＳ Ｐゴシック"/>
                <a:cs typeface="Times New Roman" pitchFamily="18" charset="0"/>
              </a:rPr>
              <a:t>** How safe is safe enough?**</a:t>
            </a:r>
            <a:r>
              <a:rPr lang="en-US" sz="1600" dirty="0" smtClean="0">
                <a:latin typeface="Arial MT"/>
                <a:ea typeface="ＭＳ Ｐゴシック"/>
                <a:cs typeface="Times New Roman" pitchFamily="18" charset="0"/>
              </a:rPr>
              <a:t/>
            </a:r>
            <a:br>
              <a:rPr lang="en-US" sz="1600" dirty="0" smtClean="0">
                <a:latin typeface="Arial MT"/>
                <a:ea typeface="ＭＳ Ｐゴシック"/>
                <a:cs typeface="Times New Roman" pitchFamily="18" charset="0"/>
              </a:rPr>
            </a:br>
            <a:r>
              <a:rPr lang="en-US" sz="1600" dirty="0" smtClean="0">
                <a:latin typeface="Arial MT"/>
                <a:ea typeface="ＭＳ Ｐゴシック"/>
                <a:cs typeface="Times New Roman" pitchFamily="18" charset="0"/>
              </a:rPr>
              <a:t/>
            </a:r>
            <a:br>
              <a:rPr lang="en-US" sz="1600" dirty="0" smtClean="0">
                <a:latin typeface="Arial MT"/>
                <a:ea typeface="ＭＳ Ｐゴシック"/>
                <a:cs typeface="Times New Roman" pitchFamily="18" charset="0"/>
              </a:rPr>
            </a:br>
            <a:r>
              <a:rPr lang="en-US" sz="1600" dirty="0" smtClean="0">
                <a:latin typeface="Arial MT"/>
                <a:ea typeface="ＭＳ Ｐゴシック"/>
                <a:cs typeface="Times New Roman" pitchFamily="18" charset="0"/>
              </a:rPr>
              <a:t/>
            </a:r>
            <a:br>
              <a:rPr lang="en-US" sz="1600" dirty="0" smtClean="0">
                <a:latin typeface="Arial MT"/>
                <a:ea typeface="ＭＳ Ｐゴシック"/>
                <a:cs typeface="Times New Roman" pitchFamily="18" charset="0"/>
              </a:rPr>
            </a:br>
            <a:r>
              <a:rPr lang="en-US" sz="1600" dirty="0" smtClean="0">
                <a:latin typeface="Arial MT"/>
                <a:ea typeface="ＭＳ Ｐゴシック"/>
                <a:cs typeface="Times New Roman" pitchFamily="18" charset="0"/>
              </a:rPr>
              <a:t/>
            </a:r>
            <a:br>
              <a:rPr lang="en-US" sz="1600" dirty="0" smtClean="0">
                <a:latin typeface="Arial MT"/>
                <a:ea typeface="ＭＳ Ｐゴシック"/>
                <a:cs typeface="Times New Roman" pitchFamily="18" charset="0"/>
              </a:rPr>
            </a:br>
            <a:r>
              <a:rPr lang="en-US" sz="1600" dirty="0" smtClean="0">
                <a:latin typeface="Arial MT"/>
                <a:ea typeface="ＭＳ Ｐゴシック"/>
                <a:cs typeface="Times New Roman" pitchFamily="18" charset="0"/>
              </a:rPr>
              <a:t/>
            </a:r>
            <a:br>
              <a:rPr lang="en-US" sz="1600" dirty="0" smtClean="0">
                <a:latin typeface="Arial MT"/>
                <a:ea typeface="ＭＳ Ｐゴシック"/>
                <a:cs typeface="Times New Roman" pitchFamily="18" charset="0"/>
              </a:rPr>
            </a:br>
            <a:r>
              <a:rPr lang="en-US" sz="1600" dirty="0" smtClean="0">
                <a:latin typeface="Arial MT"/>
                <a:ea typeface="ＭＳ Ｐゴシック"/>
                <a:cs typeface="Times New Roman" pitchFamily="18" charset="0"/>
              </a:rPr>
              <a:t/>
            </a:r>
            <a:br>
              <a:rPr lang="en-US" sz="1600" dirty="0" smtClean="0">
                <a:latin typeface="Arial MT"/>
                <a:ea typeface="ＭＳ Ｐゴシック"/>
                <a:cs typeface="Times New Roman" pitchFamily="18" charset="0"/>
              </a:rPr>
            </a:br>
            <a:r>
              <a:rPr lang="en-US" sz="1600" dirty="0" smtClean="0">
                <a:latin typeface="Arial MT"/>
                <a:ea typeface="ＭＳ Ｐゴシック"/>
                <a:cs typeface="Times New Roman" pitchFamily="18" charset="0"/>
              </a:rPr>
              <a:t/>
            </a:r>
            <a:br>
              <a:rPr lang="en-US" sz="1600" dirty="0" smtClean="0">
                <a:latin typeface="Arial MT"/>
                <a:ea typeface="ＭＳ Ｐゴシック"/>
                <a:cs typeface="Times New Roman" pitchFamily="18" charset="0"/>
              </a:rPr>
            </a:br>
            <a:endParaRPr lang="en-US" sz="1600" dirty="0" smtClean="0">
              <a:latin typeface="Arial MT"/>
              <a:ea typeface="ＭＳ Ｐゴシック"/>
              <a:cs typeface="Times New Roman" pitchFamily="18" charset="0"/>
            </a:endParaRPr>
          </a:p>
          <a:p>
            <a:pPr marL="455613" indent="-455613" eaLnBrk="1" hangingPunct="1">
              <a:lnSpc>
                <a:spcPct val="90000"/>
              </a:lnSpc>
              <a:buNone/>
            </a:pPr>
            <a:endParaRPr lang="en-US" sz="1800" dirty="0" smtClean="0">
              <a:latin typeface="Arial MT"/>
              <a:ea typeface="ＭＳ Ｐゴシック"/>
              <a:cs typeface="Times New Roman" pitchFamily="18" charset="0"/>
            </a:endParaRPr>
          </a:p>
          <a:p>
            <a:pPr marL="455613" indent="-455613" eaLnBrk="1" hangingPunct="1">
              <a:lnSpc>
                <a:spcPct val="90000"/>
              </a:lnSpc>
              <a:buNone/>
            </a:pPr>
            <a:r>
              <a:rPr lang="en-US" sz="1800" dirty="0" smtClean="0">
                <a:latin typeface="Arial MT"/>
                <a:ea typeface="ＭＳ Ｐゴシック"/>
                <a:cs typeface="Times New Roman" pitchFamily="18" charset="0"/>
              </a:rPr>
              <a:t>Student Syndrome</a:t>
            </a:r>
            <a:br>
              <a:rPr lang="en-US" sz="1800" dirty="0" smtClean="0">
                <a:latin typeface="Arial MT"/>
                <a:ea typeface="ＭＳ Ｐゴシック"/>
                <a:cs typeface="Times New Roman" pitchFamily="18" charset="0"/>
              </a:rPr>
            </a:br>
            <a:r>
              <a:rPr lang="en-US" sz="1800" dirty="0" smtClean="0">
                <a:latin typeface="Arial MT"/>
                <a:ea typeface="ＭＳ Ｐゴシック"/>
                <a:cs typeface="Times New Roman" pitchFamily="18" charset="0"/>
              </a:rPr>
              <a:t/>
            </a:r>
            <a:br>
              <a:rPr lang="en-US" sz="1800" dirty="0" smtClean="0">
                <a:latin typeface="Arial MT"/>
                <a:ea typeface="ＭＳ Ｐゴシック"/>
                <a:cs typeface="Times New Roman" pitchFamily="18" charset="0"/>
              </a:rPr>
            </a:br>
            <a:r>
              <a:rPr lang="en-US" sz="1800" dirty="0" smtClean="0">
                <a:latin typeface="Arial MT"/>
                <a:ea typeface="ＭＳ Ｐゴシック"/>
                <a:cs typeface="Times New Roman" pitchFamily="18" charset="0"/>
              </a:rPr>
              <a:t/>
            </a:r>
            <a:br>
              <a:rPr lang="en-US" sz="1800" dirty="0" smtClean="0">
                <a:latin typeface="Arial MT"/>
                <a:ea typeface="ＭＳ Ｐゴシック"/>
                <a:cs typeface="Times New Roman" pitchFamily="18" charset="0"/>
              </a:rPr>
            </a:br>
            <a:r>
              <a:rPr lang="en-US" sz="1800" dirty="0" smtClean="0">
                <a:latin typeface="Arial MT"/>
                <a:ea typeface="ＭＳ Ｐゴシック"/>
                <a:cs typeface="Times New Roman" pitchFamily="18" charset="0"/>
              </a:rPr>
              <a:t/>
            </a:r>
            <a:br>
              <a:rPr lang="en-US" sz="1800" dirty="0" smtClean="0">
                <a:latin typeface="Arial MT"/>
                <a:ea typeface="ＭＳ Ｐゴシック"/>
                <a:cs typeface="Times New Roman" pitchFamily="18" charset="0"/>
              </a:rPr>
            </a:br>
            <a:endParaRPr lang="en-US" sz="1800" dirty="0" smtClean="0">
              <a:latin typeface="Arial MT"/>
              <a:ea typeface="ＭＳ Ｐゴシック"/>
              <a:cs typeface="Times New Roman" pitchFamily="18" charset="0"/>
            </a:endParaRPr>
          </a:p>
          <a:p>
            <a:pPr marL="455613" indent="-455613" eaLnBrk="1" hangingPunct="1">
              <a:lnSpc>
                <a:spcPct val="90000"/>
              </a:lnSpc>
              <a:buNone/>
            </a:pPr>
            <a:r>
              <a:rPr lang="en-US" sz="1800" dirty="0" smtClean="0">
                <a:latin typeface="Arial MT"/>
                <a:ea typeface="ＭＳ Ｐゴシック"/>
                <a:cs typeface="Times New Roman" pitchFamily="18" charset="0"/>
              </a:rPr>
              <a:t>Parkinson's Law</a:t>
            </a:r>
          </a:p>
          <a:p>
            <a:pPr lvl="2" eaLnBrk="1" hangingPunct="1">
              <a:lnSpc>
                <a:spcPct val="90000"/>
              </a:lnSpc>
              <a:buFontTx/>
              <a:buNone/>
            </a:pPr>
            <a:r>
              <a:rPr lang="en-US" sz="1600" dirty="0" smtClean="0">
                <a:latin typeface="Arial MT"/>
                <a:ea typeface="ＭＳ Ｐゴシック"/>
                <a:cs typeface="Times New Roman" pitchFamily="18" charset="0"/>
              </a:rPr>
              <a:t>Self-fulfilling prophecy [good estimating?]</a:t>
            </a:r>
            <a:endParaRPr lang="en-US" sz="1800" dirty="0" smtClean="0">
              <a:latin typeface="Arial MT"/>
              <a:ea typeface="ＭＳ Ｐゴシック"/>
              <a:cs typeface="Times New Roman" pitchFamily="18" charset="0"/>
            </a:endParaRPr>
          </a:p>
          <a:p>
            <a:pPr marL="455613" indent="-455613" eaLnBrk="1" hangingPunct="1">
              <a:lnSpc>
                <a:spcPct val="90000"/>
              </a:lnSpc>
              <a:buNone/>
            </a:pPr>
            <a:endParaRPr lang="en-US" sz="1800" dirty="0" smtClean="0">
              <a:latin typeface="Arial MT"/>
              <a:ea typeface="ＭＳ Ｐゴシック"/>
              <a:cs typeface="Times New Roman" pitchFamily="18" charset="0"/>
            </a:endParaRPr>
          </a:p>
          <a:p>
            <a:pPr marL="455613" indent="-455613" eaLnBrk="1" hangingPunct="1">
              <a:lnSpc>
                <a:spcPct val="90000"/>
              </a:lnSpc>
              <a:buNone/>
            </a:pPr>
            <a:r>
              <a:rPr lang="en-US" sz="1800" dirty="0" smtClean="0">
                <a:latin typeface="Arial MT"/>
                <a:ea typeface="ＭＳ Ｐゴシック"/>
                <a:cs typeface="Times New Roman" pitchFamily="18" charset="0"/>
              </a:rPr>
              <a:t>Multi-tasking [absence of priorities]</a:t>
            </a:r>
          </a:p>
          <a:p>
            <a:pPr marL="836613" lvl="1" indent="-379413" eaLnBrk="1" hangingPunct="1">
              <a:lnSpc>
                <a:spcPct val="90000"/>
              </a:lnSpc>
              <a:buFont typeface="Times" pitchFamily="18" charset="0"/>
              <a:buNone/>
            </a:pPr>
            <a:r>
              <a:rPr lang="en-US" dirty="0" smtClean="0">
                <a:latin typeface="Arial MT"/>
                <a:ea typeface="ＭＳ Ｐゴシック"/>
                <a:cs typeface="Times New Roman" pitchFamily="18" charset="0"/>
              </a:rPr>
              <a:t/>
            </a:r>
            <a:br>
              <a:rPr lang="en-US" dirty="0" smtClean="0">
                <a:latin typeface="Arial MT"/>
                <a:ea typeface="ＭＳ Ｐゴシック"/>
                <a:cs typeface="Times New Roman" pitchFamily="18" charset="0"/>
              </a:rPr>
            </a:br>
            <a:endParaRPr lang="en-US" dirty="0" smtClean="0">
              <a:latin typeface="Arial MT"/>
              <a:ea typeface="ＭＳ Ｐゴシック"/>
              <a:cs typeface="Times New Roman" pitchFamily="18" charset="0"/>
            </a:endParaRPr>
          </a:p>
        </p:txBody>
      </p:sp>
      <p:graphicFrame>
        <p:nvGraphicFramePr>
          <p:cNvPr id="26626" name="Object 2"/>
          <p:cNvGraphicFramePr>
            <a:graphicFrameLocks noChangeAspect="1"/>
          </p:cNvGraphicFramePr>
          <p:nvPr/>
        </p:nvGraphicFramePr>
        <p:xfrm>
          <a:off x="2844017" y="3411115"/>
          <a:ext cx="4109676" cy="1637846"/>
        </p:xfrm>
        <a:graphic>
          <a:graphicData uri="http://schemas.openxmlformats.org/presentationml/2006/ole">
            <p:oleObj spid="_x0000_s26626" name="Document" r:id="rId5" imgW="9259592" imgH="3620005" progId="Word.Document.12">
              <p:link updateAutomatic="1"/>
            </p:oleObj>
          </a:graphicData>
        </a:graphic>
      </p:graphicFrame>
      <p:sp>
        <p:nvSpPr>
          <p:cNvPr id="26631" name="Line 6"/>
          <p:cNvSpPr>
            <a:spLocks noChangeShapeType="1"/>
          </p:cNvSpPr>
          <p:nvPr/>
        </p:nvSpPr>
        <p:spPr bwMode="auto">
          <a:xfrm>
            <a:off x="2969707" y="1694058"/>
            <a:ext cx="0" cy="1549400"/>
          </a:xfrm>
          <a:prstGeom prst="line">
            <a:avLst/>
          </a:prstGeom>
          <a:noFill/>
          <a:ln w="19050">
            <a:solidFill>
              <a:schemeClr val="tx1"/>
            </a:solidFill>
            <a:round/>
            <a:headEnd/>
            <a:tailEnd/>
          </a:ln>
        </p:spPr>
        <p:txBody>
          <a:bodyPr lIns="95088" tIns="47544" rIns="95088" bIns="47544"/>
          <a:lstStyle/>
          <a:p>
            <a:endParaRPr lang="en-US"/>
          </a:p>
        </p:txBody>
      </p:sp>
      <p:sp>
        <p:nvSpPr>
          <p:cNvPr id="26632" name="Line 7"/>
          <p:cNvSpPr>
            <a:spLocks noChangeShapeType="1"/>
          </p:cNvSpPr>
          <p:nvPr/>
        </p:nvSpPr>
        <p:spPr bwMode="auto">
          <a:xfrm>
            <a:off x="2969707" y="3243458"/>
            <a:ext cx="6129203" cy="0"/>
          </a:xfrm>
          <a:prstGeom prst="line">
            <a:avLst/>
          </a:prstGeom>
          <a:noFill/>
          <a:ln w="19050">
            <a:solidFill>
              <a:schemeClr val="tx1"/>
            </a:solidFill>
            <a:round/>
            <a:headEnd/>
            <a:tailEnd/>
          </a:ln>
        </p:spPr>
        <p:txBody>
          <a:bodyPr lIns="95088" tIns="47544" rIns="95088" bIns="47544"/>
          <a:lstStyle/>
          <a:p>
            <a:endParaRPr lang="en-US"/>
          </a:p>
        </p:txBody>
      </p:sp>
      <p:sp>
        <p:nvSpPr>
          <p:cNvPr id="26633" name="Line 9"/>
          <p:cNvSpPr>
            <a:spLocks noChangeShapeType="1"/>
          </p:cNvSpPr>
          <p:nvPr/>
        </p:nvSpPr>
        <p:spPr bwMode="auto">
          <a:xfrm flipH="1">
            <a:off x="5637420" y="2133796"/>
            <a:ext cx="1556" cy="1109663"/>
          </a:xfrm>
          <a:prstGeom prst="line">
            <a:avLst/>
          </a:prstGeom>
          <a:noFill/>
          <a:ln w="9525">
            <a:solidFill>
              <a:schemeClr val="tx1"/>
            </a:solidFill>
            <a:prstDash val="lgDash"/>
            <a:round/>
            <a:headEnd/>
            <a:tailEnd/>
          </a:ln>
        </p:spPr>
        <p:txBody>
          <a:bodyPr lIns="95088" tIns="47544" rIns="95088" bIns="47544"/>
          <a:lstStyle/>
          <a:p>
            <a:endParaRPr lang="en-US"/>
          </a:p>
        </p:txBody>
      </p:sp>
      <p:sp>
        <p:nvSpPr>
          <p:cNvPr id="26634" name="Line 10"/>
          <p:cNvSpPr>
            <a:spLocks noChangeShapeType="1"/>
          </p:cNvSpPr>
          <p:nvPr/>
        </p:nvSpPr>
        <p:spPr bwMode="auto">
          <a:xfrm>
            <a:off x="8592039" y="2490984"/>
            <a:ext cx="0" cy="752475"/>
          </a:xfrm>
          <a:prstGeom prst="line">
            <a:avLst/>
          </a:prstGeom>
          <a:noFill/>
          <a:ln w="9525">
            <a:solidFill>
              <a:schemeClr val="tx1"/>
            </a:solidFill>
            <a:prstDash val="lgDash"/>
            <a:round/>
            <a:headEnd/>
            <a:tailEnd/>
          </a:ln>
        </p:spPr>
        <p:txBody>
          <a:bodyPr lIns="95088" tIns="47544" rIns="95088" bIns="47544"/>
          <a:lstStyle/>
          <a:p>
            <a:endParaRPr lang="en-US"/>
          </a:p>
        </p:txBody>
      </p:sp>
      <p:sp>
        <p:nvSpPr>
          <p:cNvPr id="26635" name="Text Box 11"/>
          <p:cNvSpPr txBox="1">
            <a:spLocks noChangeArrowheads="1"/>
          </p:cNvSpPr>
          <p:nvPr/>
        </p:nvSpPr>
        <p:spPr bwMode="auto">
          <a:xfrm>
            <a:off x="4821854" y="1462284"/>
            <a:ext cx="1702729" cy="650875"/>
          </a:xfrm>
          <a:prstGeom prst="rect">
            <a:avLst/>
          </a:prstGeom>
          <a:noFill/>
          <a:ln w="9525">
            <a:noFill/>
            <a:miter lim="800000"/>
            <a:headEnd/>
            <a:tailEnd/>
          </a:ln>
        </p:spPr>
        <p:txBody>
          <a:bodyPr lIns="95088" tIns="47544" rIns="95088" bIns="47544">
            <a:spAutoFit/>
          </a:bodyPr>
          <a:lstStyle/>
          <a:p>
            <a:pPr algn="ctr" eaLnBrk="0" hangingPunct="0"/>
            <a:r>
              <a:rPr lang="en-US" dirty="0">
                <a:latin typeface="Tahoma" pitchFamily="34" charset="0"/>
              </a:rPr>
              <a:t>50% confidence</a:t>
            </a:r>
          </a:p>
        </p:txBody>
      </p:sp>
      <p:sp>
        <p:nvSpPr>
          <p:cNvPr id="26636" name="Text Box 12"/>
          <p:cNvSpPr txBox="1">
            <a:spLocks noChangeArrowheads="1"/>
          </p:cNvSpPr>
          <p:nvPr/>
        </p:nvSpPr>
        <p:spPr bwMode="auto">
          <a:xfrm>
            <a:off x="7323029" y="2465584"/>
            <a:ext cx="1273156" cy="649287"/>
          </a:xfrm>
          <a:prstGeom prst="rect">
            <a:avLst/>
          </a:prstGeom>
          <a:noFill/>
          <a:ln w="9525">
            <a:noFill/>
            <a:miter lim="800000"/>
            <a:headEnd/>
            <a:tailEnd/>
          </a:ln>
        </p:spPr>
        <p:txBody>
          <a:bodyPr lIns="95088" tIns="47544" rIns="95088" bIns="47544">
            <a:spAutoFit/>
          </a:bodyPr>
          <a:lstStyle/>
          <a:p>
            <a:pPr algn="ctr" eaLnBrk="0" hangingPunct="0"/>
            <a:r>
              <a:rPr lang="en-US">
                <a:latin typeface="Tahoma" pitchFamily="34" charset="0"/>
              </a:rPr>
              <a:t>90% confidence</a:t>
            </a:r>
          </a:p>
        </p:txBody>
      </p:sp>
      <p:sp>
        <p:nvSpPr>
          <p:cNvPr id="26637" name="Line 13"/>
          <p:cNvSpPr>
            <a:spLocks noChangeShapeType="1"/>
          </p:cNvSpPr>
          <p:nvPr/>
        </p:nvSpPr>
        <p:spPr bwMode="auto">
          <a:xfrm flipH="1">
            <a:off x="4123017" y="2610046"/>
            <a:ext cx="7783" cy="633413"/>
          </a:xfrm>
          <a:prstGeom prst="line">
            <a:avLst/>
          </a:prstGeom>
          <a:noFill/>
          <a:ln w="9525">
            <a:solidFill>
              <a:schemeClr val="tx1"/>
            </a:solidFill>
            <a:prstDash val="lgDash"/>
            <a:round/>
            <a:headEnd/>
            <a:tailEnd/>
          </a:ln>
        </p:spPr>
        <p:txBody>
          <a:bodyPr lIns="95088" tIns="47544" rIns="95088" bIns="47544"/>
          <a:lstStyle/>
          <a:p>
            <a:endParaRPr lang="en-US"/>
          </a:p>
        </p:txBody>
      </p:sp>
      <p:sp>
        <p:nvSpPr>
          <p:cNvPr id="26638" name="Text Box 14"/>
          <p:cNvSpPr txBox="1">
            <a:spLocks noChangeArrowheads="1"/>
          </p:cNvSpPr>
          <p:nvPr/>
        </p:nvSpPr>
        <p:spPr bwMode="auto">
          <a:xfrm>
            <a:off x="3459980" y="1719458"/>
            <a:ext cx="1341639" cy="927100"/>
          </a:xfrm>
          <a:prstGeom prst="rect">
            <a:avLst/>
          </a:prstGeom>
          <a:noFill/>
          <a:ln w="9525">
            <a:noFill/>
            <a:miter lim="800000"/>
            <a:headEnd/>
            <a:tailEnd/>
          </a:ln>
        </p:spPr>
        <p:txBody>
          <a:bodyPr lIns="95088" tIns="47544" rIns="95088" bIns="47544">
            <a:spAutoFit/>
          </a:bodyPr>
          <a:lstStyle/>
          <a:p>
            <a:pPr algn="ctr" eaLnBrk="0" hangingPunct="0"/>
            <a:r>
              <a:rPr lang="en-US" dirty="0">
                <a:latin typeface="Tahoma" pitchFamily="34" charset="0"/>
              </a:rPr>
              <a:t>10%</a:t>
            </a:r>
          </a:p>
          <a:p>
            <a:pPr algn="ctr" eaLnBrk="0" hangingPunct="0"/>
            <a:r>
              <a:rPr lang="en-US" dirty="0">
                <a:latin typeface="Tahoma" pitchFamily="34" charset="0"/>
              </a:rPr>
              <a:t>confidence</a:t>
            </a:r>
          </a:p>
          <a:p>
            <a:pPr algn="ctr" eaLnBrk="0" hangingPunct="0"/>
            <a:r>
              <a:rPr lang="en-US" dirty="0">
                <a:latin typeface="Tahoma" pitchFamily="34" charset="0"/>
              </a:rPr>
              <a:t>completing</a:t>
            </a:r>
          </a:p>
        </p:txBody>
      </p:sp>
      <p:sp>
        <p:nvSpPr>
          <p:cNvPr id="26639" name="Text Box 14"/>
          <p:cNvSpPr txBox="1">
            <a:spLocks noChangeArrowheads="1"/>
          </p:cNvSpPr>
          <p:nvPr/>
        </p:nvSpPr>
        <p:spPr bwMode="auto">
          <a:xfrm>
            <a:off x="2264730" y="2966484"/>
            <a:ext cx="818707" cy="650014"/>
          </a:xfrm>
          <a:prstGeom prst="rect">
            <a:avLst/>
          </a:prstGeom>
          <a:noFill/>
          <a:ln w="9525">
            <a:noFill/>
            <a:miter lim="800000"/>
            <a:headEnd/>
            <a:tailEnd/>
          </a:ln>
        </p:spPr>
        <p:txBody>
          <a:bodyPr wrap="square" lIns="95088" tIns="47544" rIns="95088" bIns="47544">
            <a:spAutoFit/>
          </a:bodyPr>
          <a:lstStyle/>
          <a:p>
            <a:pPr algn="ctr" eaLnBrk="0" hangingPunct="0"/>
            <a:r>
              <a:rPr lang="en-US" dirty="0">
                <a:latin typeface="Tahoma" pitchFamily="34" charset="0"/>
              </a:rPr>
              <a:t>Start</a:t>
            </a:r>
          </a:p>
          <a:p>
            <a:pPr algn="ctr" eaLnBrk="0" hangingPunct="0"/>
            <a:endParaRPr lang="en-US" dirty="0">
              <a:latin typeface="Tahoma" pitchFamily="34" charset="0"/>
            </a:endParaRPr>
          </a:p>
        </p:txBody>
      </p:sp>
      <p:pic>
        <p:nvPicPr>
          <p:cNvPr id="16" name="08 Problem- Localized Risk Management.wav">
            <a:hlinkClick r:id="" action="ppaction://media"/>
          </p:cNvPr>
          <p:cNvPicPr>
            <a:picLocks noRot="1" noChangeAspect="1"/>
          </p:cNvPicPr>
          <p:nvPr>
            <a:wavAudioFile r:embed="rId2" name="08 Problem- Localized Risk Management.wav"/>
          </p:nvPr>
        </p:nvPicPr>
        <p:blipFill>
          <a:blip r:embed="rId6" cstate="print"/>
          <a:stretch>
            <a:fillRect/>
          </a:stretch>
        </p:blipFill>
        <p:spPr>
          <a:xfrm>
            <a:off x="404634" y="6790661"/>
            <a:ext cx="298834"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226"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a:xfrm>
            <a:off x="381469" y="329609"/>
            <a:ext cx="7705862" cy="504272"/>
          </a:xfrm>
        </p:spPr>
        <p:txBody>
          <a:bodyPr/>
          <a:lstStyle/>
          <a:p>
            <a:pPr eaLnBrk="1" hangingPunct="1"/>
            <a:r>
              <a:rPr lang="en-US" sz="3200" dirty="0" smtClean="0">
                <a:ea typeface="ＭＳ Ｐゴシック"/>
                <a:cs typeface="Times New Roman" pitchFamily="18" charset="0"/>
              </a:rPr>
              <a:t>Multi-tasking</a:t>
            </a:r>
          </a:p>
        </p:txBody>
      </p:sp>
      <p:pic>
        <p:nvPicPr>
          <p:cNvPr id="39938" name="Picture 4"/>
          <p:cNvPicPr>
            <a:picLocks noGrp="1" noChangeAspect="1" noChangeArrowheads="1"/>
          </p:cNvPicPr>
          <p:nvPr>
            <p:ph idx="1"/>
          </p:nvPr>
        </p:nvPicPr>
        <p:blipFill>
          <a:blip r:embed="rId4" cstate="print"/>
          <a:srcRect l="25493" t="22572" r="10774" b="16263"/>
          <a:stretch>
            <a:fillRect/>
          </a:stretch>
        </p:blipFill>
        <p:spPr>
          <a:xfrm>
            <a:off x="860179" y="1282916"/>
            <a:ext cx="6805895" cy="4387889"/>
          </a:xfrm>
        </p:spPr>
      </p:pic>
      <p:sp>
        <p:nvSpPr>
          <p:cNvPr id="39939" name="Line 5"/>
          <p:cNvSpPr>
            <a:spLocks noChangeShapeType="1"/>
          </p:cNvSpPr>
          <p:nvPr/>
        </p:nvSpPr>
        <p:spPr bwMode="auto">
          <a:xfrm>
            <a:off x="2591449" y="3260078"/>
            <a:ext cx="4913635" cy="0"/>
          </a:xfrm>
          <a:prstGeom prst="line">
            <a:avLst/>
          </a:prstGeom>
          <a:noFill/>
          <a:ln w="57150">
            <a:solidFill>
              <a:srgbClr val="000000"/>
            </a:solidFill>
            <a:prstDash val="dash"/>
            <a:round/>
            <a:headEnd/>
            <a:tailEnd/>
          </a:ln>
        </p:spPr>
        <p:txBody>
          <a:bodyPr lIns="91428" tIns="45714" rIns="91428" bIns="45714"/>
          <a:lstStyle/>
          <a:p>
            <a:endParaRPr lang="en-US"/>
          </a:p>
        </p:txBody>
      </p:sp>
      <p:sp>
        <p:nvSpPr>
          <p:cNvPr id="31750" name="Rectangle 6"/>
          <p:cNvSpPr>
            <a:spLocks noChangeArrowheads="1"/>
          </p:cNvSpPr>
          <p:nvPr/>
        </p:nvSpPr>
        <p:spPr bwMode="auto">
          <a:xfrm>
            <a:off x="703818" y="5543100"/>
            <a:ext cx="7229597" cy="646113"/>
          </a:xfrm>
          <a:prstGeom prst="rect">
            <a:avLst/>
          </a:prstGeom>
          <a:noFill/>
          <a:ln w="9525">
            <a:noFill/>
            <a:miter lim="800000"/>
            <a:headEnd/>
            <a:tailEnd/>
          </a:ln>
        </p:spPr>
        <p:txBody>
          <a:bodyPr lIns="91428" tIns="45714" rIns="91428" bIns="45714">
            <a:spAutoFit/>
          </a:bodyPr>
          <a:lstStyle/>
          <a:p>
            <a:r>
              <a:rPr lang="en-US" b="1" dirty="0">
                <a:solidFill>
                  <a:srgbClr val="000000"/>
                </a:solidFill>
                <a:cs typeface="Arial" charset="0"/>
              </a:rPr>
              <a:t>Multi-tasking / task switching has overhead causing more delays to spread across all projects.</a:t>
            </a:r>
          </a:p>
        </p:txBody>
      </p:sp>
      <p:sp>
        <p:nvSpPr>
          <p:cNvPr id="31751" name="Text Box 7"/>
          <p:cNvSpPr txBox="1">
            <a:spLocks noChangeArrowheads="1"/>
          </p:cNvSpPr>
          <p:nvPr/>
        </p:nvSpPr>
        <p:spPr bwMode="auto">
          <a:xfrm>
            <a:off x="1011154" y="1127050"/>
            <a:ext cx="6443601" cy="369320"/>
          </a:xfrm>
          <a:prstGeom prst="rect">
            <a:avLst/>
          </a:prstGeom>
          <a:noFill/>
          <a:ln w="9525">
            <a:noFill/>
            <a:miter lim="800000"/>
            <a:headEnd/>
            <a:tailEnd/>
          </a:ln>
        </p:spPr>
        <p:txBody>
          <a:bodyPr wrap="square" lIns="91428" tIns="45714" rIns="91428" bIns="45714">
            <a:spAutoFit/>
          </a:bodyPr>
          <a:lstStyle/>
          <a:p>
            <a:pPr>
              <a:spcBef>
                <a:spcPct val="50000"/>
              </a:spcBef>
            </a:pPr>
            <a:r>
              <a:rPr lang="en-US" b="1" dirty="0">
                <a:solidFill>
                  <a:srgbClr val="000000"/>
                </a:solidFill>
              </a:rPr>
              <a:t>One Resource, Four Tasks, from Four Different Projects</a:t>
            </a:r>
          </a:p>
        </p:txBody>
      </p:sp>
      <p:sp>
        <p:nvSpPr>
          <p:cNvPr id="39942" name="Rectangle 10"/>
          <p:cNvSpPr>
            <a:spLocks noChangeArrowheads="1"/>
          </p:cNvSpPr>
          <p:nvPr/>
        </p:nvSpPr>
        <p:spPr bwMode="auto">
          <a:xfrm>
            <a:off x="4294178" y="3346450"/>
            <a:ext cx="298455" cy="584763"/>
          </a:xfrm>
          <a:prstGeom prst="rect">
            <a:avLst/>
          </a:prstGeom>
          <a:noFill/>
          <a:ln w="9525">
            <a:noFill/>
            <a:miter lim="800000"/>
            <a:headEnd/>
            <a:tailEnd/>
          </a:ln>
        </p:spPr>
        <p:txBody>
          <a:bodyPr wrap="none" lIns="91428" tIns="45714" rIns="91428" bIns="45714">
            <a:spAutoFit/>
          </a:bodyPr>
          <a:lstStyle/>
          <a:p>
            <a:r>
              <a:rPr lang="en-US" sz="3200">
                <a:solidFill>
                  <a:srgbClr val="000000"/>
                </a:solidFill>
              </a:rPr>
              <a:t> </a:t>
            </a:r>
          </a:p>
        </p:txBody>
      </p:sp>
      <p:pic>
        <p:nvPicPr>
          <p:cNvPr id="10" name="09 Multi-tasking.wav">
            <a:hlinkClick r:id="" action="ppaction://media"/>
          </p:cNvPr>
          <p:cNvPicPr>
            <a:picLocks noRot="1" noChangeAspect="1"/>
          </p:cNvPicPr>
          <p:nvPr>
            <a:wavAudioFile r:embed="rId1" name="09 Multi-tasking.wav"/>
          </p:nvPr>
        </p:nvPicPr>
        <p:blipFill>
          <a:blip r:embed="rId5" cstate="print"/>
          <a:stretch>
            <a:fillRect/>
          </a:stretch>
        </p:blipFill>
        <p:spPr>
          <a:xfrm>
            <a:off x="415058" y="6790660"/>
            <a:ext cx="298834"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456" fill="hold"/>
                                        <p:tgtEl>
                                          <p:spTgt spid="10"/>
                                        </p:tgtEl>
                                      </p:cBhvr>
                                    </p:cmd>
                                  </p:childTnLst>
                                </p:cTn>
                              </p:par>
                              <p:par>
                                <p:cTn id="7" presetID="9" presetClass="entr" presetSubtype="0" fill="hold" grpId="0" nodeType="withEffect">
                                  <p:stCondLst>
                                    <p:cond delay="2000"/>
                                  </p:stCondLst>
                                  <p:childTnLst>
                                    <p:set>
                                      <p:cBhvr>
                                        <p:cTn id="8" dur="1" fill="hold">
                                          <p:stCondLst>
                                            <p:cond delay="0"/>
                                          </p:stCondLst>
                                        </p:cTn>
                                        <p:tgtEl>
                                          <p:spTgt spid="31751"/>
                                        </p:tgtEl>
                                        <p:attrNameLst>
                                          <p:attrName>style.visibility</p:attrName>
                                        </p:attrNameLst>
                                      </p:cBhvr>
                                      <p:to>
                                        <p:strVal val="visible"/>
                                      </p:to>
                                    </p:set>
                                    <p:animEffect transition="in" filter="dissolve">
                                      <p:cBhvr>
                                        <p:cTn id="9" dur="500"/>
                                        <p:tgtEl>
                                          <p:spTgt spid="31751"/>
                                        </p:tgtEl>
                                      </p:cBhvr>
                                    </p:animEffect>
                                  </p:childTnLst>
                                </p:cTn>
                              </p:par>
                              <p:par>
                                <p:cTn id="10" presetID="2" presetClass="exit" presetSubtype="4" fill="hold" grpId="1" nodeType="withEffect">
                                  <p:stCondLst>
                                    <p:cond delay="6000"/>
                                  </p:stCondLst>
                                  <p:childTnLst>
                                    <p:anim calcmode="lin" valueType="num">
                                      <p:cBhvr additive="base">
                                        <p:cTn id="11" dur="500"/>
                                        <p:tgtEl>
                                          <p:spTgt spid="31751"/>
                                        </p:tgtEl>
                                        <p:attrNameLst>
                                          <p:attrName>ppt_x</p:attrName>
                                        </p:attrNameLst>
                                      </p:cBhvr>
                                      <p:tavLst>
                                        <p:tav tm="0">
                                          <p:val>
                                            <p:strVal val="ppt_x"/>
                                          </p:val>
                                        </p:tav>
                                        <p:tav tm="100000">
                                          <p:val>
                                            <p:strVal val="ppt_x"/>
                                          </p:val>
                                        </p:tav>
                                      </p:tavLst>
                                    </p:anim>
                                    <p:anim calcmode="lin" valueType="num">
                                      <p:cBhvr additive="base">
                                        <p:cTn id="12" dur="500"/>
                                        <p:tgtEl>
                                          <p:spTgt spid="31751"/>
                                        </p:tgtEl>
                                        <p:attrNameLst>
                                          <p:attrName>ppt_y</p:attrName>
                                        </p:attrNameLst>
                                      </p:cBhvr>
                                      <p:tavLst>
                                        <p:tav tm="0">
                                          <p:val>
                                            <p:strVal val="ppt_y"/>
                                          </p:val>
                                        </p:tav>
                                        <p:tav tm="100000">
                                          <p:val>
                                            <p:strVal val="1+ppt_h/2"/>
                                          </p:val>
                                        </p:tav>
                                      </p:tavLst>
                                    </p:anim>
                                    <p:set>
                                      <p:cBhvr>
                                        <p:cTn id="13" dur="1" fill="hold">
                                          <p:stCondLst>
                                            <p:cond delay="499"/>
                                          </p:stCondLst>
                                        </p:cTn>
                                        <p:tgtEl>
                                          <p:spTgt spid="31751"/>
                                        </p:tgtEl>
                                        <p:attrNameLst>
                                          <p:attrName>style.visibility</p:attrName>
                                        </p:attrNameLst>
                                      </p:cBhvr>
                                      <p:to>
                                        <p:strVal val="hidden"/>
                                      </p:to>
                                    </p:set>
                                  </p:childTnLst>
                                </p:cTn>
                              </p:par>
                              <p:par>
                                <p:cTn id="14" presetID="55" presetClass="entr" presetSubtype="0" fill="hold" grpId="0" nodeType="withEffect">
                                  <p:stCondLst>
                                    <p:cond delay="10000"/>
                                  </p:stCondLst>
                                  <p:childTnLst>
                                    <p:set>
                                      <p:cBhvr>
                                        <p:cTn id="15" dur="1" fill="hold">
                                          <p:stCondLst>
                                            <p:cond delay="0"/>
                                          </p:stCondLst>
                                        </p:cTn>
                                        <p:tgtEl>
                                          <p:spTgt spid="31750"/>
                                        </p:tgtEl>
                                        <p:attrNameLst>
                                          <p:attrName>style.visibility</p:attrName>
                                        </p:attrNameLst>
                                      </p:cBhvr>
                                      <p:to>
                                        <p:strVal val="visible"/>
                                      </p:to>
                                    </p:set>
                                    <p:anim calcmode="lin" valueType="num">
                                      <p:cBhvr>
                                        <p:cTn id="16" dur="1000" fill="hold"/>
                                        <p:tgtEl>
                                          <p:spTgt spid="31750"/>
                                        </p:tgtEl>
                                        <p:attrNameLst>
                                          <p:attrName>ppt_w</p:attrName>
                                        </p:attrNameLst>
                                      </p:cBhvr>
                                      <p:tavLst>
                                        <p:tav tm="0">
                                          <p:val>
                                            <p:strVal val="#ppt_w*0.70"/>
                                          </p:val>
                                        </p:tav>
                                        <p:tav tm="100000">
                                          <p:val>
                                            <p:strVal val="#ppt_w"/>
                                          </p:val>
                                        </p:tav>
                                      </p:tavLst>
                                    </p:anim>
                                    <p:anim calcmode="lin" valueType="num">
                                      <p:cBhvr>
                                        <p:cTn id="17" dur="1000" fill="hold"/>
                                        <p:tgtEl>
                                          <p:spTgt spid="31750"/>
                                        </p:tgtEl>
                                        <p:attrNameLst>
                                          <p:attrName>ppt_h</p:attrName>
                                        </p:attrNameLst>
                                      </p:cBhvr>
                                      <p:tavLst>
                                        <p:tav tm="0">
                                          <p:val>
                                            <p:strVal val="#ppt_h"/>
                                          </p:val>
                                        </p:tav>
                                        <p:tav tm="100000">
                                          <p:val>
                                            <p:strVal val="#ppt_h"/>
                                          </p:val>
                                        </p:tav>
                                      </p:tavLst>
                                    </p:anim>
                                    <p:animEffect transition="in" filter="fade">
                                      <p:cBhvr>
                                        <p:cTn id="18" dur="1000"/>
                                        <p:tgtEl>
                                          <p:spTgt spid="3175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bldLst>
      <p:bldP spid="31750" grpId="0"/>
      <p:bldP spid="31751" grpId="0"/>
      <p:bldP spid="31751" grpId="1"/>
    </p:bldLst>
  </p:timing>
</p:sld>
</file>

<file path=ppt/theme/theme1.xml><?xml version="1.0" encoding="utf-8"?>
<a:theme xmlns:a="http://schemas.openxmlformats.org/drawingml/2006/main" name="StottlerHenke">
  <a:themeElements>
    <a:clrScheme name="Stottler Henk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ottler Henk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Stottler Henk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ottler Henk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ottler Henk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ottler Henk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ottler Henk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ottler Henk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ottler Henk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ottler Henk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ottler Henk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ottler Henk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ottler Henk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ottler Henk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StottlerHenke</Template>
  <TotalTime>12275</TotalTime>
  <Words>3720</Words>
  <Application>Microsoft Office PowerPoint</Application>
  <PresentationFormat>Custom</PresentationFormat>
  <Paragraphs>574</Paragraphs>
  <Slides>32</Slides>
  <Notes>32</Notes>
  <HiddenSlides>0</HiddenSlides>
  <MMClips>31</MMClips>
  <ScaleCrop>false</ScaleCrop>
  <HeadingPairs>
    <vt:vector size="6" baseType="variant">
      <vt:variant>
        <vt:lpstr>Theme</vt:lpstr>
      </vt:variant>
      <vt:variant>
        <vt:i4>1</vt:i4>
      </vt:variant>
      <vt:variant>
        <vt:lpstr>Links</vt:lpstr>
      </vt:variant>
      <vt:variant>
        <vt:i4>2</vt:i4>
      </vt:variant>
      <vt:variant>
        <vt:lpstr>Slide Titles</vt:lpstr>
      </vt:variant>
      <vt:variant>
        <vt:i4>32</vt:i4>
      </vt:variant>
    </vt:vector>
  </HeadingPairs>
  <TitlesOfParts>
    <vt:vector size="35" baseType="lpstr">
      <vt:lpstr>StottlerHenke</vt:lpstr>
      <vt:lpstr>???</vt:lpstr>
      <vt:lpstr>???</vt:lpstr>
      <vt:lpstr>Critical Chain Project Management:  An Introduction</vt:lpstr>
      <vt:lpstr>Presentation Outline</vt:lpstr>
      <vt:lpstr>Motivation</vt:lpstr>
      <vt:lpstr>Results:  Switching to Critical Chain</vt:lpstr>
      <vt:lpstr>Are You a Responsible Person?</vt:lpstr>
      <vt:lpstr>Three-point Estimation of  Task Times</vt:lpstr>
      <vt:lpstr>Presentation Outline</vt:lpstr>
      <vt:lpstr>Problem: Localized Risk Management</vt:lpstr>
      <vt:lpstr>Multi-tasking</vt:lpstr>
      <vt:lpstr>Presentation Outline</vt:lpstr>
      <vt:lpstr>Solution</vt:lpstr>
      <vt:lpstr>Slide 12</vt:lpstr>
      <vt:lpstr>Critical Chain Planning Process</vt:lpstr>
      <vt:lpstr>Critical Chain Planning Process: Gantt</vt:lpstr>
      <vt:lpstr>Aggregation Principle</vt:lpstr>
      <vt:lpstr>Aggregation Principle (2) </vt:lpstr>
      <vt:lpstr>Critical Chain Planning</vt:lpstr>
      <vt:lpstr>Critical Chain Planning</vt:lpstr>
      <vt:lpstr>Critical Chain in Execution</vt:lpstr>
      <vt:lpstr>Critical Chain in Execution</vt:lpstr>
      <vt:lpstr>Critical Chain in Execution</vt:lpstr>
      <vt:lpstr>Critical Chain in Execution</vt:lpstr>
      <vt:lpstr>Critical Chain in Execution</vt:lpstr>
      <vt:lpstr>Perspectives on Buffers</vt:lpstr>
      <vt:lpstr>Critical Chain Priority Metric</vt:lpstr>
      <vt:lpstr>Project Status: Fever Chart</vt:lpstr>
      <vt:lpstr>Results (2)</vt:lpstr>
      <vt:lpstr>Multi-Project Critical Chain</vt:lpstr>
      <vt:lpstr>Creating a Multi-Project Schedule </vt:lpstr>
      <vt:lpstr>Multi-Project Execution Control Pipeline Status Snap Shot </vt:lpstr>
      <vt:lpstr>Overall Benefits &amp; Challenges</vt:lpstr>
      <vt:lpstr>GRACIAS POR SU ATENCIÓN</vt:lpstr>
    </vt:vector>
  </TitlesOfParts>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Critical Chain Project Management: Motivation &amp; Overview</dc:title>
  <dc:creator>Richards</dc:creator>
  <cp:keywords>Introduction to Critical Chain Project Management</cp:keywords>
  <cp:lastModifiedBy>iwang</cp:lastModifiedBy>
  <cp:revision>483</cp:revision>
  <cp:lastPrinted>2010-10-30T00:24:54Z</cp:lastPrinted>
  <dcterms:created xsi:type="dcterms:W3CDTF">2010-12-08T04:35:00Z</dcterms:created>
  <dcterms:modified xsi:type="dcterms:W3CDTF">2010-12-09T00:38:00Z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TC011367961033</vt:lpwstr>
  </property>
</Properties>
</file>