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1"/>
  </p:sldMasterIdLst>
  <p:notesMasterIdLst>
    <p:notesMasterId r:id="rId21"/>
  </p:notesMasterIdLst>
  <p:sldIdLst>
    <p:sldId id="256" r:id="rId2"/>
    <p:sldId id="296" r:id="rId3"/>
    <p:sldId id="264" r:id="rId4"/>
    <p:sldId id="263" r:id="rId5"/>
    <p:sldId id="265" r:id="rId6"/>
    <p:sldId id="266" r:id="rId7"/>
    <p:sldId id="322" r:id="rId8"/>
    <p:sldId id="306" r:id="rId9"/>
    <p:sldId id="302" r:id="rId10"/>
    <p:sldId id="295" r:id="rId11"/>
    <p:sldId id="324" r:id="rId12"/>
    <p:sldId id="331" r:id="rId13"/>
    <p:sldId id="337" r:id="rId14"/>
    <p:sldId id="332" r:id="rId15"/>
    <p:sldId id="289" r:id="rId16"/>
    <p:sldId id="321" r:id="rId17"/>
    <p:sldId id="333" r:id="rId18"/>
    <p:sldId id="334" r:id="rId19"/>
    <p:sldId id="33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77"/>
      <p:regular r:id="rId26"/>
      <p:bold r:id="rId27"/>
      <p:italic r:id="rId28"/>
      <p:boldItalic r:id="rId29"/>
    </p:embeddedFont>
    <p:embeddedFont>
      <p:font typeface="Lato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84EE6-C1D6-4C20-BD5A-5AB9DAA1D4D8}">
  <a:tblStyle styleId="{DDA84EE6-C1D6-4C20-BD5A-5AB9DAA1D4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CD8A113-CB5C-4263-B281-409EACC528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7"/>
    <p:restoredTop sz="82857"/>
  </p:normalViewPr>
  <p:slideViewPr>
    <p:cSldViewPr snapToGrid="0">
      <p:cViewPr varScale="1">
        <p:scale>
          <a:sx n="137" d="100"/>
          <a:sy n="137" d="100"/>
        </p:scale>
        <p:origin x="192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3" d="100"/>
        <a:sy n="1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1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1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09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5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26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4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5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3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4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55e499d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e55e499d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e55e499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e55e499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56ff59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56ff59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1cff2730_0_2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1cff2730_0_2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8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6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0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242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56450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7803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latin typeface="+mn-lt"/>
                <a:cs typeface="Calibri" panose="020F050202020403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97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32E9-1B6A-5342-87AC-CD239D3B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637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23213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698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95786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507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7156"/>
            <a:ext cx="3875627" cy="24003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00755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393" y="4677156"/>
            <a:ext cx="3827797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2386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9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87275" y="883920"/>
            <a:ext cx="8324018" cy="19045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sz="36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Anomaly Detection via Topological feature Map </a:t>
            </a:r>
            <a:br>
              <a:rPr lang="en-US" sz="3600" dirty="0">
                <a:latin typeface="Lato"/>
                <a:ea typeface="Lato"/>
                <a:cs typeface="Lato"/>
                <a:sym typeface="Lato"/>
              </a:rPr>
            </a:br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(ADTM)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139640" y="3029824"/>
            <a:ext cx="4320540" cy="821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Maia Rosengarten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MapBox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8FADB-44E4-FB45-9732-D88B72BB3E42}"/>
              </a:ext>
            </a:extLst>
          </p:cNvPr>
          <p:cNvSpPr txBox="1"/>
          <p:nvPr/>
        </p:nvSpPr>
        <p:spPr>
          <a:xfrm>
            <a:off x="2398581" y="3850838"/>
            <a:ext cx="3927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Dr. Sowmya Ramachandran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Christian Belardi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Stottler Henke Associates, Inc.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D2BB-234D-4540-93F9-0C8E8921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Background: Case-Based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187EA-0310-9F49-9D1D-D1EC271AC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AI technique for problem-solving by analogy</a:t>
            </a:r>
          </a:p>
          <a:p>
            <a:r>
              <a:rPr lang="en-US" dirty="0">
                <a:solidFill>
                  <a:schemeClr val="tx1"/>
                </a:solidFill>
              </a:rPr>
              <a:t>CBR consists of the following basic four steps: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 the most similar cases 🖥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the information and knowledge in the retrieved case(s) to solve the problem. 🖥 👤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 the solution used in the retrieved case(s). 🖥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 this experience for future problem solving.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🖥</a:t>
            </a: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ADTM, a case represents one known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operating condition (nominal/fault)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 encountered and modeled </a:t>
            </a:r>
          </a:p>
          <a:p>
            <a:pPr lvl="2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system development, or</a:t>
            </a:r>
          </a:p>
          <a:p>
            <a:pPr lvl="2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incident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Case-base updated with each new condition encountered</a:t>
            </a:r>
          </a:p>
          <a:p>
            <a:pPr marL="1054100" lvl="2" indent="0">
              <a:spcBef>
                <a:spcPts val="100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0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BDFF-FA38-CE4F-BC75-BBACB540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Humans as Sensors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59629-785A-534B-8F77-7C6B9D28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Anomalies in human sensor data can serve as early indicators of problems in the environment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Calibri" panose="020F0502020204030204" pitchFamily="34" charset="0"/>
              </a:rPr>
              <a:t>E.g. Patterns of anomalies in HRV can be indicative of outgassing events or insufficient CO2 removals from the habitat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Calibri" panose="020F0502020204030204" pitchFamily="34" charset="0"/>
              </a:rPr>
              <a:t>Environment has a significant impact on human health and physiology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Calibri" panose="020F0502020204030204" pitchFamily="34" charset="0"/>
              </a:rPr>
              <a:t>Biosensors can help track human health over time and detect deviations from the normal</a:t>
            </a:r>
          </a:p>
          <a:p>
            <a:r>
              <a:rPr lang="en-US" dirty="0"/>
              <a:t>For more information on this, please refer to Dr. Wolfgang Fink’s presentation/paper in this conference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4A71-698C-1E48-AF3A-BB313120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of anomaly detection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B2DF6-F2A7-9B42-B01E-B86F3FD3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</a:rPr>
              <a:t>Validated the performance of ADTM’s anomaly detection and localization capabilities on a CubeSat (named “</a:t>
            </a:r>
            <a:r>
              <a:rPr lang="en-US" dirty="0" err="1">
                <a:ea typeface="Times New Roman" panose="02020603050405020304" pitchFamily="18" charset="0"/>
              </a:rPr>
              <a:t>LabSat</a:t>
            </a:r>
            <a:r>
              <a:rPr lang="en-US" dirty="0">
                <a:ea typeface="Times New Roman" panose="02020603050405020304" pitchFamily="18" charset="0"/>
              </a:rPr>
              <a:t>”)</a:t>
            </a:r>
          </a:p>
          <a:p>
            <a:r>
              <a:rPr lang="en-US" dirty="0"/>
              <a:t>Three connected boards (subsystems)</a:t>
            </a:r>
          </a:p>
          <a:p>
            <a:r>
              <a:rPr lang="en-US" dirty="0"/>
              <a:t>Induced various faults using a </a:t>
            </a:r>
            <a:r>
              <a:rPr lang="en-US" dirty="0" err="1"/>
              <a:t>LabSat</a:t>
            </a:r>
            <a:r>
              <a:rPr lang="en-US" dirty="0"/>
              <a:t> simulator	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Calibri" panose="020F0502020204030204" pitchFamily="34" charset="0"/>
              </a:rPr>
              <a:t>Faults in each subsystems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Calibri" panose="020F0502020204030204" pitchFamily="34" charset="0"/>
              </a:rPr>
              <a:t>Mixture of faults local to a subsystem and those spanning more than one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5B4F-FC27-EA47-BF22-4D7C0822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LABSAT System: System Overview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E4C38A-785C-2747-8E0A-F31B6BA3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13" y="1100687"/>
            <a:ext cx="8083773" cy="37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6C4A-FE88-6A44-A807-BF2E757F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LABSAT: States modeled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FED4C3-E096-054C-8055-A351B2617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24147"/>
              </p:ext>
            </p:extLst>
          </p:nvPr>
        </p:nvGraphicFramePr>
        <p:xfrm>
          <a:off x="517652" y="1238794"/>
          <a:ext cx="8108696" cy="334412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315355">
                  <a:extLst>
                    <a:ext uri="{9D8B030D-6E8A-4147-A177-3AD203B41FA5}">
                      <a16:colId xmlns:a16="http://schemas.microsoft.com/office/drawing/2014/main" val="81287001"/>
                    </a:ext>
                  </a:extLst>
                </a:gridCol>
                <a:gridCol w="3647715">
                  <a:extLst>
                    <a:ext uri="{9D8B030D-6E8A-4147-A177-3AD203B41FA5}">
                      <a16:colId xmlns:a16="http://schemas.microsoft.com/office/drawing/2014/main" val="4103513555"/>
                    </a:ext>
                  </a:extLst>
                </a:gridCol>
                <a:gridCol w="2145626">
                  <a:extLst>
                    <a:ext uri="{9D8B030D-6E8A-4147-A177-3AD203B41FA5}">
                      <a16:colId xmlns:a16="http://schemas.microsoft.com/office/drawing/2014/main" val="1437401565"/>
                    </a:ext>
                  </a:extLst>
                </a:gridCol>
              </a:tblGrid>
              <a:tr h="177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Set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Boards Affected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extLst>
                  <a:ext uri="{0D108BD9-81ED-4DB2-BD59-A6C34878D82A}">
                    <a16:rowId xmlns:a16="http://schemas.microsoft.com/office/drawing/2014/main" val="1520421807"/>
                  </a:ext>
                </a:extLst>
              </a:tr>
              <a:tr h="9220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 Array 1,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Cell Shorted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 Array 1 has one photovoltaic cell shorted, reducing voltage from ~13.1 V (nominal) to ~11 V.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1. Any Board 2 components connected to Solar Array 1 are affected by reduced power.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extLst>
                  <a:ext uri="{0D108BD9-81ED-4DB2-BD59-A6C34878D82A}">
                    <a16:rowId xmlns:a16="http://schemas.microsoft.com/office/drawing/2014/main" val="847086166"/>
                  </a:ext>
                </a:extLst>
              </a:tr>
              <a:tr h="10537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CDH Voltage Sensor Drifts High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Voltage sensor outgoing the CDH Load monotonically drifts high from sensor degradation over time. This is not a fault in the CDH Load itself, but rather with its voltage sensor.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2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extLst>
                  <a:ext uri="{0D108BD9-81ED-4DB2-BD59-A6C34878D82A}">
                    <a16:rowId xmlns:a16="http://schemas.microsoft.com/office/drawing/2014/main" val="2847741218"/>
                  </a:ext>
                </a:extLst>
              </a:tr>
              <a:tr h="6585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5V Regulator 1 - Failed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is a redundant pair of 5V Regulators on Board 3. In this test case, the first “5V Regulator 1” has faulted.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3 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extLst>
                  <a:ext uri="{0D108BD9-81ED-4DB2-BD59-A6C34878D82A}">
                    <a16:rowId xmlns:a16="http://schemas.microsoft.com/office/drawing/2014/main" val="1756370937"/>
                  </a:ext>
                </a:extLst>
              </a:tr>
              <a:tr h="5268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Nominal 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of nominal operation was collected for each board and held out from the training set.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9273" marR="59273" marT="0" marB="0"/>
                </a:tc>
                <a:extLst>
                  <a:ext uri="{0D108BD9-81ED-4DB2-BD59-A6C34878D82A}">
                    <a16:rowId xmlns:a16="http://schemas.microsoft.com/office/drawing/2014/main" val="398379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8429-64E3-CE4C-A20E-939471C7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723519"/>
            <a:ext cx="8327571" cy="891540"/>
          </a:xfrm>
        </p:spPr>
        <p:txBody>
          <a:bodyPr>
            <a:normAutofit/>
          </a:bodyPr>
          <a:lstStyle/>
          <a:p>
            <a:r>
              <a:rPr lang="en-US" dirty="0" err="1"/>
              <a:t>LabSat</a:t>
            </a:r>
            <a:r>
              <a:rPr lang="en-US" dirty="0"/>
              <a:t>: Data overview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63739B-D782-3648-B65B-F1BC21C67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46356"/>
              </p:ext>
            </p:extLst>
          </p:nvPr>
        </p:nvGraphicFramePr>
        <p:xfrm>
          <a:off x="2277002" y="2078196"/>
          <a:ext cx="4232829" cy="122565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654770">
                  <a:extLst>
                    <a:ext uri="{9D8B030D-6E8A-4147-A177-3AD203B41FA5}">
                      <a16:colId xmlns:a16="http://schemas.microsoft.com/office/drawing/2014/main" val="2031723347"/>
                    </a:ext>
                  </a:extLst>
                </a:gridCol>
                <a:gridCol w="993908">
                  <a:extLst>
                    <a:ext uri="{9D8B030D-6E8A-4147-A177-3AD203B41FA5}">
                      <a16:colId xmlns:a16="http://schemas.microsoft.com/office/drawing/2014/main" val="3194041560"/>
                    </a:ext>
                  </a:extLst>
                </a:gridCol>
                <a:gridCol w="1584151">
                  <a:extLst>
                    <a:ext uri="{9D8B030D-6E8A-4147-A177-3AD203B41FA5}">
                      <a16:colId xmlns:a16="http://schemas.microsoft.com/office/drawing/2014/main" val="227490806"/>
                    </a:ext>
                  </a:extLst>
                </a:gridCol>
              </a:tblGrid>
              <a:tr h="231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Subsystem</a:t>
                      </a:r>
                      <a:endParaRPr lang="en-US" sz="14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Rows</a:t>
                      </a:r>
                      <a:endParaRPr lang="en-US" sz="14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Measurands</a:t>
                      </a:r>
                      <a:endParaRPr lang="en-US" sz="14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166626"/>
                  </a:ext>
                </a:extLst>
              </a:tr>
              <a:tr h="301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Board 1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2304</a:t>
                      </a:r>
                      <a:endParaRPr lang="en-US" sz="1600" b="1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059988"/>
                  </a:ext>
                </a:extLst>
              </a:tr>
              <a:tr h="395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Board 2</a:t>
                      </a:r>
                      <a:endParaRPr lang="en-US" sz="1600" b="1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1154</a:t>
                      </a:r>
                      <a:endParaRPr lang="en-US" sz="1600" b="1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318495"/>
                  </a:ext>
                </a:extLst>
              </a:tr>
              <a:tr h="2903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Board 3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8863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9FB0DC-0C72-0247-9F14-07B36AF1FF24}"/>
              </a:ext>
            </a:extLst>
          </p:cNvPr>
          <p:cNvSpPr txBox="1"/>
          <p:nvPr/>
        </p:nvSpPr>
        <p:spPr>
          <a:xfrm>
            <a:off x="587352" y="2367856"/>
            <a:ext cx="130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Data Size</a:t>
            </a:r>
          </a:p>
        </p:txBody>
      </p:sp>
    </p:spTree>
    <p:extLst>
      <p:ext uri="{BB962C8B-B14F-4D97-AF65-F5344CB8AC3E}">
        <p14:creationId xmlns:p14="http://schemas.microsoft.com/office/powerpoint/2010/main" val="300971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B3C8-C1B4-2945-A22F-73545A73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I Results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43C6A-504F-BF40-9A89-2B9D3461E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ADTM successfully identified previously unseen anomalies in all data sets</a:t>
            </a:r>
          </a:p>
          <a:p>
            <a:r>
              <a:rPr lang="en-US" dirty="0"/>
              <a:t>Sometimes the novel behaviors are not necessarily faults</a:t>
            </a:r>
          </a:p>
          <a:p>
            <a:r>
              <a:rPr lang="en-US" dirty="0"/>
              <a:t>ADTM was also effective in localizing the anomalies to pertinent sensors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However, the localized features are not always the “cause” of the anomaly</a:t>
            </a:r>
          </a:p>
        </p:txBody>
      </p:sp>
    </p:spTree>
    <p:extLst>
      <p:ext uri="{BB962C8B-B14F-4D97-AF65-F5344CB8AC3E}">
        <p14:creationId xmlns:p14="http://schemas.microsoft.com/office/powerpoint/2010/main" val="168174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B1CA-184C-4348-AAF6-F573A7DD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723519"/>
            <a:ext cx="8346478" cy="891540"/>
          </a:xfrm>
        </p:spPr>
        <p:txBody>
          <a:bodyPr>
            <a:normAutofit/>
          </a:bodyPr>
          <a:lstStyle/>
          <a:p>
            <a:r>
              <a:rPr lang="en-US" dirty="0"/>
              <a:t>LABSAT: Anomalies detected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6EFFD2-DBE6-8C4B-96E1-9F7EE0295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77329"/>
              </p:ext>
            </p:extLst>
          </p:nvPr>
        </p:nvGraphicFramePr>
        <p:xfrm>
          <a:off x="832757" y="2069917"/>
          <a:ext cx="7200898" cy="177901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213465">
                  <a:extLst>
                    <a:ext uri="{9D8B030D-6E8A-4147-A177-3AD203B41FA5}">
                      <a16:colId xmlns:a16="http://schemas.microsoft.com/office/drawing/2014/main" val="3853014919"/>
                    </a:ext>
                  </a:extLst>
                </a:gridCol>
                <a:gridCol w="1666485">
                  <a:extLst>
                    <a:ext uri="{9D8B030D-6E8A-4147-A177-3AD203B41FA5}">
                      <a16:colId xmlns:a16="http://schemas.microsoft.com/office/drawing/2014/main" val="1387918899"/>
                    </a:ext>
                  </a:extLst>
                </a:gridCol>
                <a:gridCol w="1660474">
                  <a:extLst>
                    <a:ext uri="{9D8B030D-6E8A-4147-A177-3AD203B41FA5}">
                      <a16:colId xmlns:a16="http://schemas.microsoft.com/office/drawing/2014/main" val="3683850031"/>
                    </a:ext>
                  </a:extLst>
                </a:gridCol>
                <a:gridCol w="1660474">
                  <a:extLst>
                    <a:ext uri="{9D8B030D-6E8A-4147-A177-3AD203B41FA5}">
                      <a16:colId xmlns:a16="http://schemas.microsoft.com/office/drawing/2014/main" val="3301766913"/>
                    </a:ext>
                  </a:extLst>
                </a:gridCol>
              </a:tblGrid>
              <a:tr h="257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Test Cases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BOARD1-SOM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BOARD2-SOM 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BOARD3-SOM 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631329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SA1-SHORT1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99.5%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98%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4%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32508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CDH-VDRIFT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0%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3%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8285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5VREG-FAIL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3%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0%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07246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NOMINAL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1%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1%</a:t>
                      </a:r>
                      <a:endParaRPr lang="en-US" sz="160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0%</a:t>
                      </a: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78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9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8DD06F-E8B5-4C4E-9ABA-F1E66DCC9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87329"/>
              </p:ext>
            </p:extLst>
          </p:nvPr>
        </p:nvGraphicFramePr>
        <p:xfrm>
          <a:off x="2258928" y="1780599"/>
          <a:ext cx="6506937" cy="290458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179826">
                  <a:extLst>
                    <a:ext uri="{9D8B030D-6E8A-4147-A177-3AD203B41FA5}">
                      <a16:colId xmlns:a16="http://schemas.microsoft.com/office/drawing/2014/main" val="845135780"/>
                    </a:ext>
                  </a:extLst>
                </a:gridCol>
                <a:gridCol w="4327111">
                  <a:extLst>
                    <a:ext uri="{9D8B030D-6E8A-4147-A177-3AD203B41FA5}">
                      <a16:colId xmlns:a16="http://schemas.microsoft.com/office/drawing/2014/main" val="2837821891"/>
                    </a:ext>
                  </a:extLst>
                </a:gridCol>
              </a:tblGrid>
              <a:tr h="303802">
                <a:tc>
                  <a:txBody>
                    <a:bodyPr/>
                    <a:lstStyle/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>
                          <a:effectLst/>
                        </a:rPr>
                        <a:t>SOM</a:t>
                      </a:r>
                      <a:endParaRPr lang="en-US" sz="20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</a:rPr>
                        <a:t>Salient Feature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287025"/>
                  </a:ext>
                </a:extLst>
              </a:tr>
              <a:tr h="1122050">
                <a:tc>
                  <a:txBody>
                    <a:bodyPr/>
                    <a:lstStyle/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BOARD1-SOM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PPT1 V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SA1 V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Switch Battery1 to PPT2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199582"/>
                  </a:ext>
                </a:extLst>
              </a:tr>
              <a:tr h="1477736">
                <a:tc>
                  <a:txBody>
                    <a:bodyPr/>
                    <a:lstStyle/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BOARD2-SOM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UNREG COMM V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CDH Amps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UNREG COMM on Bus2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160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00350" algn="r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REG COMM on Bus2</a:t>
                      </a:r>
                      <a:endParaRPr lang="en-US" sz="200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7312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F5B3436-16D7-214F-88A1-AD3FBF43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1" y="682268"/>
            <a:ext cx="8367104" cy="891540"/>
          </a:xfrm>
        </p:spPr>
        <p:txBody>
          <a:bodyPr/>
          <a:lstStyle/>
          <a:p>
            <a:r>
              <a:rPr lang="en-US" dirty="0"/>
              <a:t>LABSAT: ANOMALY LOCALIZATION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E4F62-79C5-EC4E-848A-74271E63EB44}"/>
              </a:ext>
            </a:extLst>
          </p:cNvPr>
          <p:cNvSpPr txBox="1"/>
          <p:nvPr/>
        </p:nvSpPr>
        <p:spPr>
          <a:xfrm>
            <a:off x="620725" y="2663106"/>
            <a:ext cx="130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SA1-SHORT1</a:t>
            </a:r>
          </a:p>
        </p:txBody>
      </p:sp>
    </p:spTree>
    <p:extLst>
      <p:ext uri="{BB962C8B-B14F-4D97-AF65-F5344CB8AC3E}">
        <p14:creationId xmlns:p14="http://schemas.microsoft.com/office/powerpoint/2010/main" val="216765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1741-730E-2A42-A25A-5F6CD2D1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E5CAE-4952-5546-98D9-B2FE69FB6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anomaly detection and localization approach is effective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Encouraging results have been obtained on data from other systems</a:t>
            </a:r>
          </a:p>
          <a:p>
            <a:pPr marL="596900" lvl="1" indent="0">
              <a:spcBef>
                <a:spcPts val="0"/>
              </a:spcBef>
              <a:buNone/>
            </a:pPr>
            <a:endParaRPr lang="en-US" dirty="0"/>
          </a:p>
          <a:p>
            <a:pPr marL="596900" lvl="1" indent="0">
              <a:spcBef>
                <a:spcPts val="0"/>
              </a:spcBef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Future plans</a:t>
            </a:r>
          </a:p>
          <a:p>
            <a:r>
              <a:rPr lang="en-US" dirty="0"/>
              <a:t>Implement and validate CBR approach to diagnosis</a:t>
            </a:r>
          </a:p>
          <a:p>
            <a:r>
              <a:rPr lang="en-US" dirty="0"/>
              <a:t>Hierarchical modeling</a:t>
            </a:r>
          </a:p>
          <a:p>
            <a:r>
              <a:rPr lang="en-US" dirty="0"/>
              <a:t>Fusing data arriving at different resolutions</a:t>
            </a:r>
          </a:p>
          <a:p>
            <a:r>
              <a:rPr lang="en-US" dirty="0"/>
              <a:t>Implementing prognostic health predictions using SOMs</a:t>
            </a:r>
          </a:p>
          <a:p>
            <a:r>
              <a:rPr lang="en-US" dirty="0"/>
              <a:t>Develop a user-facing application for space habitats that incorporates these analytics</a:t>
            </a:r>
          </a:p>
        </p:txBody>
      </p:sp>
    </p:spTree>
    <p:extLst>
      <p:ext uri="{BB962C8B-B14F-4D97-AF65-F5344CB8AC3E}">
        <p14:creationId xmlns:p14="http://schemas.microsoft.com/office/powerpoint/2010/main" val="40341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F3EB-A1F8-BC48-ACCA-C72E485C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3200" dirty="0">
                <a:ea typeface="Verdana" panose="020B0604030504040204" pitchFamily="34" charset="0"/>
                <a:sym typeface="Lato"/>
              </a:rPr>
              <a:t>Outline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1DD50-3678-744A-94AB-785C18A1D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  <a:p>
            <a:r>
              <a:rPr lang="en-US" dirty="0"/>
              <a:t>Overview of the technical approach</a:t>
            </a:r>
          </a:p>
          <a:p>
            <a:r>
              <a:rPr lang="en-US" dirty="0"/>
              <a:t>Experimental validation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5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ea typeface="Lato"/>
                <a:sym typeface="Lato"/>
              </a:rPr>
              <a:t>ADTM Objectives</a:t>
            </a:r>
            <a:endParaRPr sz="3200" dirty="0">
              <a:ea typeface="Lato"/>
              <a:sym typeface="Lato"/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Develop a tool to aid astronauts on deep space exploration habitats on with fault detection and handling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 and evaluate a human-in-the-loop decision-support system that uses machine learning approaches to achieve 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Automated anomaly detection and diagnosis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Automated predictive health analysis</a:t>
            </a:r>
          </a:p>
          <a:p>
            <a:pPr lvl="1"/>
            <a:r>
              <a:rPr lang="en-US" dirty="0"/>
              <a:t>Provide intelligent decision-support to detect faults and degradations, trace root causes, and perform mitigations</a:t>
            </a:r>
          </a:p>
          <a:p>
            <a:pPr marL="114300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ea typeface="Lato"/>
                <a:sym typeface="Lato"/>
              </a:rPr>
              <a:t>ADTM Overview</a:t>
            </a:r>
            <a:endParaRPr sz="3200" dirty="0">
              <a:ea typeface="Lato"/>
              <a:sym typeface="Lato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Combined AI approach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cs typeface="Calibri" panose="020F0502020204030204" pitchFamily="34" charset="0"/>
                <a:sym typeface="Lato"/>
              </a:rPr>
              <a:t>Unsupervised learning algorithm for anomalous subsystem behavior detection and prognostics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Leverage Self-Organizing Maps</a:t>
            </a:r>
            <a:endParaRPr lang="en" dirty="0">
              <a:solidFill>
                <a:schemeClr val="tx1"/>
              </a:solidFill>
              <a:ea typeface="Lato"/>
              <a:cs typeface="Calibri" panose="020F0502020204030204" pitchFamily="34" charset="0"/>
              <a:sym typeface="Lato"/>
            </a:endParaRPr>
          </a:p>
          <a:p>
            <a:pPr lvl="1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cs typeface="Calibri" panose="020F0502020204030204" pitchFamily="34" charset="0"/>
                <a:sym typeface="Lato"/>
              </a:rPr>
              <a:t>Case-Based Reasoning for diagnosis and fault handling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Modular in nature, can supplement other NASA IHMS technologies</a:t>
            </a:r>
            <a:endParaRPr dirty="0">
              <a:solidFill>
                <a:schemeClr val="tx1"/>
              </a:solidFill>
              <a:ea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3200" dirty="0">
                <a:ea typeface="Lato"/>
                <a:sym typeface="Lato"/>
              </a:rPr>
              <a:t>Background: </a:t>
            </a:r>
            <a:r>
              <a:rPr lang="en" sz="3200">
                <a:ea typeface="Lato"/>
                <a:sym typeface="Lato"/>
              </a:rPr>
              <a:t>Self-Organizing Maps</a:t>
            </a:r>
            <a:endParaRPr sz="3200" dirty="0">
              <a:ea typeface="Lato"/>
              <a:sym typeface="Lato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ea typeface="Lato"/>
                <a:sym typeface="Lato"/>
              </a:rPr>
              <a:t>2-layer Artificial Neural Network (also called </a:t>
            </a:r>
            <a:r>
              <a:rPr lang="en-US" dirty="0" err="1">
                <a:solidFill>
                  <a:schemeClr val="tx1"/>
                </a:solidFill>
                <a:ea typeface="Lato"/>
                <a:sym typeface="Lato"/>
              </a:rPr>
              <a:t>Kohonen</a:t>
            </a:r>
            <a:r>
              <a:rPr lang="en-US" dirty="0">
                <a:solidFill>
                  <a:schemeClr val="tx1"/>
                </a:solidFill>
                <a:ea typeface="Lato"/>
                <a:sym typeface="Lato"/>
              </a:rPr>
              <a:t> Map) that produces a low-dimensional representation of training samples</a:t>
            </a:r>
          </a:p>
          <a:p>
            <a:pPr marL="285750" indent="-285750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ea typeface="Lato"/>
                <a:sym typeface="Lato"/>
              </a:rPr>
              <a:t>The output is a 2D map of “Neurons,” each representing a cluster of input data</a:t>
            </a:r>
          </a:p>
          <a:p>
            <a:pPr marL="285750" indent="-285750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ea typeface="Lato"/>
                <a:sym typeface="Lato"/>
              </a:rPr>
              <a:t>Unlike </a:t>
            </a:r>
            <a:r>
              <a:rPr lang="en-US" dirty="0" err="1">
                <a:solidFill>
                  <a:schemeClr val="tx1"/>
                </a:solidFill>
                <a:ea typeface="Lato"/>
                <a:sym typeface="Lato"/>
              </a:rPr>
              <a:t>kMeans</a:t>
            </a:r>
            <a:r>
              <a:rPr lang="en-US" dirty="0">
                <a:solidFill>
                  <a:schemeClr val="tx1"/>
                </a:solidFill>
                <a:ea typeface="Lato"/>
                <a:sym typeface="Lato"/>
              </a:rPr>
              <a:t>, the 2D output preserves topology of input (e.g. points close together in n-Dimensional space are close together in 2-D space) - useful for visualizing data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ea typeface="Lato"/>
                <a:sym typeface="Lato"/>
              </a:rPr>
              <a:t>SOM: An Elaboration</a:t>
            </a:r>
            <a:endParaRPr sz="3200" dirty="0">
              <a:ea typeface="Lato"/>
              <a:sym typeface="Lato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Associate each neuron with n-dimensional weight vector</a:t>
            </a:r>
            <a:endParaRPr dirty="0">
              <a:solidFill>
                <a:schemeClr val="tx1"/>
              </a:solidFill>
              <a:ea typeface="Lato"/>
              <a:sym typeface="La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For each n-dimensional input </a:t>
            </a:r>
            <a:r>
              <a:rPr lang="en" i="1" dirty="0">
                <a:solidFill>
                  <a:schemeClr val="tx1"/>
                </a:solidFill>
                <a:ea typeface="Lato"/>
                <a:sym typeface="Lato"/>
              </a:rPr>
              <a:t>x</a:t>
            </a:r>
            <a:r>
              <a:rPr lang="en" dirty="0">
                <a:solidFill>
                  <a:schemeClr val="tx1"/>
                </a:solidFill>
                <a:ea typeface="Lato"/>
                <a:sym typeface="Lato"/>
              </a:rPr>
              <a:t>: </a:t>
            </a:r>
            <a:endParaRPr dirty="0">
              <a:solidFill>
                <a:schemeClr val="tx1"/>
              </a:solidFill>
              <a:ea typeface="Lato"/>
              <a:sym typeface="Lato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Compare </a:t>
            </a:r>
            <a:r>
              <a:rPr lang="en" i="1" dirty="0">
                <a:solidFill>
                  <a:schemeClr val="tx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x</a:t>
            </a: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with weight vectors. Closest is “Best Matching Unit” (BMU)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Move BMU and its “neighbors” in direction of input (topology preserving)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300" y="2993700"/>
            <a:ext cx="2325700" cy="16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46600"/>
            <a:ext cx="3402435" cy="14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98100" y="2637520"/>
            <a:ext cx="4173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</a:rPr>
              <a:t>Dimensionality Reduction of n-D input to 2D map</a:t>
            </a:r>
            <a:endParaRPr sz="1200" i="1" baseline="30000" dirty="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404025" y="2606748"/>
            <a:ext cx="3459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“Self-organizing” weight updates</a:t>
            </a:r>
            <a:endParaRPr sz="1200" i="1" baseline="30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D35E-E03E-CF42-8923-CBA7890F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ea typeface="Lato"/>
                <a:sym typeface="Lato"/>
              </a:rPr>
              <a:t>SOM for Anomaly Detection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3AF7A-5B6C-8D4D-B589-C56C34174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Train one or more SOMs on nominal subsystem behavior</a:t>
            </a:r>
          </a:p>
          <a:p>
            <a:pPr lvl="0"/>
            <a:r>
              <a:rPr lang="en-US" sz="2400" dirty="0"/>
              <a:t>Each cluster could represent an operational state </a:t>
            </a:r>
          </a:p>
          <a:p>
            <a:pPr lvl="0"/>
            <a:r>
              <a:rPr lang="en-US" sz="2400" dirty="0"/>
              <a:t>New points are classified as anomalous if they deviate from nominal clusters beyond tuned threshold</a:t>
            </a:r>
          </a:p>
          <a:p>
            <a:pPr lvl="1"/>
            <a:r>
              <a:rPr lang="en-US" sz="1700" dirty="0"/>
              <a:t>The distance between the input data and each neuron weight is computed</a:t>
            </a:r>
          </a:p>
          <a:p>
            <a:pPr lvl="1"/>
            <a:r>
              <a:rPr lang="en-US" sz="1700" dirty="0"/>
              <a:t>The best matching unit (BMU) is the one with the lowest distance</a:t>
            </a:r>
          </a:p>
          <a:p>
            <a:pPr lvl="1"/>
            <a:r>
              <a:rPr lang="en-US" sz="1700" dirty="0"/>
              <a:t>MQE=distance between a data point and its BMU</a:t>
            </a:r>
          </a:p>
          <a:p>
            <a:pPr lvl="1"/>
            <a:r>
              <a:rPr lang="en-US" sz="1700" dirty="0"/>
              <a:t>Data items falling outside the defined range of acceptable MQE are marked as anomalies</a:t>
            </a:r>
          </a:p>
          <a:p>
            <a:pPr lvl="1"/>
            <a:r>
              <a:rPr lang="en-US" sz="1700" dirty="0"/>
              <a:t>The range of acceptable range defined based on the MQEs for the training data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259B-F064-6A4C-A9C1-EC9E92CD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723519"/>
            <a:ext cx="8352064" cy="8915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Anomaly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3064-C4F5-3C47-8EC9-DAEF09652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978534"/>
            <a:ext cx="8352064" cy="2326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Identify anomalous data points using algorithm described above</a:t>
            </a:r>
          </a:p>
          <a:p>
            <a:pPr>
              <a:lnSpc>
                <a:spcPct val="100000"/>
              </a:lnSpc>
            </a:pPr>
            <a:r>
              <a:rPr lang="en-US" dirty="0"/>
              <a:t>Create labeled data set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Nominal data points with associated label “Nominal”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Anomalous data points with associated label “Anomalous”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supervised classification algorithms to extract high-information features to localize the anomaly to a subset of sensors</a:t>
            </a:r>
          </a:p>
          <a:p>
            <a:pPr marL="596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EBCD-BFD1-DF44-BB16-057C6B99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From Detection to Diagnosis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E9DD-2C0E-D444-BDFA-6EDB3F449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Unsupervised learning can address detection</a:t>
            </a:r>
          </a:p>
          <a:p>
            <a:r>
              <a:rPr lang="en-US" dirty="0">
                <a:solidFill>
                  <a:schemeClr val="tx1"/>
                </a:solidFill>
              </a:rPr>
              <a:t>Diagnosis requires supervised learning and/or model-based analysis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We propose Case-Based Reasoning (CBR) for diagnosis and remediation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CBR models can evolve incrementally over time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CBR is intuitive because it is designed to mimic human analogical reasoning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Possible risk: CBR requires human-in-the-loop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Mitigation: Models may be built on Earth before the launch of the mission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Mitigation: We will explore the option of using localized model-based inference to support diagnosis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084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{0D536EAC-EB5D-C042-BBB3-DF7F9C56AB0B}tf10001120</Template>
  <TotalTime>4099</TotalTime>
  <Words>1091</Words>
  <Application>Microsoft Macintosh PowerPoint</Application>
  <PresentationFormat>On-screen Show (16:9)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Lato</vt:lpstr>
      <vt:lpstr>Gill Sans MT</vt:lpstr>
      <vt:lpstr>Calibri</vt:lpstr>
      <vt:lpstr>Arial</vt:lpstr>
      <vt:lpstr>Parcel</vt:lpstr>
      <vt:lpstr>  Anomaly Detection via Topological feature Map  (ADTM)</vt:lpstr>
      <vt:lpstr>Outline</vt:lpstr>
      <vt:lpstr>ADTM Objectives</vt:lpstr>
      <vt:lpstr>ADTM Overview</vt:lpstr>
      <vt:lpstr> Background: Self-Organizing Maps</vt:lpstr>
      <vt:lpstr>SOM: An Elaboration</vt:lpstr>
      <vt:lpstr>SOM for Anomaly Detection</vt:lpstr>
      <vt:lpstr>Anomaly Localization</vt:lpstr>
      <vt:lpstr>From Detection to Diagnosis </vt:lpstr>
      <vt:lpstr>Background: Case-Based Reasoning</vt:lpstr>
      <vt:lpstr>Humans as Sensors</vt:lpstr>
      <vt:lpstr>Validation of anomaly detection approach</vt:lpstr>
      <vt:lpstr>LABSAT System: System Overview</vt:lpstr>
      <vt:lpstr>LABSAT: States modeled</vt:lpstr>
      <vt:lpstr>LabSat: Data overview</vt:lpstr>
      <vt:lpstr>Phase I Results Summary</vt:lpstr>
      <vt:lpstr>LABSAT: Anomalies detected</vt:lpstr>
      <vt:lpstr>LABSAT: ANOMALY LOCALIZATION Results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H6.0-1038 SBIR Anomaly Detection via Topological fEAture Map (AD-TEAM)</dc:title>
  <cp:lastModifiedBy>Mitch Uzunoglu</cp:lastModifiedBy>
  <cp:revision>192</cp:revision>
  <dcterms:modified xsi:type="dcterms:W3CDTF">2021-02-13T02:15:45Z</dcterms:modified>
</cp:coreProperties>
</file>