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1.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51" r:id="rId1"/>
  </p:sldMasterIdLst>
  <p:notesMasterIdLst>
    <p:notesMasterId r:id="rId51"/>
  </p:notesMasterIdLst>
  <p:handoutMasterIdLst>
    <p:handoutMasterId r:id="rId52"/>
  </p:handoutMasterIdLst>
  <p:sldIdLst>
    <p:sldId id="256" r:id="rId2"/>
    <p:sldId id="257" r:id="rId3"/>
    <p:sldId id="258" r:id="rId4"/>
    <p:sldId id="288" r:id="rId5"/>
    <p:sldId id="297" r:id="rId6"/>
    <p:sldId id="308" r:id="rId7"/>
    <p:sldId id="324" r:id="rId8"/>
    <p:sldId id="325" r:id="rId9"/>
    <p:sldId id="326" r:id="rId10"/>
    <p:sldId id="309" r:id="rId11"/>
    <p:sldId id="310" r:id="rId12"/>
    <p:sldId id="329" r:id="rId13"/>
    <p:sldId id="311" r:id="rId14"/>
    <p:sldId id="287" r:id="rId15"/>
    <p:sldId id="342" r:id="rId16"/>
    <p:sldId id="330" r:id="rId17"/>
    <p:sldId id="331" r:id="rId18"/>
    <p:sldId id="299" r:id="rId19"/>
    <p:sldId id="327" r:id="rId20"/>
    <p:sldId id="298" r:id="rId21"/>
    <p:sldId id="341" r:id="rId22"/>
    <p:sldId id="300" r:id="rId23"/>
    <p:sldId id="315" r:id="rId24"/>
    <p:sldId id="316" r:id="rId25"/>
    <p:sldId id="317" r:id="rId26"/>
    <p:sldId id="318" r:id="rId27"/>
    <p:sldId id="319" r:id="rId28"/>
    <p:sldId id="320" r:id="rId29"/>
    <p:sldId id="321" r:id="rId30"/>
    <p:sldId id="322" r:id="rId31"/>
    <p:sldId id="339" r:id="rId32"/>
    <p:sldId id="340" r:id="rId33"/>
    <p:sldId id="332" r:id="rId34"/>
    <p:sldId id="333" r:id="rId35"/>
    <p:sldId id="334" r:id="rId36"/>
    <p:sldId id="335" r:id="rId37"/>
    <p:sldId id="336" r:id="rId38"/>
    <p:sldId id="337" r:id="rId39"/>
    <p:sldId id="343" r:id="rId40"/>
    <p:sldId id="344" r:id="rId41"/>
    <p:sldId id="301" r:id="rId42"/>
    <p:sldId id="302" r:id="rId43"/>
    <p:sldId id="314" r:id="rId44"/>
    <p:sldId id="303" r:id="rId45"/>
    <p:sldId id="304" r:id="rId46"/>
    <p:sldId id="338" r:id="rId47"/>
    <p:sldId id="305" r:id="rId48"/>
    <p:sldId id="328" r:id="rId49"/>
    <p:sldId id="323" r:id="rId5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97" autoAdjust="0"/>
    <p:restoredTop sz="87234" autoAdjust="0"/>
  </p:normalViewPr>
  <p:slideViewPr>
    <p:cSldViewPr snapToGrid="0" snapToObjects="1">
      <p:cViewPr>
        <p:scale>
          <a:sx n="100" d="100"/>
          <a:sy n="100" d="100"/>
        </p:scale>
        <p:origin x="-1472" y="1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0B8CC1C-99C0-7440-8557-856FEC644287}" type="datetimeFigureOut">
              <a:rPr lang="en-US" smtClean="0"/>
              <a:t>6/20/17</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0CAC354-763F-A747-98CF-F5EDF834BA80}" type="slidenum">
              <a:rPr lang="en-US" smtClean="0"/>
              <a:t>‹#›</a:t>
            </a:fld>
            <a:endParaRPr lang="en-US" dirty="0"/>
          </a:p>
        </p:txBody>
      </p:sp>
    </p:spTree>
    <p:extLst>
      <p:ext uri="{BB962C8B-B14F-4D97-AF65-F5344CB8AC3E}">
        <p14:creationId xmlns:p14="http://schemas.microsoft.com/office/powerpoint/2010/main" val="1285364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E0B3018-E8E4-194F-B17F-51C1706220FA}" type="datetimeFigureOut">
              <a:rPr lang="en-US" smtClean="0"/>
              <a:t>6/20/17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E196CF-EE0C-5F41-95C9-78991FE0E063}" type="slidenum">
              <a:rPr lang="en-US" smtClean="0"/>
              <a:t>‹#›</a:t>
            </a:fld>
            <a:endParaRPr lang="en-US" dirty="0"/>
          </a:p>
        </p:txBody>
      </p:sp>
    </p:spTree>
    <p:extLst>
      <p:ext uri="{BB962C8B-B14F-4D97-AF65-F5344CB8AC3E}">
        <p14:creationId xmlns:p14="http://schemas.microsoft.com/office/powerpoint/2010/main" val="35277425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Question</a:t>
            </a:r>
          </a:p>
          <a:p>
            <a:r>
              <a:rPr lang="en-US" dirty="0" smtClean="0"/>
              <a:t>Mention we’ve done dozens and dozens over 30 years and the same issues keep</a:t>
            </a:r>
            <a:r>
              <a:rPr lang="en-US" baseline="0" dirty="0" smtClean="0"/>
              <a:t> popping up</a:t>
            </a:r>
            <a:endParaRPr lang="en-US" dirty="0"/>
          </a:p>
        </p:txBody>
      </p:sp>
      <p:sp>
        <p:nvSpPr>
          <p:cNvPr id="4" name="Slide Number Placeholder 3"/>
          <p:cNvSpPr>
            <a:spLocks noGrp="1"/>
          </p:cNvSpPr>
          <p:nvPr>
            <p:ph type="sldNum" sz="quarter" idx="10"/>
          </p:nvPr>
        </p:nvSpPr>
        <p:spPr/>
        <p:txBody>
          <a:bodyPr/>
          <a:lstStyle/>
          <a:p>
            <a:fld id="{E4E196CF-EE0C-5F41-95C9-78991FE0E063}" type="slidenum">
              <a:rPr lang="en-US" smtClean="0"/>
              <a:t>1</a:t>
            </a:fld>
            <a:endParaRPr lang="en-US" dirty="0"/>
          </a:p>
        </p:txBody>
      </p:sp>
    </p:spTree>
    <p:extLst>
      <p:ext uri="{BB962C8B-B14F-4D97-AF65-F5344CB8AC3E}">
        <p14:creationId xmlns:p14="http://schemas.microsoft.com/office/powerpoint/2010/main" val="157920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p:cNvSpPr>
            <a:spLocks noGrp="1" noChangeArrowheads="1"/>
          </p:cNvSpPr>
          <p:nvPr>
            <p:ph type="sldNum" sz="quarter" idx="5"/>
          </p:nvPr>
        </p:nvSpPr>
        <p:spPr>
          <a:noFill/>
        </p:spPr>
        <p:txBody>
          <a:bodyPr/>
          <a:lstStyle/>
          <a:p>
            <a:fld id="{B4615DAF-6993-F24B-90B6-B6A345D01B58}" type="slidenum">
              <a:rPr lang="en-US">
                <a:latin typeface="Times" charset="0"/>
                <a:ea typeface="ＭＳ Ｐゴシック" charset="-128"/>
                <a:cs typeface="ＭＳ Ｐゴシック" charset="-128"/>
              </a:rPr>
              <a:pPr/>
              <a:t>27</a:t>
            </a:fld>
            <a:endParaRPr lang="en-US" dirty="0">
              <a:latin typeface="Times" charset="0"/>
              <a:ea typeface="ＭＳ Ｐゴシック" charset="-128"/>
              <a:cs typeface="ＭＳ Ｐゴシック" charset="-128"/>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bwMode="auto">
          <a:xfrm>
            <a:off x="701040" y="4416426"/>
            <a:ext cx="5608320" cy="4183063"/>
          </a:xfrm>
          <a:prstGeom prst="rect">
            <a:avLst/>
          </a:prstGeom>
          <a:noFill/>
          <a:ln>
            <a:miter lim="800000"/>
            <a:headEnd/>
            <a:tailEnd/>
          </a:ln>
        </p:spPr>
        <p:txBody>
          <a:bodyPr>
            <a:prstTxWarp prst="textNoShape">
              <a:avLst/>
            </a:prstTxWarp>
          </a:bodyPr>
          <a:lstStyle/>
          <a:p>
            <a:pPr eaLnBrk="1" hangingPunct="1"/>
            <a:r>
              <a:rPr lang="en-US" dirty="0" smtClean="0">
                <a:latin typeface="Times" charset="0"/>
                <a:ea typeface="ＭＳ Ｐゴシック" charset="-128"/>
                <a:cs typeface="ＭＳ Ｐゴシック" charset="-128"/>
              </a:rPr>
              <a:t>Same set of tasks, but with several lines removed. Conflicts where Aurora is unable to complete all of the given tasks by the due date are shown in red. These conflicts can be resolved by adding resources (e.g. making another line available) or relaxing constraints (e.g. allowing a later due date for one or more SKUs).</a:t>
            </a:r>
          </a:p>
          <a:p>
            <a:pPr eaLnBrk="1" hangingPunct="1"/>
            <a:endParaRPr lang="en-US" dirty="0">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646825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E486E34C-D24A-C847-9D6C-0CFDA97DC3B8}" type="slidenum">
              <a:rPr lang="en-US">
                <a:latin typeface="Times" charset="0"/>
                <a:ea typeface="ＭＳ Ｐゴシック" charset="-128"/>
                <a:cs typeface="ＭＳ Ｐゴシック" charset="-128"/>
              </a:rPr>
              <a:pPr/>
              <a:t>28</a:t>
            </a:fld>
            <a:endParaRPr lang="en-US" dirty="0">
              <a:latin typeface="Times" charset="0"/>
              <a:ea typeface="ＭＳ Ｐゴシック" charset="-128"/>
              <a:cs typeface="ＭＳ Ｐゴシック"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bwMode="auto">
          <a:xfrm>
            <a:off x="701040" y="4416426"/>
            <a:ext cx="5608320" cy="4183063"/>
          </a:xfrm>
          <a:prstGeom prst="rect">
            <a:avLst/>
          </a:prstGeom>
          <a:noFill/>
          <a:ln>
            <a:miter lim="800000"/>
            <a:headEnd/>
            <a:tailEnd/>
          </a:ln>
        </p:spPr>
        <p:txBody>
          <a:bodyPr>
            <a:prstTxWarp prst="textNoShape">
              <a:avLst/>
            </a:prstTxWarp>
          </a:bodyPr>
          <a:lstStyle/>
          <a:p>
            <a:endParaRPr lang="en-US" dirty="0">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1657012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a:buChar char="•"/>
            </a:pPr>
            <a:r>
              <a:rPr lang="en-US" dirty="0" smtClean="0"/>
              <a:t>ERROR: Task has a longer duration (90) than the available work days (46).</a:t>
            </a:r>
          </a:p>
          <a:p>
            <a:pPr marL="457200" indent="-457200">
              <a:buFont typeface="Arial"/>
              <a:buChar char="•"/>
            </a:pPr>
            <a:r>
              <a:rPr lang="en-US" dirty="0" smtClean="0"/>
              <a:t>WARNING: Model contains 4043 days of tasks but only 3851 available vehicle-days. This will likely be fixed during the optimization phase.</a:t>
            </a:r>
          </a:p>
          <a:p>
            <a:endParaRPr lang="en-US" dirty="0"/>
          </a:p>
        </p:txBody>
      </p:sp>
      <p:sp>
        <p:nvSpPr>
          <p:cNvPr id="4" name="Slide Number Placeholder 3"/>
          <p:cNvSpPr>
            <a:spLocks noGrp="1"/>
          </p:cNvSpPr>
          <p:nvPr>
            <p:ph type="sldNum" sz="quarter" idx="10"/>
          </p:nvPr>
        </p:nvSpPr>
        <p:spPr/>
        <p:txBody>
          <a:bodyPr/>
          <a:lstStyle/>
          <a:p>
            <a:fld id="{E4E196CF-EE0C-5F41-95C9-78991FE0E063}" type="slidenum">
              <a:rPr lang="en-US" smtClean="0"/>
              <a:t>40</a:t>
            </a:fld>
            <a:endParaRPr lang="en-US" dirty="0"/>
          </a:p>
        </p:txBody>
      </p:sp>
    </p:spTree>
    <p:extLst>
      <p:ext uri="{BB962C8B-B14F-4D97-AF65-F5344CB8AC3E}">
        <p14:creationId xmlns:p14="http://schemas.microsoft.com/office/powerpoint/2010/main" val="2980795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Aurora can model the unique constraints</a:t>
            </a:r>
            <a:r>
              <a:rPr lang="en-US" baseline="0" dirty="0" smtClean="0"/>
              <a:t> found in Pharma, including the overhead of many changeovers.</a:t>
            </a:r>
          </a:p>
          <a:p>
            <a:r>
              <a:rPr lang="en-US" baseline="0" dirty="0" smtClean="0"/>
              <a:t>Another example, is that Aurora includes flexible calendar functionality, so all the workers, machines, or any entity in the model can have its own calendar and this calendar can be updated at anytime. For example, update immediately the calendar for a machine that goes down and is planned to be unavailable for 5 days.</a:t>
            </a:r>
            <a:endParaRPr lang="en-US" dirty="0"/>
          </a:p>
        </p:txBody>
      </p:sp>
      <p:sp>
        <p:nvSpPr>
          <p:cNvPr id="4" name="Slide Number Placeholder 3"/>
          <p:cNvSpPr>
            <a:spLocks noGrp="1"/>
          </p:cNvSpPr>
          <p:nvPr>
            <p:ph type="sldNum" sz="quarter" idx="10"/>
          </p:nvPr>
        </p:nvSpPr>
        <p:spPr/>
        <p:txBody>
          <a:bodyPr/>
          <a:lstStyle/>
          <a:p>
            <a:pPr>
              <a:defRPr/>
            </a:pPr>
            <a:fld id="{922E5BA8-D134-4CB3-85F2-10750357397A}" type="slidenum">
              <a:rPr lang="en-US" smtClean="0"/>
              <a:pPr>
                <a:defRPr/>
              </a:pPr>
              <a:t>43</a:t>
            </a:fld>
            <a:endParaRPr lang="en-US" dirty="0"/>
          </a:p>
        </p:txBody>
      </p:sp>
    </p:spTree>
    <p:extLst>
      <p:ext uri="{BB962C8B-B14F-4D97-AF65-F5344CB8AC3E}">
        <p14:creationId xmlns:p14="http://schemas.microsoft.com/office/powerpoint/2010/main" val="96346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E4E196CF-EE0C-5F41-95C9-78991FE0E063}" type="slidenum">
              <a:rPr lang="en-US" smtClean="0"/>
              <a:t>2</a:t>
            </a:fld>
            <a:endParaRPr lang="en-US" dirty="0"/>
          </a:p>
        </p:txBody>
      </p:sp>
    </p:spTree>
    <p:extLst>
      <p:ext uri="{BB962C8B-B14F-4D97-AF65-F5344CB8AC3E}">
        <p14:creationId xmlns:p14="http://schemas.microsoft.com/office/powerpoint/2010/main" val="1830329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Activity / task / job / project /flow / support / collection/</a:t>
            </a:r>
            <a:r>
              <a:rPr lang="is-I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Quick Understanding To find “mistakes”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Pert / Gantt everyone knows about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resource versus time is always</a:t>
            </a:r>
            <a:r>
              <a:rPr lang="en-US" sz="1200" kern="1200" baseline="0" dirty="0" smtClean="0">
                <a:solidFill>
                  <a:schemeClr val="tx1"/>
                </a:solidFill>
                <a:effectLst/>
                <a:latin typeface="+mn-lt"/>
                <a:ea typeface="+mn-ea"/>
                <a:cs typeface="+mn-cs"/>
              </a:rPr>
              <a:t> used in almost every domain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[E.G. Aurora had a separate dedicated project for its UI to make it flexible and easily customized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4E196CF-EE0C-5F41-95C9-78991FE0E063}" type="slidenum">
              <a:rPr lang="en-US" smtClean="0"/>
              <a:t>5</a:t>
            </a:fld>
            <a:endParaRPr lang="en-US" dirty="0"/>
          </a:p>
        </p:txBody>
      </p:sp>
    </p:spTree>
    <p:extLst>
      <p:ext uri="{BB962C8B-B14F-4D97-AF65-F5344CB8AC3E}">
        <p14:creationId xmlns:p14="http://schemas.microsoft.com/office/powerpoint/2010/main" val="118711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E4E196CF-EE0C-5F41-95C9-78991FE0E063}" type="slidenum">
              <a:rPr lang="en-US" smtClean="0"/>
              <a:t>14</a:t>
            </a:fld>
            <a:endParaRPr lang="en-US" dirty="0"/>
          </a:p>
        </p:txBody>
      </p:sp>
    </p:spTree>
    <p:extLst>
      <p:ext uri="{BB962C8B-B14F-4D97-AF65-F5344CB8AC3E}">
        <p14:creationId xmlns:p14="http://schemas.microsoft.com/office/powerpoint/2010/main" val="3906794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37027938-94A0-3E4B-82A7-8F4AD4E49A13}" type="slidenum">
              <a:rPr lang="en-US"/>
              <a:pPr/>
              <a:t>16</a:t>
            </a:fld>
            <a:endParaRPr lang="en-US" dirty="0"/>
          </a:p>
        </p:txBody>
      </p:sp>
      <p:sp>
        <p:nvSpPr>
          <p:cNvPr id="413698" name="Rectangle 2"/>
          <p:cNvSpPr>
            <a:spLocks noGrp="1" noRot="1" noChangeAspect="1" noChangeArrowheads="1" noTextEdit="1"/>
          </p:cNvSpPr>
          <p:nvPr>
            <p:ph type="sldImg"/>
          </p:nvPr>
        </p:nvSpPr>
        <p:spPr>
          <a:xfrm>
            <a:off x="1181100" y="696913"/>
            <a:ext cx="4648200" cy="3486150"/>
          </a:xfrm>
          <a:ln/>
          <a:extLst>
            <a:ext uri="{FAA26D3D-D897-4be2-8F04-BA451C77F1D7}">
              <ma14:placeholderFlag xmlns:ma14="http://schemas.microsoft.com/office/mac/drawingml/2011/main" val="1"/>
            </a:ext>
          </a:extLst>
        </p:spPr>
      </p:sp>
      <p:sp>
        <p:nvSpPr>
          <p:cNvPr id="413699" name="Rectangle 3"/>
          <p:cNvSpPr>
            <a:spLocks noGrp="1" noChangeArrowheads="1"/>
          </p:cNvSpPr>
          <p:nvPr>
            <p:ph type="body" idx="1"/>
          </p:nvPr>
        </p:nvSpPr>
        <p:spPr bwMode="auto">
          <a:xfrm>
            <a:off x="701040" y="4416426"/>
            <a:ext cx="5608320" cy="4183063"/>
          </a:xfrm>
          <a:prstGeom prst="rect">
            <a:avLst/>
          </a:prstGeom>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95DAE689-03CB-E341-BE56-2C3158A92038}" type="slidenum">
              <a:rPr lang="en-US"/>
              <a:pPr/>
              <a:t>17</a:t>
            </a:fld>
            <a:endParaRPr lang="en-US" dirty="0"/>
          </a:p>
        </p:txBody>
      </p:sp>
      <p:sp>
        <p:nvSpPr>
          <p:cNvPr id="398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98339" name="Rectangle 3"/>
          <p:cNvSpPr>
            <a:spLocks noGrp="1" noChangeArrowheads="1"/>
          </p:cNvSpPr>
          <p:nvPr>
            <p:ph type="body" idx="1"/>
          </p:nvPr>
        </p:nvSpPr>
        <p:spPr bwMode="auto">
          <a:xfrm>
            <a:off x="701040" y="4416426"/>
            <a:ext cx="5608320" cy="4183063"/>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p:cNvSpPr>
            <a:spLocks noGrp="1" noChangeArrowheads="1"/>
          </p:cNvSpPr>
          <p:nvPr>
            <p:ph type="sldNum" sz="quarter" idx="5"/>
          </p:nvPr>
        </p:nvSpPr>
        <p:spPr>
          <a:noFill/>
        </p:spPr>
        <p:txBody>
          <a:bodyPr/>
          <a:lstStyle/>
          <a:p>
            <a:fld id="{534E8B73-5C11-8142-ACFE-59266A1C2707}" type="slidenum">
              <a:rPr lang="en-US">
                <a:latin typeface="Times" charset="0"/>
                <a:ea typeface="ＭＳ Ｐゴシック" charset="-128"/>
                <a:cs typeface="ＭＳ Ｐゴシック" charset="-128"/>
              </a:rPr>
              <a:pPr/>
              <a:t>23</a:t>
            </a:fld>
            <a:endParaRPr lang="en-US" dirty="0">
              <a:latin typeface="Times" charset="0"/>
              <a:ea typeface="ＭＳ Ｐゴシック" charset="-128"/>
              <a:cs typeface="ＭＳ Ｐゴシック"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bwMode="auto">
          <a:xfrm>
            <a:off x="701040" y="4416426"/>
            <a:ext cx="5608320" cy="4183063"/>
          </a:xfrm>
          <a:prstGeom prst="rect">
            <a:avLst/>
          </a:prstGeom>
          <a:noFill/>
          <a:ln>
            <a:miter lim="800000"/>
            <a:headEnd/>
            <a:tailEnd/>
          </a:ln>
        </p:spPr>
        <p:txBody>
          <a:bodyPr>
            <a:prstTxWarp prst="textNoShape">
              <a:avLst/>
            </a:prstTxWarp>
          </a:bodyPr>
          <a:lstStyle/>
          <a:p>
            <a:endParaRPr lang="en-US" dirty="0">
              <a:latin typeface="Times" charset="0"/>
              <a:ea typeface="ＭＳ Ｐゴシック" charset="-128"/>
              <a:cs typeface="ＭＳ Ｐゴシック" charset="-128"/>
            </a:endParaRPr>
          </a:p>
        </p:txBody>
      </p:sp>
    </p:spTree>
    <p:extLst>
      <p:ext uri="{BB962C8B-B14F-4D97-AF65-F5344CB8AC3E}">
        <p14:creationId xmlns:p14="http://schemas.microsoft.com/office/powerpoint/2010/main" val="2509366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E486E34C-D24A-C847-9D6C-0CFDA97DC3B8}" type="slidenum">
              <a:rPr lang="en-US">
                <a:latin typeface="Times" charset="0"/>
                <a:ea typeface="ＭＳ Ｐゴシック" charset="-128"/>
                <a:cs typeface="ＭＳ Ｐゴシック" charset="-128"/>
              </a:rPr>
              <a:pPr/>
              <a:t>24</a:t>
            </a:fld>
            <a:endParaRPr lang="en-US" dirty="0">
              <a:latin typeface="Times" charset="0"/>
              <a:ea typeface="ＭＳ Ｐゴシック" charset="-128"/>
              <a:cs typeface="ＭＳ Ｐゴシック"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bwMode="auto">
          <a:xfrm>
            <a:off x="701040" y="4416426"/>
            <a:ext cx="5608320" cy="4183063"/>
          </a:xfrm>
          <a:prstGeom prst="rect">
            <a:avLst/>
          </a:prstGeom>
          <a:noFill/>
          <a:ln>
            <a:miter lim="800000"/>
            <a:headEnd/>
            <a:tailEnd/>
          </a:ln>
        </p:spPr>
        <p:txBody>
          <a:bodyPr>
            <a:prstTxWarp prst="textNoShape">
              <a:avLst/>
            </a:prstTxWarp>
          </a:bodyPr>
          <a:lstStyle/>
          <a:p>
            <a:pPr defTabSz="466664" eaLnBrk="0" fontAlgn="base" hangingPunct="0">
              <a:spcBef>
                <a:spcPct val="30000"/>
              </a:spcBef>
              <a:spcAft>
                <a:spcPct val="0"/>
              </a:spcAft>
              <a:defRPr/>
            </a:pPr>
            <a:r>
              <a:rPr lang="en-US" dirty="0"/>
              <a:t>Comparing a schedule to a snapshot of a previous schedule. The current schedule, shown with blue shading, has a higher throughput for products 6420 and 6020. The baseline schedule, shown in gray, has a lower throughput for products 5020 and 6020 and hence the production times are longer.</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1657012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31"/>
          <p:cNvSpPr>
            <a:spLocks noGrp="1" noChangeArrowheads="1"/>
          </p:cNvSpPr>
          <p:nvPr>
            <p:ph type="sldNum" sz="quarter" idx="5"/>
          </p:nvPr>
        </p:nvSpPr>
        <p:spPr>
          <a:noFill/>
        </p:spPr>
        <p:txBody>
          <a:bodyPr/>
          <a:lstStyle/>
          <a:p>
            <a:fld id="{E486E34C-D24A-C847-9D6C-0CFDA97DC3B8}" type="slidenum">
              <a:rPr lang="en-US">
                <a:latin typeface="Times" charset="0"/>
                <a:ea typeface="ＭＳ Ｐゴシック" charset="-128"/>
                <a:cs typeface="ＭＳ Ｐゴシック" charset="-128"/>
              </a:rPr>
              <a:pPr/>
              <a:t>25</a:t>
            </a:fld>
            <a:endParaRPr lang="en-US" dirty="0">
              <a:latin typeface="Times" charset="0"/>
              <a:ea typeface="ＭＳ Ｐゴシック" charset="-128"/>
              <a:cs typeface="ＭＳ Ｐゴシック" charset="-128"/>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bwMode="auto">
          <a:xfrm>
            <a:off x="701040" y="4416426"/>
            <a:ext cx="5608320" cy="4183063"/>
          </a:xfrm>
          <a:prstGeom prst="rect">
            <a:avLst/>
          </a:prstGeom>
          <a:noFill/>
          <a:ln>
            <a:miter lim="800000"/>
            <a:headEnd/>
            <a:tailEnd/>
          </a:ln>
        </p:spPr>
        <p:txBody>
          <a:bodyPr>
            <a:prstTxWarp prst="textNoShape">
              <a:avLst/>
            </a:prstTxWarp>
          </a:bodyPr>
          <a:lstStyle/>
          <a:p>
            <a:pPr defTabSz="466664" eaLnBrk="0" fontAlgn="base" hangingPunct="0">
              <a:spcBef>
                <a:spcPct val="30000"/>
              </a:spcBef>
              <a:spcAft>
                <a:spcPct val="0"/>
              </a:spcAft>
              <a:defRPr/>
            </a:pPr>
            <a:r>
              <a:rPr lang="en-US" dirty="0"/>
              <a:t>Comparing a schedule to a snapshot of a previous schedule. The current schedule, shown with blue shading, has a higher throughput for products 6420 and 6020. The baseline schedule, shown in gray, has a lower throughput for products 5020 and 6020 and hence the production times are longer.</a:t>
            </a:r>
            <a:endParaRPr lang="en-US" dirty="0">
              <a:ea typeface="ＭＳ Ｐゴシック" charset="-128"/>
              <a:cs typeface="ＭＳ Ｐゴシック" charset="-128"/>
            </a:endParaRPr>
          </a:p>
        </p:txBody>
      </p:sp>
    </p:spTree>
    <p:extLst>
      <p:ext uri="{BB962C8B-B14F-4D97-AF65-F5344CB8AC3E}">
        <p14:creationId xmlns:p14="http://schemas.microsoft.com/office/powerpoint/2010/main" val="1657012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1219200" y="685800"/>
            <a:ext cx="5867400" cy="2514600"/>
          </a:xfrm>
        </p:spPr>
        <p:txBody>
          <a:bodyPr/>
          <a:lstStyle>
            <a:lvl1pPr>
              <a:defRPr/>
            </a:lvl1pPr>
          </a:lstStyle>
          <a:p>
            <a:r>
              <a:rPr lang="en-US" smtClean="0"/>
              <a:t>Click to edit Master title style</a:t>
            </a:r>
            <a:endParaRPr lang="en-US"/>
          </a:p>
        </p:txBody>
      </p:sp>
      <p:sp>
        <p:nvSpPr>
          <p:cNvPr id="14339" name="Rectangle 3"/>
          <p:cNvSpPr>
            <a:spLocks noGrp="1" noChangeArrowheads="1"/>
          </p:cNvSpPr>
          <p:nvPr>
            <p:ph type="subTitle" idx="1"/>
          </p:nvPr>
        </p:nvSpPr>
        <p:spPr>
          <a:xfrm>
            <a:off x="1219200" y="3429000"/>
            <a:ext cx="5867400" cy="1676400"/>
          </a:xfrm>
        </p:spPr>
        <p:txBody>
          <a:bodyPr/>
          <a:lstStyle>
            <a:lvl1pPr marL="0" indent="0">
              <a:defRPr>
                <a:solidFill>
                  <a:schemeClr val="bg2"/>
                </a:solidFill>
              </a:defRPr>
            </a:lvl1pPr>
          </a:lstStyle>
          <a:p>
            <a:r>
              <a:rPr lang="en-US" smtClean="0"/>
              <a:t>Click to edit Master subtitle style</a:t>
            </a:r>
            <a:endParaRPr lang="en-US"/>
          </a:p>
        </p:txBody>
      </p:sp>
      <p:sp>
        <p:nvSpPr>
          <p:cNvPr id="14340" name="Rectangle 4"/>
          <p:cNvSpPr>
            <a:spLocks noGrp="1" noChangeArrowheads="1"/>
          </p:cNvSpPr>
          <p:nvPr>
            <p:ph type="dt" sz="half" idx="2"/>
          </p:nvPr>
        </p:nvSpPr>
        <p:spPr>
          <a:xfrm>
            <a:off x="1219200" y="152400"/>
            <a:ext cx="1905000" cy="457200"/>
          </a:xfrm>
        </p:spPr>
        <p:txBody>
          <a:bodyPr/>
          <a:lstStyle>
            <a:lvl1pPr>
              <a:defRPr sz="1200"/>
            </a:lvl1pPr>
          </a:lstStyle>
          <a:p>
            <a:endParaRPr lang="en-US" dirty="0"/>
          </a:p>
        </p:txBody>
      </p:sp>
      <p:sp>
        <p:nvSpPr>
          <p:cNvPr id="14341" name="Line 5"/>
          <p:cNvSpPr>
            <a:spLocks noChangeShapeType="1"/>
          </p:cNvSpPr>
          <p:nvPr/>
        </p:nvSpPr>
        <p:spPr bwMode="auto">
          <a:xfrm>
            <a:off x="1219200" y="3352800"/>
            <a:ext cx="6019800" cy="0"/>
          </a:xfrm>
          <a:prstGeom prst="line">
            <a:avLst/>
          </a:prstGeom>
          <a:noFill/>
          <a:ln w="25400">
            <a:solidFill>
              <a:srgbClr val="004C73"/>
            </a:solidFill>
            <a:round/>
            <a:headEnd/>
            <a:tailEnd/>
          </a:ln>
          <a:effectLst/>
        </p:spPr>
        <p:txBody>
          <a:bodyPr wrap="none" anchor="ctr">
            <a:prstTxWarp prst="textNoShape">
              <a:avLst/>
            </a:prstTxWarp>
          </a:bodyPr>
          <a:lstStyle/>
          <a:p>
            <a:endParaRPr lang="en-US" dirty="0"/>
          </a:p>
        </p:txBody>
      </p:sp>
      <p:pic>
        <p:nvPicPr>
          <p:cNvPr id="14342" name="Picture 6" descr="PowerPointBar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1288" y="0"/>
            <a:ext cx="479425" cy="6858000"/>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3327860D-AD82-8D4F-B97E-ADBAA66E06E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381000"/>
            <a:ext cx="18859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381000"/>
            <a:ext cx="55054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CAB7CAF8-F310-DD45-AA97-EE67778033B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39982513-83D7-A641-9D07-B9C1E8BE2041}"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smtClean="0"/>
            </a:lvl1pPr>
          </a:lstStyle>
          <a:p>
            <a:fld id="{D38341AC-4D26-DE40-90B7-822C49859E24}"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695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600200"/>
            <a:ext cx="36957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0CD23D2A-3F43-3A46-A00D-18E13672999C}"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smtClean="0"/>
            </a:lvl1pPr>
          </a:lstStyle>
          <a:p>
            <a:fld id="{89EDCA08-6800-4046-A266-3E990EDE8B1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smtClean="0"/>
            </a:lvl1pPr>
          </a:lstStyle>
          <a:p>
            <a:fld id="{9AAC6D89-5AF9-7C40-9E1D-5E8060F3CFE8}"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smtClean="0"/>
            </a:lvl1pPr>
          </a:lstStyle>
          <a:p>
            <a:fld id="{79A574FC-2C20-1347-8A10-DAE92ACCDFE8}"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B793C8B8-76D2-A74A-832C-01B55320AF25}"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smtClean="0"/>
            </a:lvl1pPr>
          </a:lstStyle>
          <a:p>
            <a:fld id="{EB1F9F90-15AC-2844-9589-0DBD79060BEA}"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914400" y="381000"/>
            <a:ext cx="75438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3315" name="Rectangle 3"/>
          <p:cNvSpPr>
            <a:spLocks noGrp="1" noChangeArrowheads="1"/>
          </p:cNvSpPr>
          <p:nvPr>
            <p:ph type="body" idx="1"/>
          </p:nvPr>
        </p:nvSpPr>
        <p:spPr bwMode="auto">
          <a:xfrm>
            <a:off x="914400" y="1600200"/>
            <a:ext cx="7543800" cy="464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316" name="Rectangle 4"/>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defRPr>
            </a:lvl1pPr>
          </a:lstStyle>
          <a:p>
            <a:endParaRPr lang="en-US" dirty="0"/>
          </a:p>
        </p:txBody>
      </p:sp>
      <p:sp>
        <p:nvSpPr>
          <p:cNvPr id="13317" name="Rectangle 5"/>
          <p:cNvSpPr>
            <a:spLocks noGrp="1" noChangeArrowheads="1"/>
          </p:cNvSpPr>
          <p:nvPr>
            <p:ph type="ftr" sz="quarter" idx="3"/>
          </p:nvPr>
        </p:nvSpPr>
        <p:spPr bwMode="auto">
          <a:xfrm>
            <a:off x="3048000" y="0"/>
            <a:ext cx="2971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US" sz="800" smtClean="0"/>
            </a:lvl1pPr>
          </a:lstStyle>
          <a:p>
            <a:r>
              <a:rPr lang="en-US" dirty="0" smtClean="0"/>
              <a:t>Use  or  disclosure  of  this  data  is  subject  to  the  restrictions  on  the  cover  page  of  this  document. </a:t>
            </a:r>
            <a:endParaRPr lang="en-US" dirty="0"/>
          </a:p>
        </p:txBody>
      </p:sp>
      <p:sp>
        <p:nvSpPr>
          <p:cNvPr id="13318" name="Rectangle 6"/>
          <p:cNvSpPr>
            <a:spLocks noGrp="1" noChangeArrowheads="1"/>
          </p:cNvSpPr>
          <p:nvPr>
            <p:ph type="sldNum" sz="quarter" idx="4"/>
          </p:nvPr>
        </p:nvSpPr>
        <p:spPr bwMode="auto">
          <a:xfrm>
            <a:off x="6057900" y="64008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mn-lt"/>
              </a:defRPr>
            </a:lvl1pPr>
          </a:lstStyle>
          <a:p>
            <a:fld id="{B730E86E-CE77-6A40-8025-02AFD1E2ED73}" type="slidenum">
              <a:rPr lang="en-US"/>
              <a:pPr/>
              <a:t>‹#›</a:t>
            </a:fld>
            <a:endParaRPr lang="en-US" dirty="0"/>
          </a:p>
        </p:txBody>
      </p:sp>
      <p:sp>
        <p:nvSpPr>
          <p:cNvPr id="13319" name="Rectangle 7"/>
          <p:cNvSpPr>
            <a:spLocks noChangeArrowheads="1"/>
          </p:cNvSpPr>
          <p:nvPr/>
        </p:nvSpPr>
        <p:spPr bwMode="auto">
          <a:xfrm>
            <a:off x="962025" y="349250"/>
            <a:ext cx="1628775" cy="457200"/>
          </a:xfrm>
          <a:prstGeom prst="rect">
            <a:avLst/>
          </a:prstGeom>
          <a:noFill/>
          <a:ln w="9525">
            <a:noFill/>
            <a:miter lim="800000"/>
            <a:headEnd/>
            <a:tailEnd/>
          </a:ln>
          <a:effectLst/>
        </p:spPr>
        <p:txBody>
          <a:bodyPr>
            <a:prstTxWarp prst="textNoShape">
              <a:avLst/>
            </a:prstTxWarp>
            <a:spAutoFit/>
          </a:bodyPr>
          <a:lstStyle/>
          <a:p>
            <a:endParaRPr lang="en-US" dirty="0"/>
          </a:p>
        </p:txBody>
      </p:sp>
      <p:pic>
        <p:nvPicPr>
          <p:cNvPr id="13321" name="Picture 9" descr="PowerPointBars"/>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8900" y="0"/>
            <a:ext cx="200025" cy="685800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dt="0"/>
  <p:txStyles>
    <p:titleStyle>
      <a:lvl1pPr algn="l" rtl="0" eaLnBrk="1" fontAlgn="base" hangingPunct="1">
        <a:spcBef>
          <a:spcPct val="0"/>
        </a:spcBef>
        <a:spcAft>
          <a:spcPct val="0"/>
        </a:spcAft>
        <a:defRPr sz="3600" b="1">
          <a:solidFill>
            <a:srgbClr val="011D75"/>
          </a:solidFill>
          <a:latin typeface="+mj-lt"/>
          <a:ea typeface="+mj-ea"/>
          <a:cs typeface="+mj-cs"/>
        </a:defRPr>
      </a:lvl1pPr>
      <a:lvl2pPr algn="l" rtl="0" eaLnBrk="1" fontAlgn="base" hangingPunct="1">
        <a:spcBef>
          <a:spcPct val="0"/>
        </a:spcBef>
        <a:spcAft>
          <a:spcPct val="0"/>
        </a:spcAft>
        <a:defRPr sz="3600" b="1">
          <a:solidFill>
            <a:srgbClr val="011D75"/>
          </a:solidFill>
          <a:latin typeface="Arial" charset="0"/>
        </a:defRPr>
      </a:lvl2pPr>
      <a:lvl3pPr algn="l" rtl="0" eaLnBrk="1" fontAlgn="base" hangingPunct="1">
        <a:spcBef>
          <a:spcPct val="0"/>
        </a:spcBef>
        <a:spcAft>
          <a:spcPct val="0"/>
        </a:spcAft>
        <a:defRPr sz="3600" b="1">
          <a:solidFill>
            <a:srgbClr val="011D75"/>
          </a:solidFill>
          <a:latin typeface="Arial" charset="0"/>
        </a:defRPr>
      </a:lvl3pPr>
      <a:lvl4pPr algn="l" rtl="0" eaLnBrk="1" fontAlgn="base" hangingPunct="1">
        <a:spcBef>
          <a:spcPct val="0"/>
        </a:spcBef>
        <a:spcAft>
          <a:spcPct val="0"/>
        </a:spcAft>
        <a:defRPr sz="3600" b="1">
          <a:solidFill>
            <a:srgbClr val="011D75"/>
          </a:solidFill>
          <a:latin typeface="Arial" charset="0"/>
        </a:defRPr>
      </a:lvl4pPr>
      <a:lvl5pPr algn="l" rtl="0" eaLnBrk="1" fontAlgn="base" hangingPunct="1">
        <a:spcBef>
          <a:spcPct val="0"/>
        </a:spcBef>
        <a:spcAft>
          <a:spcPct val="0"/>
        </a:spcAft>
        <a:defRPr sz="3600" b="1">
          <a:solidFill>
            <a:srgbClr val="011D75"/>
          </a:solidFill>
          <a:latin typeface="Arial" charset="0"/>
        </a:defRPr>
      </a:lvl5pPr>
      <a:lvl6pPr marL="457200" algn="l" rtl="0" eaLnBrk="1" fontAlgn="base" hangingPunct="1">
        <a:spcBef>
          <a:spcPct val="0"/>
        </a:spcBef>
        <a:spcAft>
          <a:spcPct val="0"/>
        </a:spcAft>
        <a:defRPr sz="3600" b="1">
          <a:solidFill>
            <a:srgbClr val="011D75"/>
          </a:solidFill>
          <a:latin typeface="Arial" charset="0"/>
        </a:defRPr>
      </a:lvl6pPr>
      <a:lvl7pPr marL="914400" algn="l" rtl="0" eaLnBrk="1" fontAlgn="base" hangingPunct="1">
        <a:spcBef>
          <a:spcPct val="0"/>
        </a:spcBef>
        <a:spcAft>
          <a:spcPct val="0"/>
        </a:spcAft>
        <a:defRPr sz="3600" b="1">
          <a:solidFill>
            <a:srgbClr val="011D75"/>
          </a:solidFill>
          <a:latin typeface="Arial" charset="0"/>
        </a:defRPr>
      </a:lvl7pPr>
      <a:lvl8pPr marL="1371600" algn="l" rtl="0" eaLnBrk="1" fontAlgn="base" hangingPunct="1">
        <a:spcBef>
          <a:spcPct val="0"/>
        </a:spcBef>
        <a:spcAft>
          <a:spcPct val="0"/>
        </a:spcAft>
        <a:defRPr sz="3600" b="1">
          <a:solidFill>
            <a:srgbClr val="011D75"/>
          </a:solidFill>
          <a:latin typeface="Arial" charset="0"/>
        </a:defRPr>
      </a:lvl8pPr>
      <a:lvl9pPr marL="1828800" algn="l" rtl="0" eaLnBrk="1" fontAlgn="base" hangingPunct="1">
        <a:spcBef>
          <a:spcPct val="0"/>
        </a:spcBef>
        <a:spcAft>
          <a:spcPct val="0"/>
        </a:spcAft>
        <a:defRPr sz="3600" b="1">
          <a:solidFill>
            <a:srgbClr val="011D75"/>
          </a:solidFill>
          <a:latin typeface="Arial" charset="0"/>
        </a:defRPr>
      </a:lvl9pPr>
    </p:titleStyle>
    <p:bodyStyle>
      <a:lvl1pPr marL="342900" indent="-342900" algn="l" rtl="0" eaLnBrk="1" fontAlgn="base" hangingPunct="1">
        <a:spcBef>
          <a:spcPct val="20000"/>
        </a:spcBef>
        <a:spcAft>
          <a:spcPct val="0"/>
        </a:spcAft>
        <a:defRPr sz="2800">
          <a:solidFill>
            <a:schemeClr val="tx1"/>
          </a:solidFill>
          <a:latin typeface="+mn-lt"/>
          <a:ea typeface="+mn-ea"/>
          <a:cs typeface="+mn-cs"/>
        </a:defRPr>
      </a:lvl1pPr>
      <a:lvl2pPr marL="742950" indent="-285750" algn="l" rtl="0" eaLnBrk="1" fontAlgn="base" hangingPunct="1">
        <a:spcBef>
          <a:spcPct val="20000"/>
        </a:spcBef>
        <a:spcAft>
          <a:spcPct val="0"/>
        </a:spcAft>
        <a:buFont typeface="Times" charset="0"/>
        <a:buChar char="•"/>
        <a:defRPr sz="24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000">
          <a:solidFill>
            <a:srgbClr val="011D75"/>
          </a:solidFill>
          <a:latin typeface="+mn-lt"/>
          <a:ea typeface="ＭＳ Ｐゴシック" charset="-128"/>
        </a:defRPr>
      </a:lvl3pPr>
      <a:lvl4pPr marL="1600200" indent="-228600" algn="l" rtl="0" eaLnBrk="1" fontAlgn="base" hangingPunct="1">
        <a:spcBef>
          <a:spcPct val="20000"/>
        </a:spcBef>
        <a:spcAft>
          <a:spcPct val="0"/>
        </a:spcAft>
        <a:buFont typeface="Times" charset="0"/>
        <a:buChar char="•"/>
        <a:defRPr>
          <a:solidFill>
            <a:schemeClr val="bg2"/>
          </a:solidFill>
          <a:latin typeface="+mn-lt"/>
          <a:ea typeface="ＭＳ Ｐゴシック" charset="-128"/>
        </a:defRPr>
      </a:lvl4pPr>
      <a:lvl5pPr marL="2057400" indent="-228600" algn="l" rtl="0" eaLnBrk="1" fontAlgn="base" hangingPunct="1">
        <a:spcBef>
          <a:spcPct val="20000"/>
        </a:spcBef>
        <a:spcAft>
          <a:spcPct val="0"/>
        </a:spcAft>
        <a:buChar char="-"/>
        <a:defRPr sz="1600">
          <a:solidFill>
            <a:schemeClr val="bg2"/>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bg2"/>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bg2"/>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bg2"/>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bg2"/>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1.bin"/><Relationship Id="rId5" Type="http://schemas.openxmlformats.org/officeDocument/2006/relationships/image" Target="../media/image1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199" y="685800"/>
            <a:ext cx="7792833" cy="2514600"/>
          </a:xfrm>
        </p:spPr>
        <p:txBody>
          <a:bodyPr/>
          <a:lstStyle/>
          <a:p>
            <a:r>
              <a:rPr lang="en-US" dirty="0" smtClean="0"/>
              <a:t>So </a:t>
            </a:r>
            <a:r>
              <a:rPr lang="en-US" dirty="0"/>
              <a:t>you want to field your intelligent planning and scheduling system?  </a:t>
            </a:r>
            <a:br>
              <a:rPr lang="en-US" dirty="0"/>
            </a:br>
            <a:r>
              <a:rPr lang="en-US" dirty="0"/>
              <a:t>Then suck it up</a:t>
            </a:r>
            <a:r>
              <a:rPr lang="en-US" dirty="0" smtClean="0"/>
              <a:t>!</a:t>
            </a:r>
            <a:endParaRPr lang="en-US" dirty="0"/>
          </a:p>
        </p:txBody>
      </p:sp>
      <p:sp>
        <p:nvSpPr>
          <p:cNvPr id="3" name="Subtitle 2"/>
          <p:cNvSpPr>
            <a:spLocks noGrp="1"/>
          </p:cNvSpPr>
          <p:nvPr>
            <p:ph type="subTitle" idx="1"/>
          </p:nvPr>
        </p:nvSpPr>
        <p:spPr>
          <a:xfrm>
            <a:off x="1219200" y="3428999"/>
            <a:ext cx="6988176" cy="2874393"/>
          </a:xfrm>
        </p:spPr>
        <p:txBody>
          <a:bodyPr/>
          <a:lstStyle/>
          <a:p>
            <a:r>
              <a:rPr lang="en-US" b="1" dirty="0" smtClean="0"/>
              <a:t>June, </a:t>
            </a:r>
            <a:r>
              <a:rPr lang="en-US" b="1" dirty="0"/>
              <a:t>2017</a:t>
            </a:r>
          </a:p>
          <a:p>
            <a:endParaRPr lang="en-US" dirty="0"/>
          </a:p>
          <a:p>
            <a:r>
              <a:rPr lang="en-US" dirty="0" smtClean="0"/>
              <a:t>Dick Stottler</a:t>
            </a:r>
            <a:endParaRPr lang="en-US" dirty="0"/>
          </a:p>
          <a:p>
            <a:r>
              <a:rPr lang="en-US" dirty="0" smtClean="0"/>
              <a:t>Stottler </a:t>
            </a:r>
            <a:r>
              <a:rPr lang="en-US" dirty="0"/>
              <a:t>Henke Associates, Inc. </a:t>
            </a:r>
            <a:endParaRPr lang="en-US" b="1" dirty="0"/>
          </a:p>
          <a:p>
            <a:endParaRPr lang="en-US" dirty="0"/>
          </a:p>
        </p:txBody>
      </p:sp>
      <p:sp>
        <p:nvSpPr>
          <p:cNvPr id="4" name="Subtitle 2"/>
          <p:cNvSpPr txBox="1">
            <a:spLocks/>
          </p:cNvSpPr>
          <p:nvPr/>
        </p:nvSpPr>
        <p:spPr bwMode="auto">
          <a:xfrm>
            <a:off x="4310424" y="186228"/>
            <a:ext cx="4536030" cy="610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defRPr sz="2800">
                <a:solidFill>
                  <a:schemeClr val="bg2"/>
                </a:solidFill>
                <a:latin typeface="+mn-lt"/>
                <a:ea typeface="+mn-ea"/>
                <a:cs typeface="+mn-cs"/>
              </a:defRPr>
            </a:lvl1pPr>
            <a:lvl2pPr marL="742950" indent="-285750" algn="l" rtl="0" eaLnBrk="1" fontAlgn="base" hangingPunct="1">
              <a:spcBef>
                <a:spcPct val="20000"/>
              </a:spcBef>
              <a:spcAft>
                <a:spcPct val="0"/>
              </a:spcAft>
              <a:buFont typeface="Times" charset="0"/>
              <a:buChar char="•"/>
              <a:defRPr sz="24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000">
                <a:solidFill>
                  <a:srgbClr val="011D75"/>
                </a:solidFill>
                <a:latin typeface="+mn-lt"/>
                <a:ea typeface="ＭＳ Ｐゴシック" charset="-128"/>
              </a:defRPr>
            </a:lvl3pPr>
            <a:lvl4pPr marL="1600200" indent="-228600" algn="l" rtl="0" eaLnBrk="1" fontAlgn="base" hangingPunct="1">
              <a:spcBef>
                <a:spcPct val="20000"/>
              </a:spcBef>
              <a:spcAft>
                <a:spcPct val="0"/>
              </a:spcAft>
              <a:buFont typeface="Times" charset="0"/>
              <a:buChar char="•"/>
              <a:defRPr>
                <a:solidFill>
                  <a:schemeClr val="bg2"/>
                </a:solidFill>
                <a:latin typeface="+mn-lt"/>
                <a:ea typeface="ＭＳ Ｐゴシック" charset="-128"/>
              </a:defRPr>
            </a:lvl4pPr>
            <a:lvl5pPr marL="2057400" indent="-228600" algn="l" rtl="0" eaLnBrk="1" fontAlgn="base" hangingPunct="1">
              <a:spcBef>
                <a:spcPct val="20000"/>
              </a:spcBef>
              <a:spcAft>
                <a:spcPct val="0"/>
              </a:spcAft>
              <a:buChar char="-"/>
              <a:defRPr sz="1600">
                <a:solidFill>
                  <a:schemeClr val="bg2"/>
                </a:solidFill>
                <a:latin typeface="+mn-lt"/>
                <a:ea typeface="ＭＳ Ｐゴシック" charset="-128"/>
              </a:defRPr>
            </a:lvl5pPr>
            <a:lvl6pPr marL="2514600" indent="-228600" algn="l" rtl="0" eaLnBrk="1" fontAlgn="base" hangingPunct="1">
              <a:spcBef>
                <a:spcPct val="20000"/>
              </a:spcBef>
              <a:spcAft>
                <a:spcPct val="0"/>
              </a:spcAft>
              <a:buChar char="-"/>
              <a:defRPr sz="1600">
                <a:solidFill>
                  <a:schemeClr val="bg2"/>
                </a:solidFill>
                <a:latin typeface="+mn-lt"/>
                <a:ea typeface="ＭＳ Ｐゴシック" charset="-128"/>
              </a:defRPr>
            </a:lvl6pPr>
            <a:lvl7pPr marL="2971800" indent="-228600" algn="l" rtl="0" eaLnBrk="1" fontAlgn="base" hangingPunct="1">
              <a:spcBef>
                <a:spcPct val="20000"/>
              </a:spcBef>
              <a:spcAft>
                <a:spcPct val="0"/>
              </a:spcAft>
              <a:buChar char="-"/>
              <a:defRPr sz="1600">
                <a:solidFill>
                  <a:schemeClr val="bg2"/>
                </a:solidFill>
                <a:latin typeface="+mn-lt"/>
                <a:ea typeface="ＭＳ Ｐゴシック" charset="-128"/>
              </a:defRPr>
            </a:lvl7pPr>
            <a:lvl8pPr marL="3429000" indent="-228600" algn="l" rtl="0" eaLnBrk="1" fontAlgn="base" hangingPunct="1">
              <a:spcBef>
                <a:spcPct val="20000"/>
              </a:spcBef>
              <a:spcAft>
                <a:spcPct val="0"/>
              </a:spcAft>
              <a:buChar char="-"/>
              <a:defRPr sz="1600">
                <a:solidFill>
                  <a:schemeClr val="bg2"/>
                </a:solidFill>
                <a:latin typeface="+mn-lt"/>
                <a:ea typeface="ＭＳ Ｐゴシック" charset="-128"/>
              </a:defRPr>
            </a:lvl8pPr>
            <a:lvl9pPr marL="3886200" indent="-228600" algn="l" rtl="0" eaLnBrk="1" fontAlgn="base" hangingPunct="1">
              <a:spcBef>
                <a:spcPct val="20000"/>
              </a:spcBef>
              <a:spcAft>
                <a:spcPct val="0"/>
              </a:spcAft>
              <a:buChar char="-"/>
              <a:defRPr sz="1600">
                <a:solidFill>
                  <a:schemeClr val="bg2"/>
                </a:solidFill>
                <a:latin typeface="+mn-lt"/>
                <a:ea typeface="ＭＳ Ｐゴシック" charset="-128"/>
              </a:defRPr>
            </a:lvl9pPr>
          </a:lstStyle>
          <a:p>
            <a:r>
              <a:rPr lang="en-US" b="1" dirty="0" smtClean="0"/>
              <a:t>ICAPS-UISP 2017 </a:t>
            </a:r>
          </a:p>
        </p:txBody>
      </p:sp>
    </p:spTree>
    <p:extLst>
      <p:ext uri="{BB962C8B-B14F-4D97-AF65-F5344CB8AC3E}">
        <p14:creationId xmlns:p14="http://schemas.microsoft.com/office/powerpoint/2010/main" val="3138644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6-14 at 9.3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 y="0"/>
            <a:ext cx="8277466" cy="6858000"/>
          </a:xfrm>
          <a:prstGeom prst="rect">
            <a:avLst/>
          </a:prstGeom>
        </p:spPr>
      </p:pic>
    </p:spTree>
    <p:extLst>
      <p:ext uri="{BB962C8B-B14F-4D97-AF65-F5344CB8AC3E}">
        <p14:creationId xmlns:p14="http://schemas.microsoft.com/office/powerpoint/2010/main" val="3443573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469900" y="0"/>
            <a:ext cx="8198603" cy="6858000"/>
          </a:xfrm>
          <a:prstGeom prst="rect">
            <a:avLst/>
          </a:prstGeom>
        </p:spPr>
      </p:pic>
    </p:spTree>
    <p:extLst>
      <p:ext uri="{BB962C8B-B14F-4D97-AF65-F5344CB8AC3E}">
        <p14:creationId xmlns:p14="http://schemas.microsoft.com/office/powerpoint/2010/main" val="675690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381000"/>
            <a:ext cx="8039100" cy="876300"/>
          </a:xfrm>
        </p:spPr>
        <p:txBody>
          <a:bodyPr/>
          <a:lstStyle/>
          <a:p>
            <a:r>
              <a:rPr lang="en-US" dirty="0" smtClean="0"/>
              <a:t>Satellite Communications Supports</a:t>
            </a:r>
            <a:endParaRPr lang="en-US" dirty="0"/>
          </a:p>
        </p:txBody>
      </p:sp>
      <p:pic>
        <p:nvPicPr>
          <p:cNvPr id="4" name="Content Placeholder 3"/>
          <p:cNvPicPr>
            <a:picLocks noGrp="1" noChangeAspect="1"/>
          </p:cNvPicPr>
          <p:nvPr>
            <p:ph idx="1"/>
          </p:nvPr>
        </p:nvPicPr>
        <p:blipFill>
          <a:blip r:embed="rId2"/>
          <a:srcRect l="1579" r="1579"/>
          <a:stretch>
            <a:fillRect/>
          </a:stretch>
        </p:blipFill>
        <p:spPr>
          <a:xfrm>
            <a:off x="444500" y="1310666"/>
            <a:ext cx="8714490" cy="5369534"/>
          </a:xfrm>
        </p:spPr>
      </p:pic>
    </p:spTree>
    <p:extLst>
      <p:ext uri="{BB962C8B-B14F-4D97-AF65-F5344CB8AC3E}">
        <p14:creationId xmlns:p14="http://schemas.microsoft.com/office/powerpoint/2010/main" val="34008680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Support Decorations</a:t>
            </a:r>
            <a:endParaRPr lang="en-US" dirty="0"/>
          </a:p>
        </p:txBody>
      </p:sp>
      <p:pic>
        <p:nvPicPr>
          <p:cNvPr id="4" name="Picture 3"/>
          <p:cNvPicPr>
            <a:picLocks noChangeAspect="1"/>
          </p:cNvPicPr>
          <p:nvPr/>
        </p:nvPicPr>
        <p:blipFill>
          <a:blip r:embed="rId2"/>
          <a:stretch>
            <a:fillRect/>
          </a:stretch>
        </p:blipFill>
        <p:spPr>
          <a:xfrm>
            <a:off x="271780" y="2254488"/>
            <a:ext cx="8872219" cy="4603511"/>
          </a:xfrm>
          <a:prstGeom prst="rect">
            <a:avLst/>
          </a:prstGeom>
        </p:spPr>
      </p:pic>
    </p:spTree>
    <p:extLst>
      <p:ext uri="{BB962C8B-B14F-4D97-AF65-F5344CB8AC3E}">
        <p14:creationId xmlns:p14="http://schemas.microsoft.com/office/powerpoint/2010/main" val="39758322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Honda Crash Testing Schedule</a:t>
            </a:r>
            <a:endParaRPr lang="en-US" dirty="0"/>
          </a:p>
        </p:txBody>
      </p:sp>
      <p:pic>
        <p:nvPicPr>
          <p:cNvPr id="4" name="Content Placeholder 3"/>
          <p:cNvPicPr>
            <a:picLocks noGrp="1" noChangeAspect="1"/>
          </p:cNvPicPr>
          <p:nvPr>
            <p:ph idx="1"/>
          </p:nvPr>
        </p:nvPicPr>
        <p:blipFill>
          <a:blip r:embed="rId3"/>
          <a:srcRect t="-9008" b="-9008"/>
          <a:stretch>
            <a:fillRect/>
          </a:stretch>
        </p:blipFill>
        <p:spPr>
          <a:xfrm>
            <a:off x="406412" y="1413041"/>
            <a:ext cx="8641634" cy="5324643"/>
          </a:xfrm>
        </p:spPr>
      </p:pic>
    </p:spTree>
    <p:extLst>
      <p:ext uri="{BB962C8B-B14F-4D97-AF65-F5344CB8AC3E}">
        <p14:creationId xmlns:p14="http://schemas.microsoft.com/office/powerpoint/2010/main" val="203985432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20_Renewal_Schedule.png"/>
          <p:cNvPicPr>
            <a:picLocks noChangeAspect="1"/>
          </p:cNvPicPr>
          <p:nvPr/>
        </p:nvPicPr>
        <p:blipFill>
          <a:blip r:embed="rId2"/>
          <a:stretch>
            <a:fillRect/>
          </a:stretch>
        </p:blipFill>
        <p:spPr>
          <a:xfrm>
            <a:off x="2895600" y="1066800"/>
            <a:ext cx="2663981" cy="1676400"/>
          </a:xfrm>
          <a:prstGeom prst="rect">
            <a:avLst/>
          </a:prstGeom>
        </p:spPr>
      </p:pic>
      <p:pic>
        <p:nvPicPr>
          <p:cNvPr id="9" name="Content Placeholder 8" descr="22_ResultantSchedule.png"/>
          <p:cNvPicPr>
            <a:picLocks noGrp="1" noChangeAspect="1"/>
          </p:cNvPicPr>
          <p:nvPr>
            <p:ph idx="1"/>
          </p:nvPr>
        </p:nvPicPr>
        <p:blipFill>
          <a:blip r:embed="rId3"/>
          <a:stretch>
            <a:fillRect/>
          </a:stretch>
        </p:blipFill>
        <p:spPr>
          <a:xfrm>
            <a:off x="457200" y="3581400"/>
            <a:ext cx="8229600" cy="3043573"/>
          </a:xfrm>
        </p:spPr>
      </p:pic>
      <p:sp>
        <p:nvSpPr>
          <p:cNvPr id="10" name="Down Arrow 9"/>
          <p:cNvSpPr/>
          <p:nvPr/>
        </p:nvSpPr>
        <p:spPr bwMode="auto">
          <a:xfrm>
            <a:off x="4191000" y="2819400"/>
            <a:ext cx="457200" cy="640080"/>
          </a:xfrm>
          <a:prstGeom prst="downArrow">
            <a:avLst/>
          </a:pr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25000" dirty="0">
              <a:ln>
                <a:noFill/>
              </a:ln>
              <a:solidFill>
                <a:schemeClr val="tx1"/>
              </a:solidFill>
              <a:effectLst/>
              <a:latin typeface="Arial" charset="0"/>
            </a:endParaRPr>
          </a:p>
        </p:txBody>
      </p:sp>
      <p:sp>
        <p:nvSpPr>
          <p:cNvPr id="6" name="Title 1"/>
          <p:cNvSpPr>
            <a:spLocks noGrp="1"/>
          </p:cNvSpPr>
          <p:nvPr>
            <p:ph type="title"/>
          </p:nvPr>
        </p:nvSpPr>
        <p:spPr>
          <a:xfrm>
            <a:off x="355600" y="381000"/>
            <a:ext cx="8788400" cy="444500"/>
          </a:xfrm>
        </p:spPr>
        <p:txBody>
          <a:bodyPr/>
          <a:lstStyle/>
          <a:p>
            <a:r>
              <a:rPr lang="en-US" sz="3500" dirty="0" smtClean="0"/>
              <a:t>Pharmaceutical Manufacturing Schedule</a:t>
            </a:r>
            <a:endParaRPr lang="en-US" sz="3500" dirty="0"/>
          </a:p>
        </p:txBody>
      </p:sp>
    </p:spTree>
    <p:extLst>
      <p:ext uri="{BB962C8B-B14F-4D97-AF65-F5344CB8AC3E}">
        <p14:creationId xmlns:p14="http://schemas.microsoft.com/office/powerpoint/2010/main" val="163902863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4F6748-6F01-3149-AA5E-175345F8CB7B}" type="slidenum">
              <a:rPr lang="en-US"/>
              <a:pPr/>
              <a:t>16</a:t>
            </a:fld>
            <a:endParaRPr lang="en-US" dirty="0"/>
          </a:p>
        </p:txBody>
      </p:sp>
      <p:sp>
        <p:nvSpPr>
          <p:cNvPr id="412674" name="Rectangle 2"/>
          <p:cNvSpPr>
            <a:spLocks noGrp="1" noChangeArrowheads="1"/>
          </p:cNvSpPr>
          <p:nvPr>
            <p:ph type="title"/>
          </p:nvPr>
        </p:nvSpPr>
        <p:spPr>
          <a:xfrm>
            <a:off x="914400" y="228600"/>
            <a:ext cx="7912100" cy="838200"/>
          </a:xfrm>
        </p:spPr>
        <p:txBody>
          <a:bodyPr/>
          <a:lstStyle/>
          <a:p>
            <a:r>
              <a:rPr lang="en-US" dirty="0" smtClean="0"/>
              <a:t>Manufacturing Resource </a:t>
            </a:r>
            <a:r>
              <a:rPr lang="en-US" dirty="0"/>
              <a:t>Schedule</a:t>
            </a:r>
          </a:p>
        </p:txBody>
      </p:sp>
      <p:graphicFrame>
        <p:nvGraphicFramePr>
          <p:cNvPr id="412677" name="Object 5"/>
          <p:cNvGraphicFramePr>
            <a:graphicFrameLocks noGrp="1" noChangeAspect="1"/>
          </p:cNvGraphicFramePr>
          <p:nvPr>
            <p:ph idx="1"/>
            <p:extLst>
              <p:ext uri="{D42A27DB-BD31-4B8C-83A1-F6EECF244321}">
                <p14:modId xmlns:p14="http://schemas.microsoft.com/office/powerpoint/2010/main" val="1547478823"/>
              </p:ext>
            </p:extLst>
          </p:nvPr>
        </p:nvGraphicFramePr>
        <p:xfrm>
          <a:off x="381000" y="1676400"/>
          <a:ext cx="8774156" cy="3835400"/>
        </p:xfrm>
        <a:graphic>
          <a:graphicData uri="http://schemas.openxmlformats.org/presentationml/2006/ole">
            <mc:AlternateContent xmlns:mc="http://schemas.openxmlformats.org/markup-compatibility/2006">
              <mc:Choice xmlns:v="urn:schemas-microsoft-com:vml" Requires="v">
                <p:oleObj spid="_x0000_s1083" name="Bitmap Image" r:id="rId4" imgW="9697804" imgH="4238095" progId="Paint.Picture">
                  <p:embed/>
                </p:oleObj>
              </mc:Choice>
              <mc:Fallback>
                <p:oleObj name="Bitmap Image" r:id="rId4" imgW="9697804" imgH="4238095"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676400"/>
                        <a:ext cx="8774156" cy="38354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69675604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D0B53FB-9379-AD44-97C9-1A96AB44DF7B}" type="slidenum">
              <a:rPr lang="en-US"/>
              <a:pPr/>
              <a:t>17</a:t>
            </a:fld>
            <a:endParaRPr lang="en-US" dirty="0"/>
          </a:p>
        </p:txBody>
      </p:sp>
      <p:sp>
        <p:nvSpPr>
          <p:cNvPr id="397314" name="Rectangle 2"/>
          <p:cNvSpPr>
            <a:spLocks noGrp="1" noChangeArrowheads="1"/>
          </p:cNvSpPr>
          <p:nvPr>
            <p:ph type="title"/>
          </p:nvPr>
        </p:nvSpPr>
        <p:spPr>
          <a:xfrm>
            <a:off x="914400" y="381000"/>
            <a:ext cx="7543800" cy="812800"/>
          </a:xfrm>
        </p:spPr>
        <p:txBody>
          <a:bodyPr/>
          <a:lstStyle/>
          <a:p>
            <a:r>
              <a:rPr lang="en-US" dirty="0"/>
              <a:t>Histogram Exploration</a:t>
            </a:r>
          </a:p>
        </p:txBody>
      </p:sp>
      <p:pic>
        <p:nvPicPr>
          <p:cNvPr id="397315" name="Picture 3" descr="mech_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77925" y="1600200"/>
            <a:ext cx="7016750" cy="4648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335987870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889000"/>
          </a:xfrm>
        </p:spPr>
        <p:txBody>
          <a:bodyPr/>
          <a:lstStyle/>
          <a:p>
            <a:r>
              <a:rPr lang="en-US" dirty="0"/>
              <a:t>Explanations/Trust </a:t>
            </a:r>
            <a:r>
              <a:rPr lang="en-US" sz="2400" dirty="0"/>
              <a:t>(see quote above</a:t>
            </a:r>
            <a:r>
              <a:rPr lang="en-US" sz="2400" dirty="0" smtClean="0"/>
              <a:t>)</a:t>
            </a:r>
            <a:endParaRPr lang="en-US" sz="2400" dirty="0"/>
          </a:p>
        </p:txBody>
      </p:sp>
      <p:sp>
        <p:nvSpPr>
          <p:cNvPr id="3" name="Content Placeholder 2"/>
          <p:cNvSpPr>
            <a:spLocks noGrp="1"/>
          </p:cNvSpPr>
          <p:nvPr>
            <p:ph idx="1"/>
          </p:nvPr>
        </p:nvSpPr>
        <p:spPr/>
        <p:txBody>
          <a:bodyPr/>
          <a:lstStyle/>
          <a:p>
            <a:r>
              <a:rPr lang="en-US" dirty="0" smtClean="0"/>
              <a:t>Why did it place the task here </a:t>
            </a:r>
            <a:r>
              <a:rPr lang="en-US" dirty="0"/>
              <a:t>and not there</a:t>
            </a:r>
            <a:r>
              <a:rPr lang="en-US" dirty="0" smtClean="0"/>
              <a:t>?</a:t>
            </a:r>
            <a:endParaRPr lang="en-US" dirty="0"/>
          </a:p>
          <a:p>
            <a:r>
              <a:rPr lang="en-US" dirty="0" smtClean="0"/>
              <a:t>Often </a:t>
            </a:r>
            <a:r>
              <a:rPr lang="en-US" dirty="0"/>
              <a:t>software system is </a:t>
            </a:r>
            <a:r>
              <a:rPr lang="en-US" dirty="0" smtClean="0"/>
              <a:t>completely correct </a:t>
            </a:r>
          </a:p>
          <a:p>
            <a:r>
              <a:rPr lang="en-US" dirty="0" smtClean="0"/>
              <a:t>Or </a:t>
            </a:r>
            <a:r>
              <a:rPr lang="en-US" dirty="0"/>
              <a:t>possibly modeling </a:t>
            </a:r>
            <a:r>
              <a:rPr lang="en-US" dirty="0" smtClean="0"/>
              <a:t>error</a:t>
            </a:r>
          </a:p>
          <a:p>
            <a:r>
              <a:rPr lang="en-US" dirty="0"/>
              <a:t>B</a:t>
            </a:r>
            <a:r>
              <a:rPr lang="en-US" dirty="0" smtClean="0"/>
              <a:t>ut </a:t>
            </a:r>
            <a:r>
              <a:rPr lang="en-US" dirty="0"/>
              <a:t>not initially believed </a:t>
            </a:r>
            <a:endParaRPr lang="en-US" dirty="0" smtClean="0"/>
          </a:p>
          <a:p>
            <a:pPr lvl="1"/>
            <a:r>
              <a:rPr lang="en-US" dirty="0" smtClean="0"/>
              <a:t>“</a:t>
            </a:r>
            <a:r>
              <a:rPr lang="en-US" dirty="0"/>
              <a:t>Y</a:t>
            </a:r>
            <a:r>
              <a:rPr lang="en-US" dirty="0" smtClean="0"/>
              <a:t>ou </a:t>
            </a:r>
            <a:r>
              <a:rPr lang="en-US" dirty="0"/>
              <a:t>can not automate me!</a:t>
            </a:r>
            <a:r>
              <a:rPr lang="en-US" dirty="0" smtClean="0"/>
              <a:t>” </a:t>
            </a:r>
          </a:p>
          <a:p>
            <a:pPr lvl="1"/>
            <a:r>
              <a:rPr lang="en-US" dirty="0"/>
              <a:t>Human perception: “Main” versus “Minor” conflicts/</a:t>
            </a:r>
            <a:r>
              <a:rPr lang="en-US" dirty="0" smtClean="0"/>
              <a:t>constraints</a:t>
            </a:r>
          </a:p>
        </p:txBody>
      </p:sp>
    </p:spTree>
    <p:extLst>
      <p:ext uri="{BB962C8B-B14F-4D97-AF65-F5344CB8AC3E}">
        <p14:creationId xmlns:p14="http://schemas.microsoft.com/office/powerpoint/2010/main" val="403417424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Explanation Examples</a:t>
            </a:r>
            <a:endParaRPr lang="en-US" dirty="0"/>
          </a:p>
        </p:txBody>
      </p:sp>
      <p:pic>
        <p:nvPicPr>
          <p:cNvPr id="4" name="Picture 3"/>
          <p:cNvPicPr>
            <a:picLocks noChangeAspect="1"/>
          </p:cNvPicPr>
          <p:nvPr/>
        </p:nvPicPr>
        <p:blipFill>
          <a:blip r:embed="rId2"/>
          <a:stretch>
            <a:fillRect/>
          </a:stretch>
        </p:blipFill>
        <p:spPr>
          <a:xfrm>
            <a:off x="374452" y="5422900"/>
            <a:ext cx="8655248" cy="1181100"/>
          </a:xfrm>
          <a:prstGeom prst="rect">
            <a:avLst/>
          </a:prstGeom>
        </p:spPr>
      </p:pic>
      <p:pic>
        <p:nvPicPr>
          <p:cNvPr id="5" name="Picture 4"/>
          <p:cNvPicPr>
            <a:picLocks noChangeAspect="1"/>
          </p:cNvPicPr>
          <p:nvPr/>
        </p:nvPicPr>
        <p:blipFill>
          <a:blip r:embed="rId3"/>
          <a:stretch>
            <a:fillRect/>
          </a:stretch>
        </p:blipFill>
        <p:spPr>
          <a:xfrm>
            <a:off x="344509" y="1790700"/>
            <a:ext cx="8622405" cy="1308100"/>
          </a:xfrm>
          <a:prstGeom prst="rect">
            <a:avLst/>
          </a:prstGeom>
        </p:spPr>
      </p:pic>
      <p:pic>
        <p:nvPicPr>
          <p:cNvPr id="6" name="Picture 5"/>
          <p:cNvPicPr>
            <a:picLocks noChangeAspect="1"/>
          </p:cNvPicPr>
          <p:nvPr/>
        </p:nvPicPr>
        <p:blipFill>
          <a:blip r:embed="rId4"/>
          <a:stretch>
            <a:fillRect/>
          </a:stretch>
        </p:blipFill>
        <p:spPr>
          <a:xfrm>
            <a:off x="374452" y="3429000"/>
            <a:ext cx="8610600" cy="1435100"/>
          </a:xfrm>
          <a:prstGeom prst="rect">
            <a:avLst/>
          </a:prstGeom>
        </p:spPr>
      </p:pic>
    </p:spTree>
    <p:extLst>
      <p:ext uri="{BB962C8B-B14F-4D97-AF65-F5344CB8AC3E}">
        <p14:creationId xmlns:p14="http://schemas.microsoft.com/office/powerpoint/2010/main" val="25825238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Background</a:t>
            </a:r>
            <a:endParaRPr lang="en-US" dirty="0"/>
          </a:p>
          <a:p>
            <a:pPr marL="457200" indent="-457200">
              <a:buFont typeface="Arial"/>
              <a:buChar char="•"/>
            </a:pPr>
            <a:r>
              <a:rPr lang="en-US" dirty="0" smtClean="0"/>
              <a:t>Principles of UI Design for Acceptance and Fielding of IP&amp;S Systems</a:t>
            </a:r>
            <a:endParaRPr lang="en-US" dirty="0"/>
          </a:p>
          <a:p>
            <a:pPr marL="457200" indent="-457200">
              <a:buFont typeface="Arial"/>
              <a:buChar char="•"/>
            </a:pPr>
            <a:r>
              <a:rPr lang="en-US" dirty="0" smtClean="0"/>
              <a:t>Details for each principle</a:t>
            </a:r>
            <a:endParaRPr lang="en-US" dirty="0"/>
          </a:p>
          <a:p>
            <a:pPr marL="457200" indent="-457200">
              <a:buFont typeface="Arial"/>
              <a:buChar char="•"/>
            </a:pPr>
            <a:r>
              <a:rPr lang="en-US" dirty="0" smtClean="0"/>
              <a:t>Examples for each </a:t>
            </a:r>
            <a:r>
              <a:rPr lang="en-US" dirty="0" smtClean="0"/>
              <a:t>principle</a:t>
            </a:r>
          </a:p>
          <a:p>
            <a:pPr marL="457200" indent="-457200">
              <a:buFont typeface="Arial"/>
              <a:buChar char="•"/>
            </a:pPr>
            <a:r>
              <a:rPr lang="en-US" dirty="0"/>
              <a:t>Some notes about future UI </a:t>
            </a:r>
            <a:r>
              <a:rPr lang="en-US" dirty="0" smtClean="0"/>
              <a:t>options</a:t>
            </a:r>
            <a:endParaRPr lang="en-US" dirty="0" smtClean="0"/>
          </a:p>
          <a:p>
            <a:pPr marL="457200" indent="-457200">
              <a:buFont typeface="Arial"/>
              <a:buChar char="•"/>
            </a:pPr>
            <a:r>
              <a:rPr lang="en-US" smtClean="0"/>
              <a:t>Summary</a:t>
            </a:r>
            <a:endParaRPr lang="en-US" dirty="0" smtClean="0"/>
          </a:p>
        </p:txBody>
      </p:sp>
    </p:spTree>
    <p:extLst>
      <p:ext uri="{BB962C8B-B14F-4D97-AF65-F5344CB8AC3E}">
        <p14:creationId xmlns:p14="http://schemas.microsoft.com/office/powerpoint/2010/main" val="16294670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300" y="381000"/>
            <a:ext cx="7835900" cy="685800"/>
          </a:xfrm>
        </p:spPr>
        <p:txBody>
          <a:bodyPr/>
          <a:lstStyle/>
          <a:p>
            <a:r>
              <a:rPr lang="en-US" dirty="0"/>
              <a:t>Go with the (work) </a:t>
            </a:r>
            <a:r>
              <a:rPr lang="en-US" dirty="0" smtClean="0"/>
              <a:t>flow</a:t>
            </a:r>
            <a:endParaRPr lang="en-US" dirty="0"/>
          </a:p>
        </p:txBody>
      </p:sp>
      <p:sp>
        <p:nvSpPr>
          <p:cNvPr id="3" name="Content Placeholder 2"/>
          <p:cNvSpPr>
            <a:spLocks noGrp="1"/>
          </p:cNvSpPr>
          <p:nvPr>
            <p:ph idx="1"/>
          </p:nvPr>
        </p:nvSpPr>
        <p:spPr>
          <a:xfrm>
            <a:off x="457200" y="1473200"/>
            <a:ext cx="8509000" cy="4775200"/>
          </a:xfrm>
        </p:spPr>
        <p:txBody>
          <a:bodyPr/>
          <a:lstStyle/>
          <a:p>
            <a:r>
              <a:rPr lang="en-US" sz="2400" dirty="0" smtClean="0"/>
              <a:t>Decentralized requesters / Centralized Schedulers</a:t>
            </a:r>
          </a:p>
          <a:p>
            <a:pPr lvl="1"/>
            <a:r>
              <a:rPr lang="en-US" sz="2000" dirty="0" smtClean="0"/>
              <a:t>Requests made by resource user organizations</a:t>
            </a:r>
          </a:p>
          <a:p>
            <a:pPr lvl="1"/>
            <a:r>
              <a:rPr lang="en-US" sz="2000" dirty="0" smtClean="0"/>
              <a:t>Resource manager schedule/deconflicts with suggested modifications which are sent to users for approval</a:t>
            </a:r>
          </a:p>
          <a:p>
            <a:pPr lvl="1"/>
            <a:r>
              <a:rPr lang="en-US" sz="2000" dirty="0" smtClean="0"/>
              <a:t>Users approve or further negotiate</a:t>
            </a:r>
          </a:p>
          <a:p>
            <a:r>
              <a:rPr lang="en-US" sz="2400" dirty="0" smtClean="0"/>
              <a:t>Hierarchical Flow-Down</a:t>
            </a:r>
          </a:p>
          <a:p>
            <a:r>
              <a:rPr lang="en-US" sz="2400" dirty="0" smtClean="0"/>
              <a:t>Phone vs E-mail vs Chat vs In-Tool vs External Tools</a:t>
            </a:r>
          </a:p>
          <a:p>
            <a:r>
              <a:rPr lang="en-US" sz="2400" dirty="0"/>
              <a:t>“Human” Annotations with </a:t>
            </a:r>
            <a:r>
              <a:rPr lang="en-US" sz="2400" dirty="0" smtClean="0"/>
              <a:t>initials</a:t>
            </a:r>
          </a:p>
          <a:p>
            <a:r>
              <a:rPr lang="en-US" sz="2400" dirty="0" smtClean="0"/>
              <a:t>Sources of Data</a:t>
            </a:r>
          </a:p>
          <a:p>
            <a:r>
              <a:rPr lang="en-US" sz="2400" dirty="0" smtClean="0"/>
              <a:t>Destinations/Transfer mechanisms of Schedule/Plan</a:t>
            </a:r>
          </a:p>
          <a:p>
            <a:pPr lvl="1"/>
            <a:r>
              <a:rPr lang="en-US" sz="2000" dirty="0" smtClean="0"/>
              <a:t>E.g. Primavera to transfer file to others</a:t>
            </a:r>
          </a:p>
          <a:p>
            <a:r>
              <a:rPr lang="en-US" sz="2400" dirty="0" smtClean="0"/>
              <a:t>Import/Export to various formats</a:t>
            </a:r>
            <a:endParaRPr lang="en-US" sz="2400" dirty="0"/>
          </a:p>
        </p:txBody>
      </p:sp>
    </p:spTree>
    <p:extLst>
      <p:ext uri="{BB962C8B-B14F-4D97-AF65-F5344CB8AC3E}">
        <p14:creationId xmlns:p14="http://schemas.microsoft.com/office/powerpoint/2010/main" val="795882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24800" cy="965200"/>
          </a:xfrm>
        </p:spPr>
        <p:txBody>
          <a:bodyPr/>
          <a:lstStyle/>
          <a:p>
            <a:r>
              <a:rPr lang="en-US" dirty="0" smtClean="0"/>
              <a:t>Work Flow </a:t>
            </a:r>
            <a:r>
              <a:rPr lang="en-US" sz="2800" dirty="0" smtClean="0"/>
              <a:t>(continued)</a:t>
            </a:r>
            <a:endParaRPr lang="en-US" sz="2800" dirty="0"/>
          </a:p>
        </p:txBody>
      </p:sp>
      <p:sp>
        <p:nvSpPr>
          <p:cNvPr id="3" name="Content Placeholder 2"/>
          <p:cNvSpPr>
            <a:spLocks noGrp="1"/>
          </p:cNvSpPr>
          <p:nvPr>
            <p:ph idx="1"/>
          </p:nvPr>
        </p:nvSpPr>
        <p:spPr>
          <a:xfrm>
            <a:off x="533400" y="1600200"/>
            <a:ext cx="8242300" cy="4648200"/>
          </a:xfrm>
        </p:spPr>
        <p:txBody>
          <a:bodyPr/>
          <a:lstStyle/>
          <a:p>
            <a:r>
              <a:rPr lang="en-US" dirty="0"/>
              <a:t>Human user – involved in real-time or deliberative P&amp;S?</a:t>
            </a:r>
          </a:p>
          <a:p>
            <a:r>
              <a:rPr lang="en-US" dirty="0"/>
              <a:t>Scheduling </a:t>
            </a:r>
            <a:r>
              <a:rPr lang="en-US" dirty="0" smtClean="0"/>
              <a:t>frequency: </a:t>
            </a:r>
            <a:r>
              <a:rPr lang="en-US" dirty="0"/>
              <a:t>1 /year, 1/ month, 1/ day, 1/hour, constantly (real-time</a:t>
            </a:r>
            <a:r>
              <a:rPr lang="en-US" dirty="0" smtClean="0"/>
              <a:t>)</a:t>
            </a:r>
          </a:p>
          <a:p>
            <a:r>
              <a:rPr lang="en-US" dirty="0"/>
              <a:t>T</a:t>
            </a:r>
            <a:r>
              <a:rPr lang="en-US" dirty="0" smtClean="0"/>
              <a:t>ime </a:t>
            </a:r>
            <a:r>
              <a:rPr lang="en-US" dirty="0"/>
              <a:t>to </a:t>
            </a:r>
            <a:r>
              <a:rPr lang="en-US" dirty="0" smtClean="0"/>
              <a:t>react: </a:t>
            </a:r>
            <a:r>
              <a:rPr lang="en-US" dirty="0"/>
              <a:t>1 second?, 1 minute, 1 hour, 1 day?</a:t>
            </a:r>
          </a:p>
          <a:p>
            <a:r>
              <a:rPr lang="en-US" dirty="0"/>
              <a:t>Number of </a:t>
            </a:r>
            <a:r>
              <a:rPr lang="en-US" dirty="0" smtClean="0"/>
              <a:t>tasks: Dozens?, 100s?, 1000s?, </a:t>
            </a:r>
            <a:r>
              <a:rPr lang="en-US" dirty="0"/>
              <a:t>more?</a:t>
            </a:r>
          </a:p>
          <a:p>
            <a:r>
              <a:rPr lang="en-US" dirty="0"/>
              <a:t>Technical Sophistication of End </a:t>
            </a:r>
            <a:r>
              <a:rPr lang="en-US" dirty="0" smtClean="0"/>
              <a:t>Users, What they do on the fly (e.g. reconfigure for analysis or re-planning)</a:t>
            </a:r>
            <a:endParaRPr lang="en-US" dirty="0"/>
          </a:p>
          <a:p>
            <a:endParaRPr lang="en-US" dirty="0"/>
          </a:p>
        </p:txBody>
      </p:sp>
    </p:spTree>
    <p:extLst>
      <p:ext uri="{BB962C8B-B14F-4D97-AF65-F5344CB8AC3E}">
        <p14:creationId xmlns:p14="http://schemas.microsoft.com/office/powerpoint/2010/main" val="38951869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736600"/>
          </a:xfrm>
        </p:spPr>
        <p:txBody>
          <a:bodyPr/>
          <a:lstStyle/>
          <a:p>
            <a:r>
              <a:rPr lang="en-US" dirty="0"/>
              <a:t>Flexibility/Robust </a:t>
            </a:r>
            <a:r>
              <a:rPr lang="en-US" dirty="0" smtClean="0"/>
              <a:t>UI</a:t>
            </a:r>
            <a:endParaRPr lang="en-US" dirty="0"/>
          </a:p>
        </p:txBody>
      </p:sp>
      <p:sp>
        <p:nvSpPr>
          <p:cNvPr id="3" name="Content Placeholder 2"/>
          <p:cNvSpPr>
            <a:spLocks noGrp="1"/>
          </p:cNvSpPr>
          <p:nvPr>
            <p:ph idx="1"/>
          </p:nvPr>
        </p:nvSpPr>
        <p:spPr>
          <a:xfrm>
            <a:off x="685800" y="1219200"/>
            <a:ext cx="8153400" cy="5029200"/>
          </a:xfrm>
        </p:spPr>
        <p:txBody>
          <a:bodyPr/>
          <a:lstStyle/>
          <a:p>
            <a:r>
              <a:rPr lang="en-US" sz="2400" dirty="0"/>
              <a:t>New </a:t>
            </a:r>
            <a:r>
              <a:rPr lang="en-US" sz="2400" dirty="0" smtClean="0"/>
              <a:t>Capabilities =&gt; </a:t>
            </a:r>
            <a:r>
              <a:rPr lang="en-US" sz="2400" dirty="0"/>
              <a:t>New </a:t>
            </a:r>
            <a:r>
              <a:rPr lang="en-US" sz="2400" dirty="0" smtClean="0"/>
              <a:t>Uses =&gt; New </a:t>
            </a:r>
            <a:r>
              <a:rPr lang="en-US" sz="2400" dirty="0"/>
              <a:t>UI </a:t>
            </a:r>
            <a:r>
              <a:rPr lang="en-US" sz="2400" dirty="0" smtClean="0"/>
              <a:t>needed: Make </a:t>
            </a:r>
            <a:r>
              <a:rPr lang="en-US" sz="2400" dirty="0"/>
              <a:t>UI robust and flexible for unanticipated </a:t>
            </a:r>
            <a:r>
              <a:rPr lang="en-US" sz="2400" dirty="0" smtClean="0"/>
              <a:t>changes</a:t>
            </a:r>
          </a:p>
          <a:p>
            <a:pPr lvl="1"/>
            <a:r>
              <a:rPr lang="en-US" sz="2000" dirty="0" smtClean="0"/>
              <a:t>What</a:t>
            </a:r>
            <a:r>
              <a:rPr lang="en-US" sz="2000" dirty="0"/>
              <a:t>-ifs</a:t>
            </a:r>
          </a:p>
          <a:p>
            <a:pPr lvl="1"/>
            <a:r>
              <a:rPr lang="en-US" sz="2000" dirty="0"/>
              <a:t>Outer Loop </a:t>
            </a:r>
            <a:r>
              <a:rPr lang="en-US" sz="2000" dirty="0" smtClean="0"/>
              <a:t>Optimization (Automatic or Manual)</a:t>
            </a:r>
            <a:endParaRPr lang="en-US" sz="2000" dirty="0"/>
          </a:p>
          <a:p>
            <a:pPr lvl="1"/>
            <a:r>
              <a:rPr lang="en-US" sz="2000" dirty="0"/>
              <a:t>Expansion of domains: 787 to Tankers; Long Term Shuttles to Short Term Shuttles and </a:t>
            </a:r>
            <a:r>
              <a:rPr lang="en-US" sz="2000" dirty="0" smtClean="0"/>
              <a:t>SRBs</a:t>
            </a:r>
          </a:p>
          <a:p>
            <a:pPr lvl="1"/>
            <a:r>
              <a:rPr lang="en-US" sz="2000" dirty="0"/>
              <a:t>Typically </a:t>
            </a:r>
            <a:r>
              <a:rPr lang="en-US" sz="2000" dirty="0" smtClean="0"/>
              <a:t>constant </a:t>
            </a:r>
            <a:r>
              <a:rPr lang="en-US" sz="2000" dirty="0"/>
              <a:t>stream of </a:t>
            </a:r>
            <a:r>
              <a:rPr lang="en-US" sz="2000" dirty="0" smtClean="0"/>
              <a:t>enhancements</a:t>
            </a:r>
            <a:endParaRPr lang="en-US" sz="2000" dirty="0"/>
          </a:p>
          <a:p>
            <a:r>
              <a:rPr lang="en-US" sz="2400" dirty="0" smtClean="0"/>
              <a:t>Schedule/Data Analysis features / User Sophistication</a:t>
            </a:r>
          </a:p>
          <a:p>
            <a:r>
              <a:rPr lang="en-US" sz="2400" dirty="0" smtClean="0"/>
              <a:t>Lots of User Configuration Parameters (e.g. plot definition, filtering, colors, symbols</a:t>
            </a:r>
            <a:r>
              <a:rPr lang="en-US" sz="2400" dirty="0"/>
              <a:t>) / User </a:t>
            </a:r>
            <a:r>
              <a:rPr lang="en-US" sz="2400" dirty="0" smtClean="0"/>
              <a:t>Sophistication</a:t>
            </a:r>
          </a:p>
          <a:p>
            <a:r>
              <a:rPr lang="en-US" sz="2400" dirty="0" smtClean="0"/>
              <a:t>Keep UI completely separate from IP&amp;S</a:t>
            </a:r>
            <a:endParaRPr lang="en-US" sz="2400" dirty="0"/>
          </a:p>
          <a:p>
            <a:r>
              <a:rPr lang="en-US" sz="2400" dirty="0"/>
              <a:t>UI </a:t>
            </a:r>
            <a:r>
              <a:rPr lang="en-US" sz="2400" dirty="0" smtClean="0"/>
              <a:t>Integration: Data Bus; Pub/Sub model</a:t>
            </a:r>
            <a:endParaRPr lang="en-US" sz="2400" dirty="0"/>
          </a:p>
          <a:p>
            <a:r>
              <a:rPr lang="en-US" sz="2400" dirty="0" smtClean="0"/>
              <a:t>Threading Issues</a:t>
            </a:r>
          </a:p>
          <a:p>
            <a:endParaRPr lang="en-US" dirty="0"/>
          </a:p>
        </p:txBody>
      </p:sp>
    </p:spTree>
    <p:extLst>
      <p:ext uri="{BB962C8B-B14F-4D97-AF65-F5344CB8AC3E}">
        <p14:creationId xmlns:p14="http://schemas.microsoft.com/office/powerpoint/2010/main" val="266748527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167848"/>
            <a:ext cx="9144000" cy="5690152"/>
          </a:xfrm>
          <a:prstGeom prst="rect">
            <a:avLst/>
          </a:prstGeom>
        </p:spPr>
      </p:pic>
      <p:sp>
        <p:nvSpPr>
          <p:cNvPr id="31746" name="Slide Number Placeholder 5"/>
          <p:cNvSpPr>
            <a:spLocks noGrp="1"/>
          </p:cNvSpPr>
          <p:nvPr>
            <p:ph type="sldNum" sz="quarter" idx="12"/>
          </p:nvPr>
        </p:nvSpPr>
        <p:spPr>
          <a:noFill/>
        </p:spPr>
        <p:txBody>
          <a:bodyPr/>
          <a:lstStyle/>
          <a:p>
            <a:fld id="{EFFD345F-125B-D649-9E08-17F15C9CD164}" type="slidenum">
              <a:rPr lang="en-US">
                <a:latin typeface="Arial" charset="0"/>
                <a:ea typeface="ＭＳ Ｐゴシック" charset="-128"/>
                <a:cs typeface="ＭＳ Ｐゴシック" charset="-128"/>
              </a:rPr>
              <a:pPr/>
              <a:t>23</a:t>
            </a:fld>
            <a:endParaRPr lang="en-US" dirty="0">
              <a:latin typeface="Arial" charset="0"/>
              <a:ea typeface="ＭＳ Ｐゴシック" charset="-128"/>
              <a:cs typeface="ＭＳ Ｐゴシック" charset="-128"/>
            </a:endParaRPr>
          </a:p>
        </p:txBody>
      </p:sp>
      <p:sp>
        <p:nvSpPr>
          <p:cNvPr id="31747" name="Rectangle 2"/>
          <p:cNvSpPr>
            <a:spLocks noGrp="1" noChangeArrowheads="1"/>
          </p:cNvSpPr>
          <p:nvPr>
            <p:ph type="title"/>
          </p:nvPr>
        </p:nvSpPr>
        <p:spPr>
          <a:xfrm>
            <a:off x="457200" y="215900"/>
            <a:ext cx="8686800" cy="673100"/>
          </a:xfrm>
          <a:solidFill>
            <a:schemeClr val="bg1">
              <a:alpha val="67000"/>
            </a:schemeClr>
          </a:solidFill>
        </p:spPr>
        <p:txBody>
          <a:bodyPr/>
          <a:lstStyle/>
          <a:p>
            <a:r>
              <a:rPr lang="en-US" dirty="0" smtClean="0">
                <a:ea typeface="ＭＳ Ｐゴシック" charset="-128"/>
                <a:cs typeface="ＭＳ Ｐゴシック" charset="-128"/>
              </a:rPr>
              <a:t>What-Ifs: Various Can be Performed</a:t>
            </a:r>
            <a:endParaRPr lang="en-US" dirty="0">
              <a:ea typeface="ＭＳ Ｐゴシック" charset="-128"/>
              <a:cs typeface="ＭＳ Ｐゴシック" charset="-128"/>
            </a:endParaRPr>
          </a:p>
        </p:txBody>
      </p:sp>
      <p:sp>
        <p:nvSpPr>
          <p:cNvPr id="31748" name="Rectangle 3"/>
          <p:cNvSpPr>
            <a:spLocks noGrp="1" noChangeArrowheads="1"/>
          </p:cNvSpPr>
          <p:nvPr>
            <p:ph type="body" idx="1"/>
          </p:nvPr>
        </p:nvSpPr>
        <p:spPr>
          <a:xfrm>
            <a:off x="914400" y="1752600"/>
            <a:ext cx="7620000" cy="3733800"/>
          </a:xfrm>
          <a:solidFill>
            <a:schemeClr val="bg1">
              <a:alpha val="79000"/>
            </a:schemeClr>
          </a:solidFill>
        </p:spPr>
        <p:txBody>
          <a:bodyPr/>
          <a:lstStyle/>
          <a:p>
            <a:r>
              <a:rPr lang="en-US" dirty="0">
                <a:ea typeface="ＭＳ Ｐゴシック" charset="-128"/>
                <a:cs typeface="ＭＳ Ｐゴシック" charset="-128"/>
              </a:rPr>
              <a:t>Change the </a:t>
            </a:r>
            <a:r>
              <a:rPr lang="en-US" dirty="0" smtClean="0">
                <a:ea typeface="ＭＳ Ｐゴシック" charset="-128"/>
                <a:cs typeface="ＭＳ Ｐゴシック" charset="-128"/>
              </a:rPr>
              <a:t>demand for different SKUs</a:t>
            </a:r>
          </a:p>
          <a:p>
            <a:pPr lvl="1"/>
            <a:r>
              <a:rPr lang="en-US" dirty="0" smtClean="0">
                <a:cs typeface="ＭＳ Ｐゴシック" charset="-128"/>
              </a:rPr>
              <a:t>Due to inventory &amp; expiration dates</a:t>
            </a:r>
            <a:endParaRPr lang="en-US" dirty="0">
              <a:ea typeface="ＭＳ Ｐゴシック" charset="-128"/>
              <a:cs typeface="ＭＳ Ｐゴシック" charset="-128"/>
            </a:endParaRPr>
          </a:p>
          <a:p>
            <a:r>
              <a:rPr lang="en-US" dirty="0">
                <a:ea typeface="ＭＳ Ｐゴシック" charset="-128"/>
                <a:cs typeface="ＭＳ Ｐゴシック" charset="-128"/>
              </a:rPr>
              <a:t>Change the working time of </a:t>
            </a:r>
            <a:r>
              <a:rPr lang="en-US" dirty="0" smtClean="0">
                <a:ea typeface="ＭＳ Ｐゴシック" charset="-128"/>
                <a:cs typeface="ＭＳ Ｐゴシック" charset="-128"/>
              </a:rPr>
              <a:t>machines</a:t>
            </a:r>
          </a:p>
          <a:p>
            <a:r>
              <a:rPr lang="en-US" dirty="0" smtClean="0">
                <a:ea typeface="ＭＳ Ｐゴシック" charset="-128"/>
                <a:cs typeface="ＭＳ Ｐゴシック" charset="-128"/>
              </a:rPr>
              <a:t>Change changeover properties</a:t>
            </a:r>
            <a:endParaRPr lang="en-US" dirty="0">
              <a:ea typeface="ＭＳ Ｐゴシック" charset="-128"/>
              <a:cs typeface="ＭＳ Ｐゴシック" charset="-128"/>
            </a:endParaRPr>
          </a:p>
          <a:p>
            <a:r>
              <a:rPr lang="en-US" dirty="0" smtClean="0">
                <a:ea typeface="ＭＳ Ｐゴシック" charset="-128"/>
                <a:cs typeface="ＭＳ Ｐゴシック" charset="-128"/>
              </a:rPr>
              <a:t>Make changes in external data or in ProPlan</a:t>
            </a:r>
          </a:p>
          <a:p>
            <a:r>
              <a:rPr lang="en-US" dirty="0">
                <a:ea typeface="ＭＳ Ｐゴシック" charset="-128"/>
                <a:cs typeface="ＭＳ Ｐゴシック" charset="-128"/>
              </a:rPr>
              <a:t>Update production schedule after changes in a matter of </a:t>
            </a:r>
            <a:r>
              <a:rPr lang="en-US" dirty="0" smtClean="0">
                <a:ea typeface="ＭＳ Ｐゴシック" charset="-128"/>
                <a:cs typeface="ＭＳ Ｐゴシック" charset="-128"/>
              </a:rPr>
              <a:t>minutes</a:t>
            </a:r>
            <a:endParaRPr lang="en-US" dirty="0">
              <a:ea typeface="ＭＳ Ｐゴシック" charset="-128"/>
              <a:cs typeface="ＭＳ Ｐゴシック" charset="-128"/>
            </a:endParaRPr>
          </a:p>
          <a:p>
            <a:endParaRPr lang="en-US" dirty="0" smtClean="0">
              <a:ea typeface="ＭＳ Ｐゴシック" charset="-128"/>
              <a:cs typeface="ＭＳ Ｐゴシック" charset="-128"/>
            </a:endParaRPr>
          </a:p>
        </p:txBody>
      </p:sp>
    </p:spTree>
    <p:extLst>
      <p:ext uri="{BB962C8B-B14F-4D97-AF65-F5344CB8AC3E}">
        <p14:creationId xmlns:p14="http://schemas.microsoft.com/office/powerpoint/2010/main" val="1929322207"/>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xfrm>
            <a:off x="8583246" y="6477000"/>
            <a:ext cx="533400" cy="304800"/>
          </a:xfrm>
          <a:noFill/>
        </p:spPr>
        <p:txBody>
          <a:bodyPr/>
          <a:lstStyle/>
          <a:p>
            <a:fld id="{9D20EF04-4B60-2443-B968-7A3410C95487}" type="slidenum">
              <a:rPr lang="en-US">
                <a:latin typeface="Arial" charset="0"/>
                <a:ea typeface="ＭＳ Ｐゴシック" charset="-128"/>
                <a:cs typeface="ＭＳ Ｐゴシック" charset="-128"/>
              </a:rPr>
              <a:pPr/>
              <a:t>24</a:t>
            </a:fld>
            <a:endParaRPr lang="en-US" dirty="0">
              <a:latin typeface="Arial" charset="0"/>
              <a:ea typeface="ＭＳ Ｐゴシック" charset="-128"/>
              <a:cs typeface="ＭＳ Ｐゴシック" charset="-128"/>
            </a:endParaRPr>
          </a:p>
        </p:txBody>
      </p:sp>
      <p:sp>
        <p:nvSpPr>
          <p:cNvPr id="37891" name="Rectangle 2"/>
          <p:cNvSpPr>
            <a:spLocks noGrp="1" noChangeArrowheads="1"/>
          </p:cNvSpPr>
          <p:nvPr>
            <p:ph type="title"/>
          </p:nvPr>
        </p:nvSpPr>
        <p:spPr>
          <a:xfrm>
            <a:off x="471488" y="258763"/>
            <a:ext cx="8229600" cy="808037"/>
          </a:xfrm>
        </p:spPr>
        <p:txBody>
          <a:bodyPr/>
          <a:lstStyle/>
          <a:p>
            <a:r>
              <a:rPr lang="en-US" dirty="0" smtClean="0">
                <a:ea typeface="ＭＳ Ｐゴシック" charset="-128"/>
                <a:cs typeface="ＭＳ Ｐゴシック" charset="-128"/>
              </a:rPr>
              <a:t>What-If Capabilities</a:t>
            </a:r>
            <a:endParaRPr lang="en-US" dirty="0">
              <a:ea typeface="ＭＳ Ｐゴシック" charset="-128"/>
              <a:cs typeface="ＭＳ Ｐゴシック" charset="-128"/>
            </a:endParaRPr>
          </a:p>
        </p:txBody>
      </p:sp>
      <p:sp>
        <p:nvSpPr>
          <p:cNvPr id="37892" name="Rectangle 3"/>
          <p:cNvSpPr>
            <a:spLocks noGrp="1" noChangeArrowheads="1"/>
          </p:cNvSpPr>
          <p:nvPr>
            <p:ph type="body" idx="1"/>
          </p:nvPr>
        </p:nvSpPr>
        <p:spPr>
          <a:xfrm>
            <a:off x="914400" y="1143000"/>
            <a:ext cx="7696200" cy="762000"/>
          </a:xfrm>
        </p:spPr>
        <p:txBody>
          <a:bodyPr/>
          <a:lstStyle/>
          <a:p>
            <a:r>
              <a:rPr lang="en-US" sz="2400" dirty="0"/>
              <a:t>T</a:t>
            </a:r>
            <a:r>
              <a:rPr lang="en-US" sz="2400" dirty="0" smtClean="0"/>
              <a:t>he </a:t>
            </a:r>
            <a:r>
              <a:rPr lang="en-US" sz="2400" dirty="0"/>
              <a:t>user can manually add/remove </a:t>
            </a:r>
            <a:r>
              <a:rPr lang="en-US" sz="2400" dirty="0" smtClean="0"/>
              <a:t>machines or </a:t>
            </a:r>
            <a:r>
              <a:rPr lang="en-US" sz="2400" dirty="0"/>
              <a:t>change </a:t>
            </a:r>
            <a:r>
              <a:rPr lang="en-US" sz="2400" dirty="0" smtClean="0"/>
              <a:t>calendars to </a:t>
            </a:r>
            <a:r>
              <a:rPr lang="en-US" sz="2400" dirty="0"/>
              <a:t>see the effect on the schedule</a:t>
            </a:r>
            <a:r>
              <a:rPr lang="en-US" sz="2400" dirty="0" smtClean="0"/>
              <a:t>.</a:t>
            </a:r>
            <a:r>
              <a:rPr lang="en-US" sz="2400" dirty="0">
                <a:ea typeface="ＭＳ Ｐゴシック" charset="-128"/>
                <a:cs typeface="ＭＳ Ｐゴシック" charset="-128"/>
              </a:rPr>
              <a:t>	</a:t>
            </a:r>
          </a:p>
        </p:txBody>
      </p:sp>
      <p:pic>
        <p:nvPicPr>
          <p:cNvPr id="6" name="Picture 5" descr="22_WhatIf_HigherThroughput.png"/>
          <p:cNvPicPr>
            <a:picLocks noChangeAspect="1"/>
          </p:cNvPicPr>
          <p:nvPr/>
        </p:nvPicPr>
        <p:blipFill>
          <a:blip r:embed="rId3"/>
          <a:stretch>
            <a:fillRect/>
          </a:stretch>
        </p:blipFill>
        <p:spPr>
          <a:xfrm>
            <a:off x="152400" y="2438400"/>
            <a:ext cx="8610600" cy="3077407"/>
          </a:xfrm>
          <a:prstGeom prst="rect">
            <a:avLst/>
          </a:prstGeom>
        </p:spPr>
      </p:pic>
    </p:spTree>
    <p:extLst>
      <p:ext uri="{BB962C8B-B14F-4D97-AF65-F5344CB8AC3E}">
        <p14:creationId xmlns:p14="http://schemas.microsoft.com/office/powerpoint/2010/main" val="320091244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xfrm>
            <a:off x="8583246" y="6477000"/>
            <a:ext cx="533400" cy="304800"/>
          </a:xfrm>
          <a:noFill/>
        </p:spPr>
        <p:txBody>
          <a:bodyPr/>
          <a:lstStyle/>
          <a:p>
            <a:fld id="{9D20EF04-4B60-2443-B968-7A3410C95487}" type="slidenum">
              <a:rPr lang="en-US">
                <a:latin typeface="Arial" charset="0"/>
                <a:ea typeface="ＭＳ Ｐゴシック" charset="-128"/>
                <a:cs typeface="ＭＳ Ｐゴシック" charset="-128"/>
              </a:rPr>
              <a:pPr/>
              <a:t>25</a:t>
            </a:fld>
            <a:endParaRPr lang="en-US" dirty="0">
              <a:latin typeface="Arial" charset="0"/>
              <a:ea typeface="ＭＳ Ｐゴシック" charset="-128"/>
              <a:cs typeface="ＭＳ Ｐゴシック" charset="-128"/>
            </a:endParaRPr>
          </a:p>
        </p:txBody>
      </p:sp>
      <p:sp>
        <p:nvSpPr>
          <p:cNvPr id="37891" name="Rectangle 2"/>
          <p:cNvSpPr>
            <a:spLocks noGrp="1" noChangeArrowheads="1"/>
          </p:cNvSpPr>
          <p:nvPr>
            <p:ph type="title"/>
          </p:nvPr>
        </p:nvSpPr>
        <p:spPr>
          <a:xfrm>
            <a:off x="471488" y="258763"/>
            <a:ext cx="8229600" cy="808037"/>
          </a:xfrm>
        </p:spPr>
        <p:txBody>
          <a:bodyPr/>
          <a:lstStyle/>
          <a:p>
            <a:r>
              <a:rPr lang="en-US" dirty="0" smtClean="0">
                <a:ea typeface="ＭＳ Ｐゴシック" charset="-128"/>
                <a:cs typeface="ＭＳ Ｐゴシック" charset="-128"/>
              </a:rPr>
              <a:t>Complete Calendar Support</a:t>
            </a:r>
            <a:endParaRPr lang="en-US" dirty="0">
              <a:ea typeface="ＭＳ Ｐゴシック" charset="-128"/>
              <a:cs typeface="ＭＳ Ｐゴシック" charset="-128"/>
            </a:endParaRPr>
          </a:p>
        </p:txBody>
      </p:sp>
      <p:pic>
        <p:nvPicPr>
          <p:cNvPr id="5" name="Picture 4"/>
          <p:cNvPicPr>
            <a:picLocks noChangeAspect="1"/>
          </p:cNvPicPr>
          <p:nvPr/>
        </p:nvPicPr>
        <p:blipFill>
          <a:blip r:embed="rId3"/>
          <a:stretch>
            <a:fillRect/>
          </a:stretch>
        </p:blipFill>
        <p:spPr>
          <a:xfrm>
            <a:off x="1371600" y="1295400"/>
            <a:ext cx="6578600" cy="5397500"/>
          </a:xfrm>
          <a:prstGeom prst="rect">
            <a:avLst/>
          </a:prstGeom>
        </p:spPr>
      </p:pic>
    </p:spTree>
    <p:extLst>
      <p:ext uri="{BB962C8B-B14F-4D97-AF65-F5344CB8AC3E}">
        <p14:creationId xmlns:p14="http://schemas.microsoft.com/office/powerpoint/2010/main" val="1783409145"/>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What-If: Same Demand 3 vs 2 Lines</a:t>
            </a:r>
            <a:endParaRPr lang="en-US" dirty="0"/>
          </a:p>
        </p:txBody>
      </p:sp>
      <p:sp>
        <p:nvSpPr>
          <p:cNvPr id="4" name="Slide Number Placeholder 3"/>
          <p:cNvSpPr>
            <a:spLocks noGrp="1"/>
          </p:cNvSpPr>
          <p:nvPr>
            <p:ph type="sldNum" sz="quarter" idx="12"/>
          </p:nvPr>
        </p:nvSpPr>
        <p:spPr/>
        <p:txBody>
          <a:bodyPr/>
          <a:lstStyle/>
          <a:p>
            <a:pPr>
              <a:defRPr/>
            </a:pPr>
            <a:fld id="{C67E481F-76AA-E243-B123-8E66E1FAA1FA}" type="slidenum">
              <a:rPr lang="en-US" smtClean="0"/>
              <a:pPr>
                <a:defRPr/>
              </a:pPr>
              <a:t>26</a:t>
            </a:fld>
            <a:endParaRPr lang="en-US" dirty="0"/>
          </a:p>
        </p:txBody>
      </p:sp>
      <p:pic>
        <p:nvPicPr>
          <p:cNvPr id="8" name="Picture 7" descr="23_3Machines.png"/>
          <p:cNvPicPr>
            <a:picLocks noChangeAspect="1"/>
          </p:cNvPicPr>
          <p:nvPr/>
        </p:nvPicPr>
        <p:blipFill>
          <a:blip r:embed="rId2"/>
          <a:stretch>
            <a:fillRect/>
          </a:stretch>
        </p:blipFill>
        <p:spPr>
          <a:xfrm>
            <a:off x="0" y="1676400"/>
            <a:ext cx="9144000" cy="2228092"/>
          </a:xfrm>
          <a:prstGeom prst="rect">
            <a:avLst/>
          </a:prstGeom>
        </p:spPr>
      </p:pic>
      <p:pic>
        <p:nvPicPr>
          <p:cNvPr id="9" name="Picture 8" descr="23_2Machines.png"/>
          <p:cNvPicPr>
            <a:picLocks noChangeAspect="1"/>
          </p:cNvPicPr>
          <p:nvPr/>
        </p:nvPicPr>
        <p:blipFill>
          <a:blip r:embed="rId3"/>
          <a:stretch>
            <a:fillRect/>
          </a:stretch>
        </p:blipFill>
        <p:spPr>
          <a:xfrm>
            <a:off x="0" y="4419600"/>
            <a:ext cx="9144000" cy="1952712"/>
          </a:xfrm>
          <a:prstGeom prst="rect">
            <a:avLst/>
          </a:prstGeom>
        </p:spPr>
      </p:pic>
    </p:spTree>
    <p:extLst>
      <p:ext uri="{BB962C8B-B14F-4D97-AF65-F5344CB8AC3E}">
        <p14:creationId xmlns:p14="http://schemas.microsoft.com/office/powerpoint/2010/main" val="17624907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p:spPr>
        <p:txBody>
          <a:bodyPr/>
          <a:lstStyle/>
          <a:p>
            <a:fld id="{983C7F9A-740F-034C-A5FF-74832F36D6F9}" type="slidenum">
              <a:rPr lang="en-US" smtClean="0">
                <a:latin typeface="Arial" charset="0"/>
                <a:ea typeface="ＭＳ Ｐゴシック" charset="-128"/>
                <a:cs typeface="ＭＳ Ｐゴシック" charset="-128"/>
              </a:rPr>
              <a:pPr/>
              <a:t>27</a:t>
            </a:fld>
            <a:endParaRPr lang="en-US" dirty="0" smtClean="0">
              <a:latin typeface="Arial" charset="0"/>
              <a:ea typeface="ＭＳ Ｐゴシック" charset="-128"/>
              <a:cs typeface="ＭＳ Ｐゴシック" charset="-128"/>
            </a:endParaRPr>
          </a:p>
        </p:txBody>
      </p:sp>
      <p:sp>
        <p:nvSpPr>
          <p:cNvPr id="44035" name="Rectangle 2"/>
          <p:cNvSpPr>
            <a:spLocks noGrp="1" noChangeArrowheads="1"/>
          </p:cNvSpPr>
          <p:nvPr>
            <p:ph type="title"/>
          </p:nvPr>
        </p:nvSpPr>
        <p:spPr>
          <a:xfrm>
            <a:off x="914400" y="381000"/>
            <a:ext cx="7543800" cy="647700"/>
          </a:xfrm>
        </p:spPr>
        <p:txBody>
          <a:bodyPr/>
          <a:lstStyle/>
          <a:p>
            <a:pPr eaLnBrk="1" hangingPunct="1"/>
            <a:r>
              <a:rPr lang="en-US" dirty="0" smtClean="0">
                <a:ea typeface="ＭＳ Ｐゴシック" charset="-128"/>
                <a:cs typeface="ＭＳ Ｐゴシック" charset="-128"/>
              </a:rPr>
              <a:t>Conflicts</a:t>
            </a:r>
            <a:endParaRPr lang="en-US" dirty="0">
              <a:ea typeface="ＭＳ Ｐゴシック" charset="-128"/>
              <a:cs typeface="ＭＳ Ｐゴシック" charset="-128"/>
            </a:endParaRPr>
          </a:p>
        </p:txBody>
      </p:sp>
      <p:sp>
        <p:nvSpPr>
          <p:cNvPr id="44036" name="Rectangle 3"/>
          <p:cNvSpPr>
            <a:spLocks noGrp="1" noChangeArrowheads="1"/>
          </p:cNvSpPr>
          <p:nvPr>
            <p:ph type="body" idx="1"/>
          </p:nvPr>
        </p:nvSpPr>
        <p:spPr>
          <a:xfrm>
            <a:off x="914400" y="1143000"/>
            <a:ext cx="7543800" cy="990600"/>
          </a:xfrm>
        </p:spPr>
        <p:txBody>
          <a:bodyPr/>
          <a:lstStyle/>
          <a:p>
            <a:pPr eaLnBrk="1" hangingPunct="1">
              <a:lnSpc>
                <a:spcPct val="80000"/>
              </a:lnSpc>
            </a:pPr>
            <a:r>
              <a:rPr lang="en-US" sz="2400" dirty="0" smtClean="0">
                <a:ea typeface="ＭＳ Ｐゴシック" charset="-128"/>
                <a:cs typeface="ＭＳ Ｐゴシック" charset="-128"/>
              </a:rPr>
              <a:t>Conflicts will occur if there are not enough lines / machines</a:t>
            </a:r>
          </a:p>
          <a:p>
            <a:pPr lvl="1" eaLnBrk="1" hangingPunct="1">
              <a:lnSpc>
                <a:spcPct val="80000"/>
              </a:lnSpc>
            </a:pPr>
            <a:r>
              <a:rPr lang="en-US" sz="2000" dirty="0" smtClean="0">
                <a:ea typeface="ＭＳ Ｐゴシック" charset="-128"/>
                <a:cs typeface="ＭＳ Ｐゴシック" charset="-128"/>
              </a:rPr>
              <a:t>Conflicts shown in </a:t>
            </a:r>
            <a:r>
              <a:rPr lang="en-US" sz="2000" dirty="0" smtClean="0">
                <a:solidFill>
                  <a:srgbClr val="FF0000"/>
                </a:solidFill>
                <a:ea typeface="ＭＳ Ｐゴシック" charset="-128"/>
                <a:cs typeface="ＭＳ Ｐゴシック" charset="-128"/>
              </a:rPr>
              <a:t>red</a:t>
            </a:r>
          </a:p>
        </p:txBody>
      </p:sp>
      <p:pic>
        <p:nvPicPr>
          <p:cNvPr id="3" name="Picture 2"/>
          <p:cNvPicPr>
            <a:picLocks noChangeAspect="1"/>
          </p:cNvPicPr>
          <p:nvPr/>
        </p:nvPicPr>
        <p:blipFill>
          <a:blip r:embed="rId3"/>
          <a:stretch>
            <a:fillRect/>
          </a:stretch>
        </p:blipFill>
        <p:spPr>
          <a:xfrm>
            <a:off x="1447800" y="2209800"/>
            <a:ext cx="7010400" cy="4636168"/>
          </a:xfrm>
          <a:prstGeom prst="rect">
            <a:avLst/>
          </a:prstGeom>
        </p:spPr>
      </p:pic>
    </p:spTree>
    <p:extLst>
      <p:ext uri="{BB962C8B-B14F-4D97-AF65-F5344CB8AC3E}">
        <p14:creationId xmlns:p14="http://schemas.microsoft.com/office/powerpoint/2010/main" val="3268819960"/>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xfrm>
            <a:off x="8583246" y="6477000"/>
            <a:ext cx="533400" cy="304800"/>
          </a:xfrm>
          <a:noFill/>
        </p:spPr>
        <p:txBody>
          <a:bodyPr/>
          <a:lstStyle/>
          <a:p>
            <a:fld id="{9D20EF04-4B60-2443-B968-7A3410C95487}" type="slidenum">
              <a:rPr lang="en-US">
                <a:latin typeface="Arial" charset="0"/>
                <a:ea typeface="ＭＳ Ｐゴシック" charset="-128"/>
                <a:cs typeface="ＭＳ Ｐゴシック" charset="-128"/>
              </a:rPr>
              <a:pPr/>
              <a:t>28</a:t>
            </a:fld>
            <a:endParaRPr lang="en-US" dirty="0">
              <a:latin typeface="Arial" charset="0"/>
              <a:ea typeface="ＭＳ Ｐゴシック" charset="-128"/>
              <a:cs typeface="ＭＳ Ｐゴシック" charset="-128"/>
            </a:endParaRPr>
          </a:p>
        </p:txBody>
      </p:sp>
      <p:sp>
        <p:nvSpPr>
          <p:cNvPr id="37891" name="Rectangle 2"/>
          <p:cNvSpPr>
            <a:spLocks noGrp="1" noChangeArrowheads="1"/>
          </p:cNvSpPr>
          <p:nvPr>
            <p:ph type="title"/>
          </p:nvPr>
        </p:nvSpPr>
        <p:spPr>
          <a:xfrm>
            <a:off x="914400" y="381000"/>
            <a:ext cx="7543800" cy="990600"/>
          </a:xfrm>
        </p:spPr>
        <p:txBody>
          <a:bodyPr/>
          <a:lstStyle/>
          <a:p>
            <a:r>
              <a:rPr lang="en-US" dirty="0"/>
              <a:t>Removing </a:t>
            </a:r>
            <a:r>
              <a:rPr lang="en-US" dirty="0" smtClean="0"/>
              <a:t>Capacity Without </a:t>
            </a:r>
            <a:r>
              <a:rPr lang="en-US" dirty="0"/>
              <a:t>Causing Conflicts </a:t>
            </a:r>
            <a:endParaRPr lang="en-US" dirty="0">
              <a:ea typeface="ＭＳ Ｐゴシック" charset="-128"/>
              <a:cs typeface="ＭＳ Ｐゴシック" charset="-128"/>
            </a:endParaRPr>
          </a:p>
        </p:txBody>
      </p:sp>
      <p:pic>
        <p:nvPicPr>
          <p:cNvPr id="4" name="Picture 3"/>
          <p:cNvPicPr>
            <a:picLocks noChangeAspect="1"/>
          </p:cNvPicPr>
          <p:nvPr/>
        </p:nvPicPr>
        <p:blipFill>
          <a:blip r:embed="rId3"/>
          <a:stretch>
            <a:fillRect/>
          </a:stretch>
        </p:blipFill>
        <p:spPr>
          <a:xfrm>
            <a:off x="974502" y="1676400"/>
            <a:ext cx="7788498" cy="5132097"/>
          </a:xfrm>
          <a:prstGeom prst="rect">
            <a:avLst/>
          </a:prstGeom>
        </p:spPr>
      </p:pic>
    </p:spTree>
    <p:extLst>
      <p:ext uri="{BB962C8B-B14F-4D97-AF65-F5344CB8AC3E}">
        <p14:creationId xmlns:p14="http://schemas.microsoft.com/office/powerpoint/2010/main" val="914570206"/>
      </p:ext>
    </p:extLst>
  </p:cSld>
  <p:clrMapOvr>
    <a:masterClrMapping/>
  </p:clrMapOvr>
  <p:transition xmlns:p14="http://schemas.microsoft.com/office/powerpoint/2010/main">
    <p:random/>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762000"/>
          </a:xfrm>
        </p:spPr>
        <p:txBody>
          <a:bodyPr/>
          <a:lstStyle/>
          <a:p>
            <a:r>
              <a:rPr lang="en-US" dirty="0" smtClean="0"/>
              <a:t>What-if: End of Year Shutdown</a:t>
            </a:r>
            <a:endParaRPr lang="en-US" dirty="0"/>
          </a:p>
        </p:txBody>
      </p:sp>
      <p:sp>
        <p:nvSpPr>
          <p:cNvPr id="4" name="Slide Number Placeholder 3"/>
          <p:cNvSpPr>
            <a:spLocks noGrp="1"/>
          </p:cNvSpPr>
          <p:nvPr>
            <p:ph type="sldNum" sz="quarter" idx="12"/>
          </p:nvPr>
        </p:nvSpPr>
        <p:spPr/>
        <p:txBody>
          <a:bodyPr/>
          <a:lstStyle/>
          <a:p>
            <a:pPr>
              <a:defRPr/>
            </a:pPr>
            <a:fld id="{C67E481F-76AA-E243-B123-8E66E1FAA1FA}" type="slidenum">
              <a:rPr lang="en-US" smtClean="0"/>
              <a:pPr>
                <a:defRPr/>
              </a:pPr>
              <a:t>29</a:t>
            </a:fld>
            <a:endParaRPr lang="en-US" dirty="0"/>
          </a:p>
        </p:txBody>
      </p:sp>
      <p:pic>
        <p:nvPicPr>
          <p:cNvPr id="8" name="Picture 7"/>
          <p:cNvPicPr>
            <a:picLocks noChangeAspect="1"/>
          </p:cNvPicPr>
          <p:nvPr/>
        </p:nvPicPr>
        <p:blipFill>
          <a:blip r:embed="rId2"/>
          <a:stretch>
            <a:fillRect/>
          </a:stretch>
        </p:blipFill>
        <p:spPr>
          <a:xfrm>
            <a:off x="914400" y="1143000"/>
            <a:ext cx="5715000" cy="3013769"/>
          </a:xfrm>
          <a:prstGeom prst="rect">
            <a:avLst/>
          </a:prstGeom>
        </p:spPr>
      </p:pic>
      <p:pic>
        <p:nvPicPr>
          <p:cNvPr id="7" name="Picture 6"/>
          <p:cNvPicPr>
            <a:picLocks noChangeAspect="1"/>
          </p:cNvPicPr>
          <p:nvPr/>
        </p:nvPicPr>
        <p:blipFill>
          <a:blip r:embed="rId3"/>
          <a:stretch>
            <a:fillRect/>
          </a:stretch>
        </p:blipFill>
        <p:spPr>
          <a:xfrm>
            <a:off x="914400" y="3733800"/>
            <a:ext cx="5715000" cy="3000375"/>
          </a:xfrm>
          <a:prstGeom prst="rect">
            <a:avLst/>
          </a:prstGeom>
        </p:spPr>
      </p:pic>
      <p:sp>
        <p:nvSpPr>
          <p:cNvPr id="9" name="Oval 4"/>
          <p:cNvSpPr/>
          <p:nvPr/>
        </p:nvSpPr>
        <p:spPr bwMode="auto">
          <a:xfrm>
            <a:off x="5410200" y="4191000"/>
            <a:ext cx="1600200" cy="10668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12" charset="0"/>
            </a:endParaRPr>
          </a:p>
        </p:txBody>
      </p:sp>
    </p:spTree>
    <p:extLst>
      <p:ext uri="{BB962C8B-B14F-4D97-AF65-F5344CB8AC3E}">
        <p14:creationId xmlns:p14="http://schemas.microsoft.com/office/powerpoint/2010/main" val="158597301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774700"/>
          </a:xfrm>
        </p:spPr>
        <p:txBody>
          <a:bodyPr/>
          <a:lstStyle/>
          <a:p>
            <a:r>
              <a:rPr lang="en-US" dirty="0" smtClean="0"/>
              <a:t>Background</a:t>
            </a:r>
            <a:br>
              <a:rPr lang="en-US" dirty="0" smtClean="0"/>
            </a:br>
            <a:r>
              <a:rPr lang="en-US" sz="2400" dirty="0" smtClean="0"/>
              <a:t>(Mostly obvious, but just in case </a:t>
            </a:r>
            <a:r>
              <a:rPr lang="is-IS" sz="2400" dirty="0" smtClean="0"/>
              <a:t>…</a:t>
            </a:r>
            <a:r>
              <a:rPr lang="en-US" sz="2400" dirty="0" smtClean="0"/>
              <a:t>)</a:t>
            </a:r>
            <a:endParaRPr lang="en-US" sz="2400" dirty="0"/>
          </a:p>
        </p:txBody>
      </p:sp>
      <p:sp>
        <p:nvSpPr>
          <p:cNvPr id="3" name="Content Placeholder 2"/>
          <p:cNvSpPr>
            <a:spLocks noGrp="1"/>
          </p:cNvSpPr>
          <p:nvPr>
            <p:ph idx="1"/>
          </p:nvPr>
        </p:nvSpPr>
        <p:spPr>
          <a:xfrm>
            <a:off x="469900" y="1358900"/>
            <a:ext cx="8318500" cy="5041900"/>
          </a:xfrm>
        </p:spPr>
        <p:txBody>
          <a:bodyPr/>
          <a:lstStyle/>
          <a:p>
            <a:pPr marL="457200" indent="-457200">
              <a:buFont typeface="Arial"/>
              <a:buChar char="•"/>
            </a:pPr>
            <a:r>
              <a:rPr lang="en-US" sz="2400" dirty="0" smtClean="0"/>
              <a:t>Every domain/client/end-users are different </a:t>
            </a:r>
          </a:p>
          <a:p>
            <a:pPr marL="857250" lvl="1" indent="-457200">
              <a:buFont typeface="Arial"/>
              <a:buChar char="•"/>
            </a:pPr>
            <a:r>
              <a:rPr lang="en-US" sz="2200" dirty="0" smtClean="0"/>
              <a:t>Vocab/concepts/algorithms/technical sophistication =&gt; UI</a:t>
            </a:r>
          </a:p>
          <a:p>
            <a:pPr marL="457200" indent="-457200">
              <a:buFont typeface="Arial"/>
              <a:buChar char="•"/>
            </a:pPr>
            <a:r>
              <a:rPr lang="en-US" sz="2400" dirty="0" smtClean="0"/>
              <a:t>Many domains are only semi-modeled</a:t>
            </a:r>
          </a:p>
          <a:p>
            <a:pPr marL="857250" lvl="1" indent="-457200">
              <a:buFont typeface="Arial"/>
              <a:buChar char="•"/>
            </a:pPr>
            <a:r>
              <a:rPr lang="en-US" sz="2200" dirty="0" smtClean="0"/>
              <a:t>Both on-purpose (avoid eye-rolls) and because of errors</a:t>
            </a:r>
          </a:p>
          <a:p>
            <a:pPr marL="457200" indent="-457200">
              <a:buFont typeface="Arial"/>
              <a:buChar char="•"/>
            </a:pPr>
            <a:r>
              <a:rPr lang="en-US" sz="2400" dirty="0" smtClean="0"/>
              <a:t>User (Interface) efficiency / Good UI design is important</a:t>
            </a:r>
          </a:p>
          <a:p>
            <a:pPr marL="457200" indent="-457200">
              <a:buFont typeface="Arial"/>
              <a:buChar char="•"/>
            </a:pPr>
            <a:r>
              <a:rPr lang="en-US" sz="2400" dirty="0" smtClean="0"/>
              <a:t>Real World UI Design Heuristics</a:t>
            </a:r>
          </a:p>
          <a:p>
            <a:pPr marL="457200" indent="-457200">
              <a:buFont typeface="Arial"/>
              <a:buChar char="•"/>
            </a:pPr>
            <a:r>
              <a:rPr lang="en-US" sz="2400" dirty="0"/>
              <a:t>Existing Work Flow/ConOps/</a:t>
            </a:r>
            <a:r>
              <a:rPr lang="en-US" sz="2400" dirty="0" smtClean="0"/>
              <a:t>Bureaucracy</a:t>
            </a:r>
          </a:p>
          <a:p>
            <a:pPr marL="457200" indent="-457200">
              <a:buFont typeface="Arial"/>
              <a:buChar char="•"/>
            </a:pPr>
            <a:r>
              <a:rPr lang="en-US" sz="2400" b="1" dirty="0" smtClean="0"/>
              <a:t>The user will sense and perceive your IP&amp;S system entirely through its user interface</a:t>
            </a:r>
          </a:p>
          <a:p>
            <a:pPr marL="457200" indent="-457200">
              <a:buFont typeface="Arial"/>
              <a:buChar char="•"/>
            </a:pPr>
            <a:r>
              <a:rPr lang="en-US" sz="2400" dirty="0" smtClean="0"/>
              <a:t>“You can not automate me!” - Tom Overton, NASA KSC Mission Planning Office, 1990.  Lots of initial skepticism!</a:t>
            </a:r>
            <a:endParaRPr lang="en-US" dirty="0" smtClean="0"/>
          </a:p>
          <a:p>
            <a:pPr marL="457200" indent="-457200">
              <a:buFont typeface="Arial"/>
              <a:buChar char="•"/>
            </a:pPr>
            <a:endParaRPr lang="en-US" dirty="0" smtClean="0"/>
          </a:p>
          <a:p>
            <a:pPr marL="457200" indent="-457200">
              <a:buFont typeface="Arial"/>
              <a:buChar char="•"/>
            </a:pPr>
            <a:endParaRPr lang="en-US" dirty="0" smtClean="0"/>
          </a:p>
          <a:p>
            <a:pPr marL="457200" indent="-457200">
              <a:buFont typeface="Arial"/>
              <a:buChar char="•"/>
            </a:pPr>
            <a:endParaRPr lang="en-US" dirty="0" smtClean="0"/>
          </a:p>
          <a:p>
            <a:pPr marL="457200" indent="-457200">
              <a:buFont typeface="Arial"/>
              <a:buChar char="•"/>
            </a:pPr>
            <a:endParaRPr lang="en-US" dirty="0" smtClean="0"/>
          </a:p>
        </p:txBody>
      </p:sp>
    </p:spTree>
    <p:extLst>
      <p:ext uri="{BB962C8B-B14F-4D97-AF65-F5344CB8AC3E}">
        <p14:creationId xmlns:p14="http://schemas.microsoft.com/office/powerpoint/2010/main" val="233048293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What-if: Demand Increase</a:t>
            </a:r>
            <a:endParaRPr lang="en-US" dirty="0"/>
          </a:p>
        </p:txBody>
      </p:sp>
      <p:sp>
        <p:nvSpPr>
          <p:cNvPr id="4" name="Slide Number Placeholder 3"/>
          <p:cNvSpPr>
            <a:spLocks noGrp="1"/>
          </p:cNvSpPr>
          <p:nvPr>
            <p:ph type="sldNum" sz="quarter" idx="12"/>
          </p:nvPr>
        </p:nvSpPr>
        <p:spPr/>
        <p:txBody>
          <a:bodyPr/>
          <a:lstStyle/>
          <a:p>
            <a:pPr>
              <a:defRPr/>
            </a:pPr>
            <a:fld id="{C67E481F-76AA-E243-B123-8E66E1FAA1FA}" type="slidenum">
              <a:rPr lang="en-US" smtClean="0"/>
              <a:pPr>
                <a:defRPr/>
              </a:pPr>
              <a:t>30</a:t>
            </a:fld>
            <a:endParaRPr lang="en-US" dirty="0"/>
          </a:p>
        </p:txBody>
      </p:sp>
      <p:pic>
        <p:nvPicPr>
          <p:cNvPr id="5" name="Picture 4"/>
          <p:cNvPicPr>
            <a:picLocks noChangeAspect="1"/>
          </p:cNvPicPr>
          <p:nvPr/>
        </p:nvPicPr>
        <p:blipFill>
          <a:blip r:embed="rId2"/>
          <a:stretch>
            <a:fillRect/>
          </a:stretch>
        </p:blipFill>
        <p:spPr>
          <a:xfrm>
            <a:off x="0" y="1728796"/>
            <a:ext cx="9144000" cy="1395404"/>
          </a:xfrm>
          <a:prstGeom prst="rect">
            <a:avLst/>
          </a:prstGeom>
        </p:spPr>
      </p:pic>
      <p:pic>
        <p:nvPicPr>
          <p:cNvPr id="7" name="Picture 6"/>
          <p:cNvPicPr>
            <a:picLocks noChangeAspect="1"/>
          </p:cNvPicPr>
          <p:nvPr/>
        </p:nvPicPr>
        <p:blipFill>
          <a:blip r:embed="rId3"/>
          <a:stretch>
            <a:fillRect/>
          </a:stretch>
        </p:blipFill>
        <p:spPr>
          <a:xfrm>
            <a:off x="0" y="3439886"/>
            <a:ext cx="9144000" cy="1436914"/>
          </a:xfrm>
          <a:prstGeom prst="rect">
            <a:avLst/>
          </a:prstGeom>
        </p:spPr>
      </p:pic>
      <p:sp>
        <p:nvSpPr>
          <p:cNvPr id="12" name="Oval 4"/>
          <p:cNvSpPr/>
          <p:nvPr/>
        </p:nvSpPr>
        <p:spPr bwMode="auto">
          <a:xfrm>
            <a:off x="3505200" y="1828800"/>
            <a:ext cx="1066800" cy="914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12" charset="0"/>
            </a:endParaRPr>
          </a:p>
        </p:txBody>
      </p:sp>
      <p:sp>
        <p:nvSpPr>
          <p:cNvPr id="13" name="Oval 4"/>
          <p:cNvSpPr/>
          <p:nvPr/>
        </p:nvSpPr>
        <p:spPr bwMode="auto">
          <a:xfrm>
            <a:off x="3429000" y="3581400"/>
            <a:ext cx="1066800" cy="914400"/>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pitchFamily="-112" charset="0"/>
            </a:endParaRPr>
          </a:p>
        </p:txBody>
      </p:sp>
    </p:spTree>
    <p:extLst>
      <p:ext uri="{BB962C8B-B14F-4D97-AF65-F5344CB8AC3E}">
        <p14:creationId xmlns:p14="http://schemas.microsoft.com/office/powerpoint/2010/main" val="30118985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01600"/>
            <a:ext cx="9144000" cy="6634497"/>
          </a:xfrm>
          <a:prstGeom prst="rect">
            <a:avLst/>
          </a:prstGeom>
        </p:spPr>
      </p:pic>
    </p:spTree>
    <p:extLst>
      <p:ext uri="{BB962C8B-B14F-4D97-AF65-F5344CB8AC3E}">
        <p14:creationId xmlns:p14="http://schemas.microsoft.com/office/powerpoint/2010/main" val="12121811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9144000" cy="6835161"/>
          </a:xfrm>
          <a:prstGeom prst="rect">
            <a:avLst/>
          </a:prstGeom>
        </p:spPr>
      </p:pic>
    </p:spTree>
    <p:extLst>
      <p:ext uri="{BB962C8B-B14F-4D97-AF65-F5344CB8AC3E}">
        <p14:creationId xmlns:p14="http://schemas.microsoft.com/office/powerpoint/2010/main" val="298889167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534400" cy="1143000"/>
          </a:xfrm>
        </p:spPr>
        <p:txBody>
          <a:bodyPr/>
          <a:lstStyle/>
          <a:p>
            <a:r>
              <a:rPr lang="en-US" dirty="0" smtClean="0"/>
              <a:t>Viable Personnel Visualization</a:t>
            </a:r>
            <a:br>
              <a:rPr lang="en-US" dirty="0" smtClean="0"/>
            </a:br>
            <a:r>
              <a:rPr lang="en-US" dirty="0" smtClean="0"/>
              <a:t>Small Acceptable Set </a:t>
            </a:r>
            <a:r>
              <a:rPr lang="en-US" sz="2400" dirty="0" smtClean="0"/>
              <a:t>(small range of possible personnel; two are working a different/late set of work)</a:t>
            </a:r>
            <a:endParaRPr lang="en-US" sz="2400" dirty="0"/>
          </a:p>
        </p:txBody>
      </p:sp>
      <p:pic>
        <p:nvPicPr>
          <p:cNvPr id="4" name="Content Placeholder 3"/>
          <p:cNvPicPr>
            <a:picLocks noGrp="1" noChangeAspect="1"/>
          </p:cNvPicPr>
          <p:nvPr>
            <p:ph idx="1"/>
          </p:nvPr>
        </p:nvPicPr>
        <p:blipFill>
          <a:blip r:embed="rId2"/>
          <a:stretch>
            <a:fillRect/>
          </a:stretch>
        </p:blipFill>
        <p:spPr>
          <a:xfrm>
            <a:off x="1087315" y="1600200"/>
            <a:ext cx="7197969" cy="4648200"/>
          </a:xfrm>
          <a:prstGeom prst="rect">
            <a:avLst/>
          </a:prstGeom>
        </p:spPr>
      </p:pic>
    </p:spTree>
    <p:extLst>
      <p:ext uri="{BB962C8B-B14F-4D97-AF65-F5344CB8AC3E}">
        <p14:creationId xmlns:p14="http://schemas.microsoft.com/office/powerpoint/2010/main" val="223524094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 Management </a:t>
            </a:r>
            <a:r>
              <a:rPr lang="mr-IN" dirty="0" smtClean="0"/>
              <a:t>–</a:t>
            </a:r>
            <a:r>
              <a:rPr lang="en-US" dirty="0" smtClean="0"/>
              <a:t> </a:t>
            </a:r>
            <a:br>
              <a:rPr lang="en-US" dirty="0" smtClean="0"/>
            </a:br>
            <a:r>
              <a:rPr lang="en-US" dirty="0" smtClean="0"/>
              <a:t>Schedule Report</a:t>
            </a:r>
            <a:endParaRPr lang="en-US" dirty="0"/>
          </a:p>
        </p:txBody>
      </p:sp>
      <p:pic>
        <p:nvPicPr>
          <p:cNvPr id="4" name="Content Placeholder 3"/>
          <p:cNvPicPr>
            <a:picLocks noGrp="1" noChangeAspect="1"/>
          </p:cNvPicPr>
          <p:nvPr>
            <p:ph idx="1"/>
          </p:nvPr>
        </p:nvPicPr>
        <p:blipFill>
          <a:blip r:embed="rId2"/>
          <a:stretch>
            <a:fillRect/>
          </a:stretch>
        </p:blipFill>
        <p:spPr>
          <a:xfrm>
            <a:off x="914400" y="1683519"/>
            <a:ext cx="7543800" cy="4481561"/>
          </a:xfrm>
          <a:prstGeom prst="rect">
            <a:avLst/>
          </a:prstGeom>
        </p:spPr>
      </p:pic>
    </p:spTree>
    <p:extLst>
      <p:ext uri="{BB962C8B-B14F-4D97-AF65-F5344CB8AC3E}">
        <p14:creationId xmlns:p14="http://schemas.microsoft.com/office/powerpoint/2010/main" val="68625109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Plot</a:t>
            </a:r>
            <a:br>
              <a:rPr lang="en-US" dirty="0" smtClean="0"/>
            </a:br>
            <a:r>
              <a:rPr lang="en-US" sz="2400" dirty="0" smtClean="0"/>
              <a:t>Easy configuration via common filter options </a:t>
            </a:r>
            <a:r>
              <a:rPr lang="mr-IN" sz="2400" dirty="0" smtClean="0"/>
              <a:t>–</a:t>
            </a:r>
            <a:r>
              <a:rPr lang="en-US" sz="2400" dirty="0" smtClean="0"/>
              <a:t> see upper right (currently filtered for </a:t>
            </a:r>
            <a:r>
              <a:rPr lang="en-US" sz="2400" dirty="0" smtClean="0"/>
              <a:t>D2)</a:t>
            </a:r>
            <a:endParaRPr lang="en-US" sz="2400" dirty="0"/>
          </a:p>
        </p:txBody>
      </p:sp>
      <p:pic>
        <p:nvPicPr>
          <p:cNvPr id="4" name="Content Placeholder 3"/>
          <p:cNvPicPr>
            <a:picLocks noGrp="1" noChangeAspect="1"/>
          </p:cNvPicPr>
          <p:nvPr>
            <p:ph idx="1"/>
          </p:nvPr>
        </p:nvPicPr>
        <p:blipFill>
          <a:blip r:embed="rId2"/>
          <a:stretch>
            <a:fillRect/>
          </a:stretch>
        </p:blipFill>
        <p:spPr>
          <a:xfrm>
            <a:off x="1571360" y="1600200"/>
            <a:ext cx="6229879" cy="4648200"/>
          </a:xfrm>
          <a:prstGeom prst="rect">
            <a:avLst/>
          </a:prstGeom>
        </p:spPr>
      </p:pic>
    </p:spTree>
    <p:extLst>
      <p:ext uri="{BB962C8B-B14F-4D97-AF65-F5344CB8AC3E}">
        <p14:creationId xmlns:p14="http://schemas.microsoft.com/office/powerpoint/2010/main" val="237916964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Plot</a:t>
            </a:r>
            <a:br>
              <a:rPr lang="en-US" dirty="0" smtClean="0"/>
            </a:br>
            <a:r>
              <a:rPr lang="en-US" sz="2400" dirty="0" smtClean="0"/>
              <a:t>Added filter for section (shows schedule for one subset of students in the class)</a:t>
            </a:r>
            <a:endParaRPr lang="en-US" sz="2400" dirty="0"/>
          </a:p>
        </p:txBody>
      </p:sp>
      <p:pic>
        <p:nvPicPr>
          <p:cNvPr id="8" name="Content Placeholder 7"/>
          <p:cNvPicPr>
            <a:picLocks noGrp="1" noChangeAspect="1"/>
          </p:cNvPicPr>
          <p:nvPr>
            <p:ph idx="1"/>
          </p:nvPr>
        </p:nvPicPr>
        <p:blipFill>
          <a:blip r:embed="rId2"/>
          <a:stretch>
            <a:fillRect/>
          </a:stretch>
        </p:blipFill>
        <p:spPr>
          <a:xfrm>
            <a:off x="1550780" y="1600200"/>
            <a:ext cx="6271039" cy="4648200"/>
          </a:xfrm>
          <a:prstGeom prst="rect">
            <a:avLst/>
          </a:prstGeom>
        </p:spPr>
      </p:pic>
    </p:spTree>
    <p:extLst>
      <p:ext uri="{BB962C8B-B14F-4D97-AF65-F5344CB8AC3E}">
        <p14:creationId xmlns:p14="http://schemas.microsoft.com/office/powerpoint/2010/main" val="1147349340"/>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Calendar Plot</a:t>
            </a:r>
            <a:br>
              <a:rPr lang="en-US" dirty="0" smtClean="0"/>
            </a:br>
            <a:r>
              <a:rPr lang="en-US" sz="2400" dirty="0" smtClean="0"/>
              <a:t>Same timeframe; filtered by room</a:t>
            </a:r>
            <a:endParaRPr lang="en-US" sz="2400" dirty="0"/>
          </a:p>
        </p:txBody>
      </p:sp>
      <p:pic>
        <p:nvPicPr>
          <p:cNvPr id="4" name="Content Placeholder 3"/>
          <p:cNvPicPr>
            <a:picLocks noGrp="1" noChangeAspect="1"/>
          </p:cNvPicPr>
          <p:nvPr>
            <p:ph idx="1"/>
          </p:nvPr>
        </p:nvPicPr>
        <p:blipFill>
          <a:blip r:embed="rId2"/>
          <a:stretch>
            <a:fillRect/>
          </a:stretch>
        </p:blipFill>
        <p:spPr>
          <a:xfrm>
            <a:off x="1565058" y="1600200"/>
            <a:ext cx="6242484" cy="4648200"/>
          </a:xfrm>
          <a:prstGeom prst="rect">
            <a:avLst/>
          </a:prstGeom>
        </p:spPr>
      </p:pic>
    </p:spTree>
    <p:extLst>
      <p:ext uri="{BB962C8B-B14F-4D97-AF65-F5344CB8AC3E}">
        <p14:creationId xmlns:p14="http://schemas.microsoft.com/office/powerpoint/2010/main" val="358521003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800" y="381000"/>
            <a:ext cx="8597900" cy="1219200"/>
          </a:xfrm>
        </p:spPr>
        <p:txBody>
          <a:bodyPr/>
          <a:lstStyle/>
          <a:p>
            <a:r>
              <a:rPr lang="en-US" dirty="0" smtClean="0"/>
              <a:t>Calendar Plot</a:t>
            </a:r>
            <a:br>
              <a:rPr lang="en-US" dirty="0" smtClean="0"/>
            </a:br>
            <a:r>
              <a:rPr lang="en-US" sz="2400" dirty="0" smtClean="0"/>
              <a:t>Same timeframe; filtered by student (overlapping allocations reflect “preemptions” where student is pulled from one experience to engage in another experience)</a:t>
            </a:r>
            <a:endParaRPr lang="en-US" sz="2400" dirty="0"/>
          </a:p>
        </p:txBody>
      </p:sp>
      <p:pic>
        <p:nvPicPr>
          <p:cNvPr id="6" name="Content Placeholder 5"/>
          <p:cNvPicPr>
            <a:picLocks noGrp="1" noChangeAspect="1"/>
          </p:cNvPicPr>
          <p:nvPr>
            <p:ph idx="1"/>
          </p:nvPr>
        </p:nvPicPr>
        <p:blipFill>
          <a:blip r:embed="rId2"/>
          <a:stretch>
            <a:fillRect/>
          </a:stretch>
        </p:blipFill>
        <p:spPr>
          <a:xfrm>
            <a:off x="774700" y="1600200"/>
            <a:ext cx="7022938" cy="5245978"/>
          </a:xfrm>
          <a:prstGeom prst="rect">
            <a:avLst/>
          </a:prstGeom>
        </p:spPr>
      </p:pic>
    </p:spTree>
    <p:extLst>
      <p:ext uri="{BB962C8B-B14F-4D97-AF65-F5344CB8AC3E}">
        <p14:creationId xmlns:p14="http://schemas.microsoft.com/office/powerpoint/2010/main" val="332132319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Pharmaceutical Manufacturing </a:t>
            </a:r>
            <a:br>
              <a:rPr lang="en-US" dirty="0" smtClean="0"/>
            </a:br>
            <a:r>
              <a:rPr lang="en-US" dirty="0" smtClean="0"/>
              <a:t>Machine </a:t>
            </a:r>
            <a:r>
              <a:rPr lang="en-US" dirty="0" smtClean="0"/>
              <a:t>Utilization Report</a:t>
            </a:r>
            <a:endParaRPr lang="en-US" dirty="0"/>
          </a:p>
        </p:txBody>
      </p:sp>
      <p:pic>
        <p:nvPicPr>
          <p:cNvPr id="3" name="Picture 2"/>
          <p:cNvPicPr>
            <a:picLocks noChangeAspect="1"/>
          </p:cNvPicPr>
          <p:nvPr/>
        </p:nvPicPr>
        <p:blipFill>
          <a:blip r:embed="rId2"/>
          <a:stretch>
            <a:fillRect/>
          </a:stretch>
        </p:blipFill>
        <p:spPr>
          <a:xfrm>
            <a:off x="457200" y="2772902"/>
            <a:ext cx="8019267" cy="4085098"/>
          </a:xfrm>
          <a:prstGeom prst="rect">
            <a:avLst/>
          </a:prstGeom>
        </p:spPr>
      </p:pic>
      <p:sp>
        <p:nvSpPr>
          <p:cNvPr id="4" name="Content Placeholder 3"/>
          <p:cNvSpPr>
            <a:spLocks noGrp="1"/>
          </p:cNvSpPr>
          <p:nvPr>
            <p:ph idx="1"/>
          </p:nvPr>
        </p:nvSpPr>
        <p:spPr>
          <a:xfrm>
            <a:off x="457200" y="1447800"/>
            <a:ext cx="8229600" cy="1390650"/>
          </a:xfrm>
        </p:spPr>
        <p:txBody>
          <a:bodyPr/>
          <a:lstStyle/>
          <a:p>
            <a:pPr rtl="0" fontAlgn="base"/>
            <a:r>
              <a:rPr lang="en-US" sz="2800" dirty="0" smtClean="0">
                <a:solidFill>
                  <a:schemeClr val="tx1"/>
                </a:solidFill>
                <a:effectLst/>
                <a:latin typeface="+mn-lt"/>
                <a:ea typeface="ＭＳ Ｐゴシック" pitchFamily="-112" charset="-128"/>
                <a:cs typeface="ＭＳ Ｐゴシック" pitchFamily="-112" charset="-128"/>
              </a:rPr>
              <a:t>Shows overall utilization of products by line</a:t>
            </a:r>
            <a:endParaRPr lang="en-US" sz="2800" dirty="0" smtClean="0">
              <a:effectLst/>
            </a:endParaRPr>
          </a:p>
          <a:p>
            <a:pPr rtl="0" fontAlgn="base"/>
            <a:r>
              <a:rPr lang="en-US" sz="2800" dirty="0" smtClean="0">
                <a:solidFill>
                  <a:schemeClr val="tx1"/>
                </a:solidFill>
                <a:effectLst/>
                <a:latin typeface="+mn-lt"/>
                <a:ea typeface="ＭＳ Ｐゴシック" pitchFamily="-112" charset="-128"/>
                <a:cs typeface="ＭＳ Ｐゴシック" pitchFamily="-112" charset="-128"/>
              </a:rPr>
              <a:t>Allows planners to see overall allocation and line balancing</a:t>
            </a:r>
            <a:endParaRPr lang="en-US" dirty="0" smtClean="0">
              <a:effectLst/>
            </a:endParaRPr>
          </a:p>
        </p:txBody>
      </p:sp>
    </p:spTree>
    <p:extLst>
      <p:ext uri="{BB962C8B-B14F-4D97-AF65-F5344CB8AC3E}">
        <p14:creationId xmlns:p14="http://schemas.microsoft.com/office/powerpoint/2010/main" val="15975334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900" y="381000"/>
            <a:ext cx="8547100" cy="1143000"/>
          </a:xfrm>
        </p:spPr>
        <p:txBody>
          <a:bodyPr/>
          <a:lstStyle/>
          <a:p>
            <a:r>
              <a:rPr lang="en-US" dirty="0"/>
              <a:t>UI Design Principles for IP&amp;S </a:t>
            </a:r>
            <a:r>
              <a:rPr lang="en-US" dirty="0" smtClean="0"/>
              <a:t>System Acceptance</a:t>
            </a:r>
            <a:r>
              <a:rPr lang="en-US" sz="2400" dirty="0" smtClean="0"/>
              <a:t> (Decreasing Frequency/Importance)</a:t>
            </a:r>
            <a:endParaRPr lang="en-US" dirty="0"/>
          </a:p>
        </p:txBody>
      </p:sp>
      <p:sp>
        <p:nvSpPr>
          <p:cNvPr id="3" name="Content Placeholder 2"/>
          <p:cNvSpPr>
            <a:spLocks noGrp="1"/>
          </p:cNvSpPr>
          <p:nvPr>
            <p:ph idx="1"/>
          </p:nvPr>
        </p:nvSpPr>
        <p:spPr>
          <a:xfrm>
            <a:off x="482600" y="1600200"/>
            <a:ext cx="8420100" cy="4648200"/>
          </a:xfrm>
        </p:spPr>
        <p:txBody>
          <a:bodyPr/>
          <a:lstStyle/>
          <a:p>
            <a:pPr marL="457200" indent="-457200">
              <a:buFont typeface="Arial"/>
              <a:buChar char="•"/>
            </a:pPr>
            <a:r>
              <a:rPr lang="en-US" dirty="0" smtClean="0"/>
              <a:t>General Good UI Design Principles</a:t>
            </a:r>
            <a:endParaRPr lang="en-US" dirty="0"/>
          </a:p>
          <a:p>
            <a:pPr marL="457200" indent="-457200">
              <a:buFont typeface="Arial"/>
              <a:buChar char="•"/>
            </a:pPr>
            <a:r>
              <a:rPr lang="en-US" dirty="0" smtClean="0"/>
              <a:t>Explanations/Trust (see quote above)</a:t>
            </a:r>
          </a:p>
          <a:p>
            <a:pPr marL="457200" indent="-457200">
              <a:buFont typeface="Arial"/>
              <a:buChar char="•"/>
            </a:pPr>
            <a:r>
              <a:rPr lang="en-US" dirty="0"/>
              <a:t>Go with the (work) </a:t>
            </a:r>
            <a:r>
              <a:rPr lang="en-US" dirty="0" smtClean="0"/>
              <a:t>flow</a:t>
            </a:r>
          </a:p>
          <a:p>
            <a:pPr marL="457200" indent="-457200">
              <a:buFont typeface="Arial"/>
              <a:buChar char="•"/>
            </a:pPr>
            <a:r>
              <a:rPr lang="en-US" dirty="0" smtClean="0"/>
              <a:t>Flexibility/Robust UI</a:t>
            </a:r>
          </a:p>
          <a:p>
            <a:pPr marL="457200" indent="-457200">
              <a:buFont typeface="Arial"/>
              <a:buChar char="•"/>
            </a:pPr>
            <a:r>
              <a:rPr lang="en-US" dirty="0" smtClean="0"/>
              <a:t>User Acceptance Requirements (See title above)</a:t>
            </a:r>
          </a:p>
          <a:p>
            <a:pPr marL="457200" indent="-457200">
              <a:buFont typeface="Arial"/>
              <a:buChar char="•"/>
            </a:pPr>
            <a:r>
              <a:rPr lang="en-US" dirty="0" smtClean="0"/>
              <a:t>Legacy System Integration</a:t>
            </a:r>
          </a:p>
          <a:p>
            <a:pPr marL="457200" indent="-457200">
              <a:buFont typeface="Arial"/>
              <a:buChar char="•"/>
            </a:pPr>
            <a:r>
              <a:rPr lang="en-US" dirty="0" smtClean="0"/>
              <a:t>Different domains = Different Conflict concepts</a:t>
            </a:r>
          </a:p>
          <a:p>
            <a:pPr marL="457200" indent="-457200">
              <a:buFont typeface="Arial"/>
              <a:buChar char="•"/>
            </a:pPr>
            <a:r>
              <a:rPr lang="en-US" dirty="0" smtClean="0"/>
              <a:t>User editing “final” product / replanning</a:t>
            </a:r>
          </a:p>
          <a:p>
            <a:pPr marL="457200" indent="-457200">
              <a:buFont typeface="Arial"/>
              <a:buChar char="•"/>
            </a:pPr>
            <a:r>
              <a:rPr lang="en-US" dirty="0" smtClean="0"/>
              <a:t>Special UI Challenges with truly distributed / mixed initiative planning and scheduling</a:t>
            </a:r>
          </a:p>
          <a:p>
            <a:pPr marL="457200" indent="-457200">
              <a:buFont typeface="Arial"/>
              <a:buChar char="•"/>
            </a:pPr>
            <a:endParaRPr lang="en-US" b="1" dirty="0"/>
          </a:p>
          <a:p>
            <a:endParaRPr lang="en-US" dirty="0"/>
          </a:p>
        </p:txBody>
      </p:sp>
    </p:spTree>
    <p:extLst>
      <p:ext uri="{BB962C8B-B14F-4D97-AF65-F5344CB8AC3E}">
        <p14:creationId xmlns:p14="http://schemas.microsoft.com/office/powerpoint/2010/main" val="26700655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Crash Testing Wizard</a:t>
            </a:r>
            <a:r>
              <a:rPr lang="en-US" sz="2400" dirty="0" smtClean="0"/>
              <a:t> (very easy to use interface (especially for low frequency user tasks)</a:t>
            </a:r>
            <a:endParaRPr lang="en-US" dirty="0"/>
          </a:p>
        </p:txBody>
      </p:sp>
      <p:pic>
        <p:nvPicPr>
          <p:cNvPr id="4" name="Content Placeholder 3"/>
          <p:cNvPicPr>
            <a:picLocks noGrp="1" noChangeAspect="1"/>
          </p:cNvPicPr>
          <p:nvPr>
            <p:ph idx="1"/>
          </p:nvPr>
        </p:nvPicPr>
        <p:blipFill>
          <a:blip r:embed="rId3"/>
          <a:srcRect l="-12123" r="-12123"/>
          <a:stretch>
            <a:fillRect/>
          </a:stretch>
        </p:blipFill>
        <p:spPr/>
      </p:pic>
    </p:spTree>
    <p:extLst>
      <p:ext uri="{BB962C8B-B14F-4D97-AF65-F5344CB8AC3E}">
        <p14:creationId xmlns:p14="http://schemas.microsoft.com/office/powerpoint/2010/main" val="347406324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t>
            </a:r>
            <a:r>
              <a:rPr lang="en-US" dirty="0" smtClean="0"/>
              <a:t>Acceptance Requirements</a:t>
            </a:r>
            <a:endParaRPr lang="en-US" dirty="0"/>
          </a:p>
        </p:txBody>
      </p:sp>
      <p:sp>
        <p:nvSpPr>
          <p:cNvPr id="3" name="Content Placeholder 2"/>
          <p:cNvSpPr>
            <a:spLocks noGrp="1"/>
          </p:cNvSpPr>
          <p:nvPr>
            <p:ph idx="1"/>
          </p:nvPr>
        </p:nvSpPr>
        <p:spPr>
          <a:xfrm>
            <a:off x="419100" y="1600200"/>
            <a:ext cx="8724900" cy="4648200"/>
          </a:xfrm>
        </p:spPr>
        <p:txBody>
          <a:bodyPr/>
          <a:lstStyle/>
          <a:p>
            <a:r>
              <a:rPr lang="en-US" dirty="0" smtClean="0"/>
              <a:t>Sometimes you just got to do it</a:t>
            </a:r>
          </a:p>
          <a:p>
            <a:r>
              <a:rPr lang="en-US" dirty="0"/>
              <a:t>Things you don’t want to do, some push back then </a:t>
            </a:r>
            <a:r>
              <a:rPr lang="en-US" dirty="0" smtClean="0"/>
              <a:t>just do </a:t>
            </a:r>
            <a:r>
              <a:rPr lang="en-US" dirty="0"/>
              <a:t>it</a:t>
            </a:r>
          </a:p>
          <a:p>
            <a:r>
              <a:rPr lang="en-US" dirty="0" smtClean="0"/>
              <a:t>E.g. Artemis Interface / Never Used</a:t>
            </a:r>
          </a:p>
          <a:p>
            <a:r>
              <a:rPr lang="en-US" dirty="0" smtClean="0"/>
              <a:t>Do you want to be right or do you want it fielded</a:t>
            </a:r>
            <a:r>
              <a:rPr lang="en-US" dirty="0" smtClean="0"/>
              <a:t>?</a:t>
            </a:r>
          </a:p>
          <a:p>
            <a:pPr lvl="1"/>
            <a:r>
              <a:rPr lang="en-US" dirty="0" smtClean="0"/>
              <a:t>Doesn’t impact IP&amp;S Algorithm (the thing you care about)</a:t>
            </a:r>
            <a:endParaRPr lang="en-US" dirty="0" smtClean="0"/>
          </a:p>
          <a:p>
            <a:r>
              <a:rPr lang="en-US" dirty="0" smtClean="0"/>
              <a:t>Examples</a:t>
            </a:r>
          </a:p>
          <a:p>
            <a:pPr lvl="1"/>
            <a:r>
              <a:rPr lang="en-US" dirty="0" smtClean="0"/>
              <a:t>Left versus bi-directional No-X constraints</a:t>
            </a:r>
          </a:p>
          <a:p>
            <a:pPr lvl="1"/>
            <a:r>
              <a:rPr lang="en-US" dirty="0" smtClean="0"/>
              <a:t>1980s DOS style interface</a:t>
            </a:r>
          </a:p>
          <a:p>
            <a:pPr lvl="1"/>
            <a:r>
              <a:rPr lang="en-US" dirty="0" smtClean="0"/>
              <a:t>EXACT font/icon match on printed schedules</a:t>
            </a:r>
          </a:p>
          <a:p>
            <a:endParaRPr lang="en-US" dirty="0"/>
          </a:p>
        </p:txBody>
      </p:sp>
    </p:spTree>
    <p:extLst>
      <p:ext uri="{BB962C8B-B14F-4D97-AF65-F5344CB8AC3E}">
        <p14:creationId xmlns:p14="http://schemas.microsoft.com/office/powerpoint/2010/main" val="154126005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330200"/>
          </a:xfrm>
        </p:spPr>
        <p:txBody>
          <a:bodyPr/>
          <a:lstStyle/>
          <a:p>
            <a:r>
              <a:rPr lang="en-US" dirty="0"/>
              <a:t>Legacy System </a:t>
            </a:r>
            <a:r>
              <a:rPr lang="en-US" dirty="0" smtClean="0"/>
              <a:t>Integration</a:t>
            </a:r>
            <a:endParaRPr lang="en-US" dirty="0"/>
          </a:p>
        </p:txBody>
      </p:sp>
      <p:sp>
        <p:nvSpPr>
          <p:cNvPr id="3" name="Content Placeholder 2"/>
          <p:cNvSpPr>
            <a:spLocks noGrp="1"/>
          </p:cNvSpPr>
          <p:nvPr>
            <p:ph idx="1"/>
          </p:nvPr>
        </p:nvSpPr>
        <p:spPr>
          <a:xfrm>
            <a:off x="571500" y="711200"/>
            <a:ext cx="8572500" cy="5930900"/>
          </a:xfrm>
        </p:spPr>
        <p:txBody>
          <a:bodyPr/>
          <a:lstStyle/>
          <a:p>
            <a:r>
              <a:rPr lang="en-US" sz="2400" dirty="0"/>
              <a:t>M</a:t>
            </a:r>
            <a:r>
              <a:rPr lang="en-US" sz="2400" dirty="0" smtClean="0"/>
              <a:t>ay </a:t>
            </a:r>
            <a:r>
              <a:rPr lang="en-US" sz="2400" dirty="0"/>
              <a:t>or may not be UI </a:t>
            </a:r>
            <a:r>
              <a:rPr lang="en-US" sz="2400" dirty="0" smtClean="0"/>
              <a:t>related</a:t>
            </a:r>
          </a:p>
          <a:p>
            <a:pPr lvl="1"/>
            <a:r>
              <a:rPr lang="en-US" sz="2000" dirty="0" smtClean="0"/>
              <a:t>I.e. a good alternative to data entry or to avoid re-</a:t>
            </a:r>
            <a:r>
              <a:rPr lang="en-US" sz="2000" dirty="0" smtClean="0"/>
              <a:t>implementing UI</a:t>
            </a:r>
            <a:endParaRPr lang="en-US" sz="2000" dirty="0" smtClean="0"/>
          </a:p>
          <a:p>
            <a:pPr lvl="1"/>
            <a:r>
              <a:rPr lang="en-US" sz="2000" dirty="0"/>
              <a:t>E</a:t>
            </a:r>
            <a:r>
              <a:rPr lang="en-US" sz="2000" dirty="0" smtClean="0"/>
              <a:t>.g</a:t>
            </a:r>
            <a:r>
              <a:rPr lang="en-US" sz="2000" dirty="0"/>
              <a:t>. </a:t>
            </a:r>
            <a:r>
              <a:rPr lang="en-US" sz="2000" dirty="0" smtClean="0"/>
              <a:t>Primavera</a:t>
            </a:r>
            <a:r>
              <a:rPr lang="en-US" sz="2000" dirty="0"/>
              <a:t> </a:t>
            </a:r>
            <a:r>
              <a:rPr lang="en-US" sz="2000" dirty="0" smtClean="0"/>
              <a:t>front-end/UI for NASA SLS &amp; Construction Industry</a:t>
            </a:r>
          </a:p>
          <a:p>
            <a:r>
              <a:rPr lang="en-US" sz="2400" dirty="0" smtClean="0"/>
              <a:t>E.g. Boeing’s Automatic Dreamliner Scheduler</a:t>
            </a:r>
          </a:p>
          <a:p>
            <a:pPr lvl="1"/>
            <a:r>
              <a:rPr lang="en-US" sz="2000" dirty="0" smtClean="0"/>
              <a:t>CMAD, Boeing Data Warehouse</a:t>
            </a:r>
          </a:p>
          <a:p>
            <a:pPr lvl="2"/>
            <a:r>
              <a:rPr lang="en-US" sz="1800" dirty="0" smtClean="0"/>
              <a:t>Official work statement and progress</a:t>
            </a:r>
          </a:p>
          <a:p>
            <a:pPr lvl="2"/>
            <a:r>
              <a:rPr lang="en-US" sz="1800" dirty="0" smtClean="0"/>
              <a:t>Jobs/Characteristics, Calendars, Resources, Resource Requirements, Constraints</a:t>
            </a:r>
          </a:p>
          <a:p>
            <a:pPr lvl="2"/>
            <a:r>
              <a:rPr lang="en-US" sz="1800" dirty="0" smtClean="0"/>
              <a:t>Many upstream data sources</a:t>
            </a:r>
          </a:p>
          <a:p>
            <a:pPr lvl="1"/>
            <a:r>
              <a:rPr lang="en-US" sz="2000" dirty="0" smtClean="0"/>
              <a:t> Velocity Shop Floor Management System</a:t>
            </a:r>
          </a:p>
          <a:p>
            <a:pPr lvl="2"/>
            <a:r>
              <a:rPr lang="en-US" sz="1800" dirty="0" smtClean="0"/>
              <a:t>Upcoming Jobs/Assignments/Constraints</a:t>
            </a:r>
          </a:p>
          <a:p>
            <a:pPr lvl="2"/>
            <a:r>
              <a:rPr lang="en-US" sz="1800" dirty="0" smtClean="0"/>
              <a:t>Many downstream data destinations</a:t>
            </a:r>
          </a:p>
          <a:p>
            <a:pPr lvl="1"/>
            <a:r>
              <a:rPr lang="en-US" sz="2000" dirty="0" smtClean="0"/>
              <a:t>Boeing’s Schedule Editor</a:t>
            </a:r>
          </a:p>
          <a:p>
            <a:pPr lvl="1"/>
            <a:r>
              <a:rPr lang="en-US" sz="2000" dirty="0" smtClean="0"/>
              <a:t>JSS Underlying DB supplied by CMAD, used by Schedule Editor</a:t>
            </a:r>
          </a:p>
          <a:p>
            <a:pPr lvl="2"/>
            <a:r>
              <a:rPr lang="en-US" sz="1600" dirty="0" smtClean="0"/>
              <a:t>User can have Aurora dump to JSS</a:t>
            </a:r>
          </a:p>
          <a:p>
            <a:pPr lvl="1"/>
            <a:r>
              <a:rPr lang="en-US" dirty="0" smtClean="0"/>
              <a:t>Oracle – flexible data dump </a:t>
            </a:r>
            <a:endParaRPr lang="en-US" dirty="0"/>
          </a:p>
          <a:p>
            <a:endParaRPr lang="en-US" dirty="0"/>
          </a:p>
        </p:txBody>
      </p:sp>
    </p:spTree>
    <p:extLst>
      <p:ext uri="{BB962C8B-B14F-4D97-AF65-F5344CB8AC3E}">
        <p14:creationId xmlns:p14="http://schemas.microsoft.com/office/powerpoint/2010/main" val="238212482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58763"/>
            <a:ext cx="7786688" cy="922337"/>
          </a:xfrm>
        </p:spPr>
        <p:txBody>
          <a:bodyPr/>
          <a:lstStyle/>
          <a:p>
            <a:r>
              <a:rPr lang="en-US" baseline="0" dirty="0" smtClean="0"/>
              <a:t/>
            </a:r>
            <a:br>
              <a:rPr lang="en-US" baseline="0" dirty="0" smtClean="0"/>
            </a:br>
            <a:r>
              <a:rPr lang="en-US" dirty="0" smtClean="0"/>
              <a:t>Pharma Intelligent Scheduling</a:t>
            </a:r>
            <a:endParaRPr lang="en-US" dirty="0"/>
          </a:p>
        </p:txBody>
      </p:sp>
      <p:sp>
        <p:nvSpPr>
          <p:cNvPr id="3" name="Content Placeholder 2"/>
          <p:cNvSpPr>
            <a:spLocks noGrp="1"/>
          </p:cNvSpPr>
          <p:nvPr>
            <p:ph idx="1"/>
          </p:nvPr>
        </p:nvSpPr>
        <p:spPr>
          <a:xfrm>
            <a:off x="457200" y="2057400"/>
            <a:ext cx="6464300" cy="2154676"/>
          </a:xfrm>
          <a:solidFill>
            <a:schemeClr val="bg1">
              <a:alpha val="75000"/>
            </a:schemeClr>
          </a:solidFill>
        </p:spPr>
        <p:txBody>
          <a:bodyPr/>
          <a:lstStyle/>
          <a:p>
            <a:pPr marL="0" indent="0">
              <a:buNone/>
            </a:pPr>
            <a:r>
              <a:rPr lang="en-US" dirty="0" smtClean="0"/>
              <a:t>Production </a:t>
            </a:r>
            <a:r>
              <a:rPr lang="en-US" dirty="0" smtClean="0"/>
              <a:t>Data (Vol. </a:t>
            </a:r>
            <a:r>
              <a:rPr lang="en-US" dirty="0" err="1" smtClean="0"/>
              <a:t>Reqs</a:t>
            </a:r>
            <a:r>
              <a:rPr lang="en-US" dirty="0" smtClean="0"/>
              <a:t>, Resources</a:t>
            </a:r>
            <a:endParaRPr lang="en-US" dirty="0" smtClean="0"/>
          </a:p>
          <a:p>
            <a:pPr marL="0" indent="0">
              <a:buNone/>
            </a:pPr>
            <a:r>
              <a:rPr lang="en-US" dirty="0" smtClean="0">
                <a:sym typeface="Wingdings"/>
              </a:rPr>
              <a:t>       Aurora-ProPlan</a:t>
            </a:r>
          </a:p>
          <a:p>
            <a:pPr marL="0" indent="0">
              <a:buNone/>
            </a:pPr>
            <a:r>
              <a:rPr lang="en-US" dirty="0">
                <a:sym typeface="Wingdings"/>
              </a:rPr>
              <a:t> </a:t>
            </a:r>
            <a:r>
              <a:rPr lang="en-US" dirty="0" smtClean="0">
                <a:sym typeface="Wingdings"/>
              </a:rPr>
              <a:t>            Production Schedule</a:t>
            </a:r>
          </a:p>
          <a:p>
            <a:pPr marL="0" indent="0">
              <a:buNone/>
            </a:pPr>
            <a:r>
              <a:rPr lang="en-US" dirty="0">
                <a:sym typeface="Wingdings"/>
              </a:rPr>
              <a:t> </a:t>
            </a:r>
            <a:r>
              <a:rPr lang="en-US" dirty="0" smtClean="0">
                <a:sym typeface="Wingdings"/>
              </a:rPr>
              <a:t>		 Export (for execution)</a:t>
            </a:r>
            <a:r>
              <a:rPr lang="en-US" dirty="0">
                <a:sym typeface="Wingdings"/>
              </a:rPr>
              <a:t>	</a:t>
            </a:r>
            <a:r>
              <a:rPr lang="en-US" dirty="0" smtClean="0">
                <a:sym typeface="Wingdings"/>
              </a:rPr>
              <a:t>	</a:t>
            </a:r>
            <a:endParaRPr lang="en-US" dirty="0"/>
          </a:p>
        </p:txBody>
      </p:sp>
      <p:sp>
        <p:nvSpPr>
          <p:cNvPr id="4" name="Slide Number Placeholder 3"/>
          <p:cNvSpPr>
            <a:spLocks noGrp="1"/>
          </p:cNvSpPr>
          <p:nvPr>
            <p:ph type="sldNum" sz="quarter" idx="12"/>
          </p:nvPr>
        </p:nvSpPr>
        <p:spPr/>
        <p:txBody>
          <a:bodyPr/>
          <a:lstStyle/>
          <a:p>
            <a:pPr>
              <a:defRPr/>
            </a:pPr>
            <a:fld id="{C67E481F-76AA-E243-B123-8E66E1FAA1FA}" type="slidenum">
              <a:rPr lang="en-US" smtClean="0"/>
              <a:pPr>
                <a:defRPr/>
              </a:pPr>
              <a:t>43</a:t>
            </a:fld>
            <a:endParaRPr lang="en-US" dirty="0"/>
          </a:p>
        </p:txBody>
      </p:sp>
      <p:sp>
        <p:nvSpPr>
          <p:cNvPr id="7" name="Bent Arrow 6"/>
          <p:cNvSpPr/>
          <p:nvPr/>
        </p:nvSpPr>
        <p:spPr bwMode="auto">
          <a:xfrm rot="5400000">
            <a:off x="6067628" y="1735576"/>
            <a:ext cx="2667000" cy="2286000"/>
          </a:xfrm>
          <a:prstGeom prst="bentArrow">
            <a:avLst>
              <a:gd name="adj1" fmla="val 25000"/>
              <a:gd name="adj2" fmla="val 15481"/>
              <a:gd name="adj3" fmla="val 25000"/>
              <a:gd name="adj4" fmla="val 43750"/>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dirty="0"/>
          </a:p>
        </p:txBody>
      </p:sp>
      <p:pic>
        <p:nvPicPr>
          <p:cNvPr id="10" name="Picture 9" descr="19_SpatialPlot.png"/>
          <p:cNvPicPr>
            <a:picLocks noChangeAspect="1"/>
          </p:cNvPicPr>
          <p:nvPr/>
        </p:nvPicPr>
        <p:blipFill>
          <a:blip r:embed="rId3"/>
          <a:srcRect r="23190"/>
          <a:stretch>
            <a:fillRect/>
          </a:stretch>
        </p:blipFill>
        <p:spPr>
          <a:xfrm>
            <a:off x="0" y="4432055"/>
            <a:ext cx="9144000" cy="2425945"/>
          </a:xfrm>
          <a:prstGeom prst="rect">
            <a:avLst/>
          </a:prstGeom>
        </p:spPr>
      </p:pic>
    </p:spTree>
    <p:extLst>
      <p:ext uri="{BB962C8B-B14F-4D97-AF65-F5344CB8AC3E}">
        <p14:creationId xmlns:p14="http://schemas.microsoft.com/office/powerpoint/2010/main" val="343685580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a:t>
            </a:r>
            <a:r>
              <a:rPr lang="en-US" dirty="0" smtClean="0"/>
              <a:t>Domains =&gt; </a:t>
            </a:r>
            <a:r>
              <a:rPr lang="en-US" dirty="0"/>
              <a:t>Different Conflict </a:t>
            </a:r>
            <a:r>
              <a:rPr lang="en-US" dirty="0" smtClean="0"/>
              <a:t>Concepts =&gt; Different UI</a:t>
            </a:r>
            <a:endParaRPr lang="en-US" dirty="0"/>
          </a:p>
        </p:txBody>
      </p:sp>
      <p:sp>
        <p:nvSpPr>
          <p:cNvPr id="3" name="Content Placeholder 2"/>
          <p:cNvSpPr>
            <a:spLocks noGrp="1"/>
          </p:cNvSpPr>
          <p:nvPr>
            <p:ph idx="1"/>
          </p:nvPr>
        </p:nvSpPr>
        <p:spPr>
          <a:xfrm>
            <a:off x="381000" y="1600200"/>
            <a:ext cx="8610600" cy="4648200"/>
          </a:xfrm>
        </p:spPr>
        <p:txBody>
          <a:bodyPr/>
          <a:lstStyle/>
          <a:p>
            <a:r>
              <a:rPr lang="en-US" sz="2400" dirty="0" smtClean="0"/>
              <a:t>Time: Rigid (e.g. Shuttle Processing) vs Flexible/Padded</a:t>
            </a:r>
            <a:r>
              <a:rPr lang="en-US" sz="2400" dirty="0"/>
              <a:t> </a:t>
            </a:r>
            <a:r>
              <a:rPr lang="en-US" sz="2400" dirty="0" smtClean="0"/>
              <a:t>(e.g. Sat. Support Prep.) vs Likely Slip (HW deliveries)</a:t>
            </a:r>
          </a:p>
          <a:p>
            <a:r>
              <a:rPr lang="en-US" sz="2400" dirty="0" smtClean="0"/>
              <a:t>Resources</a:t>
            </a:r>
          </a:p>
          <a:p>
            <a:pPr lvl="1"/>
            <a:r>
              <a:rPr lang="en-US" sz="2000" dirty="0" smtClean="0"/>
              <a:t>Individual: Required (Antenna) vs Optional (Secure Voice)</a:t>
            </a:r>
          </a:p>
          <a:p>
            <a:pPr lvl="1"/>
            <a:r>
              <a:rPr lang="en-US" sz="2000" dirty="0" smtClean="0"/>
              <a:t>Real-Valued: Padded (e.g. Floor Space) vs. Rigid (Electrical Power)</a:t>
            </a:r>
          </a:p>
          <a:p>
            <a:pPr lvl="1"/>
            <a:r>
              <a:rPr lang="en-US" sz="2000" dirty="0" smtClean="0"/>
              <a:t>“Over” shareable (E.g. Bandwidth, won’t need all, all of the time)</a:t>
            </a:r>
          </a:p>
          <a:p>
            <a:r>
              <a:rPr lang="en-US" sz="2400" dirty="0" smtClean="0"/>
              <a:t>Representations/Displays of Conflicts: Overlaps/Colors</a:t>
            </a:r>
          </a:p>
          <a:p>
            <a:r>
              <a:rPr lang="en-US" sz="2400" dirty="0" smtClean="0"/>
              <a:t>Politics; Sometimes Schedules are Political Documents</a:t>
            </a:r>
          </a:p>
          <a:p>
            <a:r>
              <a:rPr lang="en-US" sz="2400" dirty="0" smtClean="0"/>
              <a:t>“Editing”: Forcing versus Leaving / Show Conflicts or Not</a:t>
            </a:r>
          </a:p>
          <a:p>
            <a:r>
              <a:rPr lang="en-US" sz="2400" dirty="0" smtClean="0"/>
              <a:t>Human </a:t>
            </a:r>
            <a:r>
              <a:rPr lang="en-US" sz="2400" dirty="0"/>
              <a:t>perception: “Main” versus “Minor” conflicts/</a:t>
            </a:r>
            <a:r>
              <a:rPr lang="en-US" sz="2400" dirty="0" smtClean="0"/>
              <a:t>constraints</a:t>
            </a:r>
            <a:endParaRPr lang="en-US" sz="2400" dirty="0"/>
          </a:p>
          <a:p>
            <a:r>
              <a:rPr lang="en-US" sz="2400" dirty="0"/>
              <a:t>Every domain is different, likely different algorithms and definitely different UIs </a:t>
            </a:r>
            <a:r>
              <a:rPr lang="en-US" sz="2400" dirty="0" smtClean="0"/>
              <a:t>(optimized </a:t>
            </a:r>
            <a:r>
              <a:rPr lang="en-US" sz="2400" dirty="0"/>
              <a:t>to the specific </a:t>
            </a:r>
            <a:r>
              <a:rPr lang="en-US" sz="2400" dirty="0" smtClean="0"/>
              <a:t>domain)</a:t>
            </a:r>
            <a:endParaRPr lang="en-US" sz="2400" dirty="0"/>
          </a:p>
          <a:p>
            <a:endParaRPr lang="en-US" sz="2400" dirty="0"/>
          </a:p>
          <a:p>
            <a:endParaRPr lang="en-US" dirty="0"/>
          </a:p>
        </p:txBody>
      </p:sp>
    </p:spTree>
    <p:extLst>
      <p:ext uri="{BB962C8B-B14F-4D97-AF65-F5344CB8AC3E}">
        <p14:creationId xmlns:p14="http://schemas.microsoft.com/office/powerpoint/2010/main" val="38468739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763000" cy="711200"/>
          </a:xfrm>
        </p:spPr>
        <p:txBody>
          <a:bodyPr/>
          <a:lstStyle/>
          <a:p>
            <a:r>
              <a:rPr lang="en-US" sz="3500" dirty="0"/>
              <a:t>User editing “final” product / </a:t>
            </a:r>
            <a:r>
              <a:rPr lang="en-US" sz="3500" dirty="0" smtClean="0"/>
              <a:t>replanning</a:t>
            </a:r>
            <a:endParaRPr lang="en-US" sz="3500" dirty="0"/>
          </a:p>
        </p:txBody>
      </p:sp>
      <p:sp>
        <p:nvSpPr>
          <p:cNvPr id="3" name="Content Placeholder 2"/>
          <p:cNvSpPr>
            <a:spLocks noGrp="1"/>
          </p:cNvSpPr>
          <p:nvPr>
            <p:ph idx="1"/>
          </p:nvPr>
        </p:nvSpPr>
        <p:spPr>
          <a:xfrm>
            <a:off x="914400" y="1257300"/>
            <a:ext cx="7721600" cy="5257800"/>
          </a:xfrm>
        </p:spPr>
        <p:txBody>
          <a:bodyPr/>
          <a:lstStyle/>
          <a:p>
            <a:r>
              <a:rPr lang="en-US" dirty="0" smtClean="0"/>
              <a:t>Recall on-purpose semi-modeled domain</a:t>
            </a:r>
          </a:p>
          <a:p>
            <a:pPr lvl="1"/>
            <a:r>
              <a:rPr lang="en-US" dirty="0" smtClean="0"/>
              <a:t>Therefore result will be suboptimal</a:t>
            </a:r>
          </a:p>
          <a:p>
            <a:r>
              <a:rPr lang="en-US" dirty="0" smtClean="0"/>
              <a:t>Allowing </a:t>
            </a:r>
            <a:r>
              <a:rPr lang="en-US" dirty="0"/>
              <a:t>for user editing of the results, then re-</a:t>
            </a:r>
            <a:r>
              <a:rPr lang="en-US" dirty="0" smtClean="0"/>
              <a:t>planning</a:t>
            </a:r>
          </a:p>
          <a:p>
            <a:pPr lvl="1"/>
            <a:r>
              <a:rPr lang="en-US" dirty="0" smtClean="0"/>
              <a:t>Question: </a:t>
            </a:r>
            <a:r>
              <a:rPr lang="en-US" dirty="0"/>
              <a:t>T</a:t>
            </a:r>
            <a:r>
              <a:rPr lang="en-US" dirty="0" smtClean="0"/>
              <a:t>o </a:t>
            </a:r>
            <a:r>
              <a:rPr lang="en-US" dirty="0"/>
              <a:t>honor or not to honor </a:t>
            </a:r>
            <a:r>
              <a:rPr lang="en-US" dirty="0" smtClean="0"/>
              <a:t>edits</a:t>
            </a:r>
          </a:p>
          <a:p>
            <a:pPr lvl="1"/>
            <a:r>
              <a:rPr lang="en-US" dirty="0" smtClean="0"/>
              <a:t>Replanning “around” the user change</a:t>
            </a:r>
          </a:p>
          <a:p>
            <a:pPr lvl="1"/>
            <a:r>
              <a:rPr lang="en-US" dirty="0" smtClean="0"/>
              <a:t>Implicit/explicit time/resource scope of replanning</a:t>
            </a:r>
          </a:p>
          <a:p>
            <a:pPr lvl="1"/>
            <a:r>
              <a:rPr lang="en-US" dirty="0" smtClean="0"/>
              <a:t>Absolute vs “relative” freezing of user edits</a:t>
            </a:r>
          </a:p>
          <a:p>
            <a:pPr lvl="1"/>
            <a:r>
              <a:rPr lang="en-US" dirty="0" smtClean="0"/>
              <a:t>Which user edits to keep vs undo by replanning</a:t>
            </a:r>
          </a:p>
          <a:p>
            <a:r>
              <a:rPr lang="en-US" dirty="0" smtClean="0"/>
              <a:t>Major impact on user efficiency/</a:t>
            </a:r>
            <a:r>
              <a:rPr lang="en-US" dirty="0" smtClean="0"/>
              <a:t>acceptance</a:t>
            </a:r>
          </a:p>
          <a:p>
            <a:pPr lvl="1"/>
            <a:r>
              <a:rPr lang="en-US" dirty="0" smtClean="0"/>
              <a:t>Possible (partial) solution to “ask” at time of edit</a:t>
            </a:r>
          </a:p>
          <a:p>
            <a:pPr lvl="1"/>
            <a:r>
              <a:rPr lang="en-US" dirty="0" smtClean="0"/>
              <a:t>Visual Indication of what will “stick”</a:t>
            </a:r>
            <a:endParaRPr lang="en-US" dirty="0"/>
          </a:p>
          <a:p>
            <a:endParaRPr lang="en-US" dirty="0"/>
          </a:p>
        </p:txBody>
      </p:sp>
    </p:spTree>
    <p:extLst>
      <p:ext uri="{BB962C8B-B14F-4D97-AF65-F5344CB8AC3E}">
        <p14:creationId xmlns:p14="http://schemas.microsoft.com/office/powerpoint/2010/main" val="274410487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activity was dragged, schedule was updated </a:t>
            </a:r>
            <a:br>
              <a:rPr lang="en-US" dirty="0" smtClean="0"/>
            </a:br>
            <a:r>
              <a:rPr lang="en-US" sz="2400" dirty="0" smtClean="0"/>
              <a:t>(note pin icon)</a:t>
            </a:r>
            <a:endParaRPr lang="en-US" sz="2400" dirty="0"/>
          </a:p>
        </p:txBody>
      </p:sp>
      <p:pic>
        <p:nvPicPr>
          <p:cNvPr id="4" name="Content Placeholder 3"/>
          <p:cNvPicPr>
            <a:picLocks noGrp="1" noChangeAspect="1"/>
          </p:cNvPicPr>
          <p:nvPr>
            <p:ph idx="1"/>
          </p:nvPr>
        </p:nvPicPr>
        <p:blipFill>
          <a:blip r:embed="rId2"/>
          <a:stretch>
            <a:fillRect/>
          </a:stretch>
        </p:blipFill>
        <p:spPr>
          <a:xfrm>
            <a:off x="1070378" y="1600200"/>
            <a:ext cx="7231844" cy="4648200"/>
          </a:xfrm>
          <a:prstGeom prst="rect">
            <a:avLst/>
          </a:prstGeom>
        </p:spPr>
      </p:pic>
    </p:spTree>
    <p:extLst>
      <p:ext uri="{BB962C8B-B14F-4D97-AF65-F5344CB8AC3E}">
        <p14:creationId xmlns:p14="http://schemas.microsoft.com/office/powerpoint/2010/main" val="10695845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0" y="381000"/>
            <a:ext cx="7785100" cy="1625600"/>
          </a:xfrm>
        </p:spPr>
        <p:txBody>
          <a:bodyPr/>
          <a:lstStyle/>
          <a:p>
            <a:r>
              <a:rPr lang="en-US" dirty="0"/>
              <a:t>Special UI Challenges with truly distributed / mixed initiative planning and </a:t>
            </a:r>
            <a:r>
              <a:rPr lang="en-US" dirty="0" smtClean="0"/>
              <a:t>scheduling</a:t>
            </a:r>
            <a:endParaRPr lang="en-US" dirty="0"/>
          </a:p>
        </p:txBody>
      </p:sp>
      <p:sp>
        <p:nvSpPr>
          <p:cNvPr id="3" name="Content Placeholder 2"/>
          <p:cNvSpPr>
            <a:spLocks noGrp="1"/>
          </p:cNvSpPr>
          <p:nvPr>
            <p:ph idx="1"/>
          </p:nvPr>
        </p:nvSpPr>
        <p:spPr>
          <a:xfrm>
            <a:off x="533400" y="2082800"/>
            <a:ext cx="8420100" cy="4127500"/>
          </a:xfrm>
        </p:spPr>
        <p:txBody>
          <a:bodyPr/>
          <a:lstStyle/>
          <a:p>
            <a:r>
              <a:rPr lang="en-US" sz="2400" dirty="0" smtClean="0"/>
              <a:t>Obviously will have an edit-lock system</a:t>
            </a:r>
          </a:p>
          <a:p>
            <a:pPr marL="342900" lvl="1" indent="-342900">
              <a:buNone/>
            </a:pPr>
            <a:r>
              <a:rPr lang="en-US" sz="2400" dirty="0" smtClean="0"/>
              <a:t>Distributed editing can interact badly with relaxing (to resolve </a:t>
            </a:r>
            <a:r>
              <a:rPr lang="en-US" sz="2400" dirty="0"/>
              <a:t>conflict) (</a:t>
            </a:r>
            <a:r>
              <a:rPr lang="en-US" sz="2000" dirty="0"/>
              <a:t>E.g. “Forcing</a:t>
            </a:r>
            <a:r>
              <a:rPr lang="en-US" sz="2000" dirty="0" smtClean="0"/>
              <a:t>”</a:t>
            </a:r>
            <a:r>
              <a:rPr lang="en-US" sz="2400" dirty="0" smtClean="0"/>
              <a:t>) and/or widely-impacting constraints (</a:t>
            </a:r>
            <a:r>
              <a:rPr lang="en-US" sz="2000" dirty="0"/>
              <a:t>E.g. No X in a row at the same site </a:t>
            </a:r>
            <a:r>
              <a:rPr lang="en-US" sz="2000" dirty="0" smtClean="0"/>
              <a:t>constraint</a:t>
            </a:r>
            <a:r>
              <a:rPr lang="en-US" sz="2400" dirty="0" smtClean="0"/>
              <a:t>)</a:t>
            </a:r>
            <a:endParaRPr lang="en-US" sz="2000" dirty="0" smtClean="0"/>
          </a:p>
          <a:p>
            <a:r>
              <a:rPr lang="en-US" sz="2400" dirty="0" smtClean="0"/>
              <a:t>Resolving same conflict from different sides of it</a:t>
            </a:r>
          </a:p>
          <a:p>
            <a:r>
              <a:rPr lang="en-US" sz="2400" dirty="0" smtClean="0"/>
              <a:t>Consistency globally </a:t>
            </a:r>
            <a:r>
              <a:rPr lang="en-US" sz="2400" dirty="0"/>
              <a:t>and in </a:t>
            </a:r>
            <a:r>
              <a:rPr lang="en-US" sz="2400" dirty="0" smtClean="0"/>
              <a:t>User’s perception</a:t>
            </a:r>
          </a:p>
          <a:p>
            <a:r>
              <a:rPr lang="en-US" sz="2400" dirty="0"/>
              <a:t>A</a:t>
            </a:r>
            <a:r>
              <a:rPr lang="en-US" sz="2400" dirty="0" smtClean="0"/>
              <a:t>utonomous </a:t>
            </a:r>
            <a:r>
              <a:rPr lang="en-US" sz="2400" dirty="0"/>
              <a:t>schedule </a:t>
            </a:r>
            <a:r>
              <a:rPr lang="en-US" sz="2400" dirty="0" smtClean="0"/>
              <a:t>updating</a:t>
            </a:r>
          </a:p>
          <a:p>
            <a:r>
              <a:rPr lang="en-US" sz="2400" dirty="0" smtClean="0"/>
              <a:t>Human tolerance to change, partly time-until based, but not completely / ~Arbitrary changes can cause distress</a:t>
            </a:r>
          </a:p>
          <a:p>
            <a:pPr lvl="1"/>
            <a:r>
              <a:rPr lang="en-US" sz="2000" dirty="0" smtClean="0"/>
              <a:t>Err on the side of leaving things alone</a:t>
            </a:r>
          </a:p>
          <a:p>
            <a:pPr lvl="1"/>
            <a:r>
              <a:rPr lang="en-US" sz="2000" dirty="0" smtClean="0"/>
              <a:t>Point </a:t>
            </a:r>
            <a:r>
              <a:rPr lang="en-US" sz="2000" dirty="0"/>
              <a:t>to where </a:t>
            </a:r>
            <a:r>
              <a:rPr lang="en-US" sz="2000" dirty="0" smtClean="0"/>
              <a:t>task “moved” to (time/resource/display)</a:t>
            </a:r>
          </a:p>
        </p:txBody>
      </p:sp>
    </p:spTree>
    <p:extLst>
      <p:ext uri="{BB962C8B-B14F-4D97-AF65-F5344CB8AC3E}">
        <p14:creationId xmlns:p14="http://schemas.microsoft.com/office/powerpoint/2010/main" val="158315115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381000"/>
            <a:ext cx="7874000" cy="711200"/>
          </a:xfrm>
        </p:spPr>
        <p:txBody>
          <a:bodyPr/>
          <a:lstStyle/>
          <a:p>
            <a:r>
              <a:rPr lang="en-US" dirty="0" smtClean="0"/>
              <a:t>Future IP&amp;S UI Work</a:t>
            </a:r>
            <a:endParaRPr lang="en-US" dirty="0"/>
          </a:p>
        </p:txBody>
      </p:sp>
      <p:sp>
        <p:nvSpPr>
          <p:cNvPr id="3" name="Content Placeholder 2"/>
          <p:cNvSpPr>
            <a:spLocks noGrp="1"/>
          </p:cNvSpPr>
          <p:nvPr>
            <p:ph idx="1"/>
          </p:nvPr>
        </p:nvSpPr>
        <p:spPr>
          <a:xfrm>
            <a:off x="584200" y="1333500"/>
            <a:ext cx="8318500" cy="4914900"/>
          </a:xfrm>
        </p:spPr>
        <p:txBody>
          <a:bodyPr/>
          <a:lstStyle/>
          <a:p>
            <a:r>
              <a:rPr lang="en-US" dirty="0"/>
              <a:t>New modalities </a:t>
            </a:r>
            <a:r>
              <a:rPr lang="en-US" dirty="0" smtClean="0"/>
              <a:t>(e.g</a:t>
            </a:r>
            <a:r>
              <a:rPr lang="en-US" dirty="0"/>
              <a:t>. voice, VR) </a:t>
            </a:r>
            <a:endParaRPr lang="en-US" dirty="0" smtClean="0"/>
          </a:p>
          <a:p>
            <a:r>
              <a:rPr lang="en-US" dirty="0"/>
              <a:t>C</a:t>
            </a:r>
            <a:r>
              <a:rPr lang="en-US" dirty="0" smtClean="0"/>
              <a:t>areful </a:t>
            </a:r>
            <a:r>
              <a:rPr lang="en-US" dirty="0"/>
              <a:t>– efficiency!!</a:t>
            </a:r>
            <a:r>
              <a:rPr lang="en-US" dirty="0" smtClean="0"/>
              <a:t>!</a:t>
            </a:r>
          </a:p>
          <a:p>
            <a:r>
              <a:rPr lang="en-US" dirty="0" smtClean="0"/>
              <a:t>(Few or one) words faster than clicks/drags</a:t>
            </a:r>
          </a:p>
          <a:p>
            <a:pPr lvl="1"/>
            <a:r>
              <a:rPr lang="en-US" dirty="0" smtClean="0"/>
              <a:t>E.g. Click support and say </a:t>
            </a:r>
            <a:r>
              <a:rPr lang="en-US" dirty="0"/>
              <a:t>“Hula-B</a:t>
            </a:r>
            <a:r>
              <a:rPr lang="en-US" dirty="0" smtClean="0"/>
              <a:t>”</a:t>
            </a:r>
          </a:p>
          <a:p>
            <a:r>
              <a:rPr lang="en-US" dirty="0" smtClean="0"/>
              <a:t>Make two steps in series be done in parallel</a:t>
            </a:r>
          </a:p>
          <a:p>
            <a:pPr lvl="1"/>
            <a:r>
              <a:rPr lang="en-US" dirty="0" smtClean="0"/>
              <a:t>E.g. Say “B” as you move to Hula</a:t>
            </a:r>
          </a:p>
          <a:p>
            <a:r>
              <a:rPr lang="en-US" dirty="0" smtClean="0"/>
              <a:t>60 to 90 days digital skills 100% decayed away</a:t>
            </a:r>
          </a:p>
          <a:p>
            <a:pPr lvl="1"/>
            <a:r>
              <a:rPr lang="en-US" dirty="0" smtClean="0"/>
              <a:t>“Show me how to do X” (E.g. create a mission impact report)</a:t>
            </a:r>
          </a:p>
          <a:p>
            <a:r>
              <a:rPr lang="en-US" dirty="0" smtClean="0"/>
              <a:t>“What</a:t>
            </a:r>
            <a:r>
              <a:rPr lang="uk-UA" dirty="0" smtClean="0"/>
              <a:t>’</a:t>
            </a:r>
            <a:r>
              <a:rPr lang="en-US" dirty="0" smtClean="0"/>
              <a:t>s the bandwidth at Hula” (for novices)</a:t>
            </a:r>
          </a:p>
          <a:p>
            <a:r>
              <a:rPr lang="en-US" dirty="0" smtClean="0"/>
              <a:t>VR – 3D representation/moves instead of 2-D</a:t>
            </a:r>
            <a:endParaRPr lang="en-US" dirty="0"/>
          </a:p>
          <a:p>
            <a:endParaRPr lang="en-US" dirty="0"/>
          </a:p>
        </p:txBody>
      </p:sp>
    </p:spTree>
    <p:extLst>
      <p:ext uri="{BB962C8B-B14F-4D97-AF65-F5344CB8AC3E}">
        <p14:creationId xmlns:p14="http://schemas.microsoft.com/office/powerpoint/2010/main" val="170688580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543800" cy="685800"/>
          </a:xfrm>
        </p:spPr>
        <p:txBody>
          <a:bodyPr/>
          <a:lstStyle/>
          <a:p>
            <a:r>
              <a:rPr lang="en-US" dirty="0" smtClean="0"/>
              <a:t>Summary</a:t>
            </a:r>
            <a:endParaRPr lang="en-US" dirty="0"/>
          </a:p>
        </p:txBody>
      </p:sp>
      <p:sp>
        <p:nvSpPr>
          <p:cNvPr id="3" name="Content Placeholder 2"/>
          <p:cNvSpPr>
            <a:spLocks noGrp="1"/>
          </p:cNvSpPr>
          <p:nvPr>
            <p:ph idx="1"/>
          </p:nvPr>
        </p:nvSpPr>
        <p:spPr>
          <a:xfrm>
            <a:off x="419100" y="1066800"/>
            <a:ext cx="8445500" cy="5397500"/>
          </a:xfrm>
        </p:spPr>
        <p:txBody>
          <a:bodyPr/>
          <a:lstStyle/>
          <a:p>
            <a:r>
              <a:rPr lang="en-US" sz="2400" dirty="0"/>
              <a:t>“It enables us to generate complex schedules in a few hours, compared to days or weeks required by our previous scheduling systems.” </a:t>
            </a:r>
            <a:r>
              <a:rPr lang="en-US" sz="2400" dirty="0" smtClean="0"/>
              <a:t>- </a:t>
            </a:r>
            <a:r>
              <a:rPr lang="en-US" sz="2400" b="1" dirty="0"/>
              <a:t>Tom Overton</a:t>
            </a:r>
            <a:r>
              <a:rPr lang="en-US" sz="2400" dirty="0"/>
              <a:t>, NASA KSC Mission Planning Office, </a:t>
            </a:r>
            <a:r>
              <a:rPr lang="en-US" sz="2400" b="1" dirty="0" smtClean="0"/>
              <a:t>1993</a:t>
            </a:r>
            <a:r>
              <a:rPr lang="en-US" sz="2400" dirty="0" smtClean="0"/>
              <a:t>.</a:t>
            </a:r>
          </a:p>
          <a:p>
            <a:pPr marL="457200" indent="-457200">
              <a:buFont typeface="Arial"/>
              <a:buChar char="•"/>
            </a:pPr>
            <a:r>
              <a:rPr lang="en-US" sz="2000" dirty="0"/>
              <a:t>General Good UI Design Principles</a:t>
            </a:r>
          </a:p>
          <a:p>
            <a:pPr marL="457200" indent="-457200">
              <a:buFont typeface="Arial"/>
              <a:buChar char="•"/>
            </a:pPr>
            <a:r>
              <a:rPr lang="en-US" sz="2000" dirty="0"/>
              <a:t>Explanations/Trust (see quote above)</a:t>
            </a:r>
          </a:p>
          <a:p>
            <a:pPr marL="457200" indent="-457200">
              <a:buFont typeface="Arial"/>
              <a:buChar char="•"/>
            </a:pPr>
            <a:r>
              <a:rPr lang="en-US" sz="2000" dirty="0"/>
              <a:t>Go with the (work) flow</a:t>
            </a:r>
          </a:p>
          <a:p>
            <a:pPr marL="457200" indent="-457200">
              <a:buFont typeface="Arial"/>
              <a:buChar char="•"/>
            </a:pPr>
            <a:r>
              <a:rPr lang="en-US" sz="2000" dirty="0"/>
              <a:t>Flexibility/Robust UI</a:t>
            </a:r>
          </a:p>
          <a:p>
            <a:pPr marL="457200" indent="-457200">
              <a:buFont typeface="Arial"/>
              <a:buChar char="•"/>
            </a:pPr>
            <a:r>
              <a:rPr lang="en-US" sz="2000" dirty="0"/>
              <a:t>User Acceptance Requirements (See title above)</a:t>
            </a:r>
          </a:p>
          <a:p>
            <a:pPr marL="457200" indent="-457200">
              <a:buFont typeface="Arial"/>
              <a:buChar char="•"/>
            </a:pPr>
            <a:r>
              <a:rPr lang="en-US" sz="2000" dirty="0"/>
              <a:t>Legacy System Integration</a:t>
            </a:r>
          </a:p>
          <a:p>
            <a:pPr marL="457200" indent="-457200">
              <a:buFont typeface="Arial"/>
              <a:buChar char="•"/>
            </a:pPr>
            <a:r>
              <a:rPr lang="en-US" sz="2000" dirty="0"/>
              <a:t>Different domains = Different Conflict concepts</a:t>
            </a:r>
          </a:p>
          <a:p>
            <a:pPr marL="457200" indent="-457200">
              <a:buFont typeface="Arial"/>
              <a:buChar char="•"/>
            </a:pPr>
            <a:r>
              <a:rPr lang="en-US" sz="2000" dirty="0"/>
              <a:t>User editing “final” product / replanning</a:t>
            </a:r>
          </a:p>
          <a:p>
            <a:pPr marL="457200" indent="-457200">
              <a:buFont typeface="Arial"/>
              <a:buChar char="•"/>
            </a:pPr>
            <a:r>
              <a:rPr lang="en-US" sz="2000" dirty="0"/>
              <a:t>Special UI Challenges with truly distributed / mixed initiative planning and scheduling</a:t>
            </a:r>
          </a:p>
          <a:p>
            <a:endParaRPr lang="en-US" sz="2000" dirty="0"/>
          </a:p>
        </p:txBody>
      </p:sp>
    </p:spTree>
    <p:extLst>
      <p:ext uri="{BB962C8B-B14F-4D97-AF65-F5344CB8AC3E}">
        <p14:creationId xmlns:p14="http://schemas.microsoft.com/office/powerpoint/2010/main" val="35060621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558800"/>
          </a:xfrm>
        </p:spPr>
        <p:txBody>
          <a:bodyPr/>
          <a:lstStyle/>
          <a:p>
            <a:r>
              <a:rPr lang="en-US" dirty="0"/>
              <a:t>General Good UI Design </a:t>
            </a:r>
            <a:r>
              <a:rPr lang="en-US" dirty="0" smtClean="0"/>
              <a:t>Principles</a:t>
            </a:r>
            <a:endParaRPr lang="en-US" dirty="0"/>
          </a:p>
        </p:txBody>
      </p:sp>
      <p:sp>
        <p:nvSpPr>
          <p:cNvPr id="3" name="Content Placeholder 2"/>
          <p:cNvSpPr>
            <a:spLocks noGrp="1"/>
          </p:cNvSpPr>
          <p:nvPr>
            <p:ph idx="1"/>
          </p:nvPr>
        </p:nvSpPr>
        <p:spPr>
          <a:xfrm>
            <a:off x="495300" y="1092200"/>
            <a:ext cx="8509000" cy="5156200"/>
          </a:xfrm>
        </p:spPr>
        <p:txBody>
          <a:bodyPr/>
          <a:lstStyle/>
          <a:p>
            <a:r>
              <a:rPr lang="en-US" sz="2400" dirty="0" smtClean="0"/>
              <a:t>Use </a:t>
            </a:r>
            <a:r>
              <a:rPr lang="en-US" sz="2400" dirty="0"/>
              <a:t>clients Vocab/Concepts/Symbology/</a:t>
            </a:r>
            <a:r>
              <a:rPr lang="en-US" sz="2400" dirty="0" smtClean="0"/>
              <a:t>Look/Reports </a:t>
            </a:r>
          </a:p>
          <a:p>
            <a:pPr lvl="1"/>
            <a:r>
              <a:rPr lang="en-US" sz="2000" dirty="0"/>
              <a:t>Quick understanding </a:t>
            </a:r>
            <a:endParaRPr lang="en-US" sz="2000" dirty="0" smtClean="0"/>
          </a:p>
          <a:p>
            <a:pPr lvl="1"/>
            <a:r>
              <a:rPr lang="en-US" sz="2000" dirty="0" smtClean="0"/>
              <a:t>Semi-Modeled domain (both on-purpose and errors)</a:t>
            </a:r>
          </a:p>
          <a:p>
            <a:r>
              <a:rPr lang="en-US" sz="2400" dirty="0" smtClean="0"/>
              <a:t>Resource </a:t>
            </a:r>
            <a:r>
              <a:rPr lang="en-US" sz="2400" dirty="0"/>
              <a:t>versus time (individual and pooled resources) </a:t>
            </a:r>
            <a:endParaRPr lang="en-US" sz="2400" dirty="0" smtClean="0"/>
          </a:p>
          <a:p>
            <a:r>
              <a:rPr lang="en-US" sz="2400" dirty="0" smtClean="0"/>
              <a:t>Task Analysis</a:t>
            </a:r>
            <a:r>
              <a:rPr lang="en-US" sz="2400" dirty="0"/>
              <a:t>/</a:t>
            </a:r>
            <a:r>
              <a:rPr lang="en-US" sz="2400" dirty="0" smtClean="0"/>
              <a:t>Cog</a:t>
            </a:r>
            <a:r>
              <a:rPr lang="en-US" sz="2400" dirty="0"/>
              <a:t>. Task </a:t>
            </a:r>
            <a:r>
              <a:rPr lang="en-US" sz="2400" dirty="0" smtClean="0"/>
              <a:t>Analysis: </a:t>
            </a:r>
            <a:r>
              <a:rPr lang="en-US" sz="2400" dirty="0"/>
              <a:t>What need to do, What Decisions, What information needed for those </a:t>
            </a:r>
            <a:r>
              <a:rPr lang="en-US" sz="2400" dirty="0" smtClean="0"/>
              <a:t>decisions, Info. on screen, minimize mouse clicks</a:t>
            </a:r>
          </a:p>
          <a:p>
            <a:pPr lvl="1"/>
            <a:r>
              <a:rPr lang="en-US" sz="2000" dirty="0" smtClean="0"/>
              <a:t>Real </a:t>
            </a:r>
            <a:r>
              <a:rPr lang="en-US" sz="2000" dirty="0"/>
              <a:t>users are often very sensitive to UI </a:t>
            </a:r>
            <a:r>
              <a:rPr lang="en-US" sz="2000" dirty="0" smtClean="0"/>
              <a:t>Efficiency!</a:t>
            </a:r>
            <a:endParaRPr lang="en-US" sz="2000" dirty="0"/>
          </a:p>
          <a:p>
            <a:r>
              <a:rPr lang="en-US" sz="2400" dirty="0"/>
              <a:t>Existing system – what do they like and hate about </a:t>
            </a:r>
            <a:r>
              <a:rPr lang="en-US" sz="2400" dirty="0" smtClean="0"/>
              <a:t>the UI?</a:t>
            </a:r>
            <a:endParaRPr lang="en-US" sz="2400" dirty="0"/>
          </a:p>
          <a:p>
            <a:r>
              <a:rPr lang="en-US" sz="2400" dirty="0"/>
              <a:t>See the actual work </a:t>
            </a:r>
            <a:r>
              <a:rPr lang="en-US" sz="2400" dirty="0" smtClean="0"/>
              <a:t>environment, response time frame</a:t>
            </a:r>
          </a:p>
          <a:p>
            <a:r>
              <a:rPr lang="en-US" sz="2400" dirty="0"/>
              <a:t>H</a:t>
            </a:r>
            <a:r>
              <a:rPr lang="en-US" sz="2400" dirty="0" smtClean="0"/>
              <a:t>ow </a:t>
            </a:r>
            <a:r>
              <a:rPr lang="en-US" sz="2400" dirty="0"/>
              <a:t>long it’s going to take </a:t>
            </a:r>
            <a:r>
              <a:rPr lang="en-US" sz="2400" dirty="0" smtClean="0"/>
              <a:t>/ </a:t>
            </a:r>
            <a:r>
              <a:rPr lang="en-US" sz="2400" dirty="0"/>
              <a:t>Progress bars </a:t>
            </a:r>
            <a:r>
              <a:rPr lang="en-US" sz="2400" dirty="0" smtClean="0"/>
              <a:t>/ How </a:t>
            </a:r>
            <a:r>
              <a:rPr lang="en-US" sz="2400" dirty="0"/>
              <a:t>automatic you make </a:t>
            </a:r>
            <a:r>
              <a:rPr lang="en-US" sz="2400" dirty="0" smtClean="0"/>
              <a:t>it</a:t>
            </a:r>
          </a:p>
          <a:p>
            <a:r>
              <a:rPr lang="en-US" sz="2400" dirty="0"/>
              <a:t>Talk to </a:t>
            </a:r>
            <a:r>
              <a:rPr lang="en-US" sz="2400" dirty="0" smtClean="0"/>
              <a:t>users at </a:t>
            </a:r>
            <a:r>
              <a:rPr lang="en-US" sz="2400" dirty="0"/>
              <a:t>beginning and throughout, bounce story boards off them and preliminary versions.</a:t>
            </a:r>
          </a:p>
          <a:p>
            <a:endParaRPr lang="en-US" sz="2400" dirty="0"/>
          </a:p>
          <a:p>
            <a:endParaRPr lang="en-US" sz="2400" dirty="0"/>
          </a:p>
          <a:p>
            <a:endParaRPr lang="en-US" sz="2400" dirty="0" smtClean="0"/>
          </a:p>
          <a:p>
            <a:endParaRPr lang="en-US" sz="2400" dirty="0" smtClean="0"/>
          </a:p>
          <a:p>
            <a:endParaRPr lang="en-US" sz="2400" dirty="0"/>
          </a:p>
        </p:txBody>
      </p:sp>
    </p:spTree>
    <p:extLst>
      <p:ext uri="{BB962C8B-B14F-4D97-AF65-F5344CB8AC3E}">
        <p14:creationId xmlns:p14="http://schemas.microsoft.com/office/powerpoint/2010/main" val="206939413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3500" y="0"/>
            <a:ext cx="9004515" cy="6858000"/>
          </a:xfrm>
          <a:prstGeom prst="rect">
            <a:avLst/>
          </a:prstGeom>
        </p:spPr>
      </p:pic>
    </p:spTree>
    <p:extLst>
      <p:ext uri="{BB962C8B-B14F-4D97-AF65-F5344CB8AC3E}">
        <p14:creationId xmlns:p14="http://schemas.microsoft.com/office/powerpoint/2010/main" val="106408155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5100" y="0"/>
            <a:ext cx="8795832" cy="6858000"/>
          </a:xfrm>
          <a:prstGeom prst="rect">
            <a:avLst/>
          </a:prstGeom>
        </p:spPr>
      </p:pic>
    </p:spTree>
    <p:extLst>
      <p:ext uri="{BB962C8B-B14F-4D97-AF65-F5344CB8AC3E}">
        <p14:creationId xmlns:p14="http://schemas.microsoft.com/office/powerpoint/2010/main" val="266511562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2"/>
          <a:stretch>
            <a:fillRect/>
          </a:stretch>
        </p:blipFill>
        <p:spPr>
          <a:xfrm>
            <a:off x="508000" y="381000"/>
            <a:ext cx="8128000" cy="6096000"/>
          </a:xfrm>
          <a:prstGeom prst="rect">
            <a:avLst/>
          </a:prstGeom>
        </p:spPr>
      </p:pic>
    </p:spTree>
    <p:extLst>
      <p:ext uri="{BB962C8B-B14F-4D97-AF65-F5344CB8AC3E}">
        <p14:creationId xmlns:p14="http://schemas.microsoft.com/office/powerpoint/2010/main" val="415664063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9421949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ottler Henke">
  <a:themeElements>
    <a:clrScheme name="Stottler Henk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ottler Henke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Stottler Henke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ottler Henke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ottler Henke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ottler Henke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ottler Henke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ottler Henke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ottler Henke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ottler Henke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ottler Henke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ottler Henke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ottler Henke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ottler Henke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Stottler Henke.thmx</Template>
  <TotalTime>11346</TotalTime>
  <Words>2112</Words>
  <Application>Microsoft Macintosh PowerPoint</Application>
  <PresentationFormat>On-screen Show (4:3)</PresentationFormat>
  <Paragraphs>247</Paragraphs>
  <Slides>49</Slides>
  <Notes>13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1" baseType="lpstr">
      <vt:lpstr>Stottler Henke</vt:lpstr>
      <vt:lpstr>Bitmap Image</vt:lpstr>
      <vt:lpstr>So you want to field your intelligent planning and scheduling system?   Then suck it up!</vt:lpstr>
      <vt:lpstr>Overview</vt:lpstr>
      <vt:lpstr>Background (Mostly obvious, but just in case …)</vt:lpstr>
      <vt:lpstr>UI Design Principles for IP&amp;S System Acceptance (Decreasing Frequency/Importance)</vt:lpstr>
      <vt:lpstr>General Good UI Design Principles</vt:lpstr>
      <vt:lpstr>PowerPoint Presentation</vt:lpstr>
      <vt:lpstr>PowerPoint Presentation</vt:lpstr>
      <vt:lpstr>PowerPoint Presentation</vt:lpstr>
      <vt:lpstr>PowerPoint Presentation</vt:lpstr>
      <vt:lpstr>PowerPoint Presentation</vt:lpstr>
      <vt:lpstr>PowerPoint Presentation</vt:lpstr>
      <vt:lpstr>Satellite Communications Supports</vt:lpstr>
      <vt:lpstr>Satellite Support Decorations</vt:lpstr>
      <vt:lpstr>Honda Crash Testing Schedule</vt:lpstr>
      <vt:lpstr>Pharmaceutical Manufacturing Schedule</vt:lpstr>
      <vt:lpstr>Manufacturing Resource Schedule</vt:lpstr>
      <vt:lpstr>Histogram Exploration</vt:lpstr>
      <vt:lpstr>Explanations/Trust (see quote above)</vt:lpstr>
      <vt:lpstr>Explanation Examples</vt:lpstr>
      <vt:lpstr>Go with the (work) flow</vt:lpstr>
      <vt:lpstr>Work Flow (continued)</vt:lpstr>
      <vt:lpstr>Flexibility/Robust UI</vt:lpstr>
      <vt:lpstr>What-Ifs: Various Can be Performed</vt:lpstr>
      <vt:lpstr>What-If Capabilities</vt:lpstr>
      <vt:lpstr>Complete Calendar Support</vt:lpstr>
      <vt:lpstr>What-If: Same Demand 3 vs 2 Lines</vt:lpstr>
      <vt:lpstr>Conflicts</vt:lpstr>
      <vt:lpstr>Removing Capacity Without Causing Conflicts </vt:lpstr>
      <vt:lpstr>What-if: End of Year Shutdown</vt:lpstr>
      <vt:lpstr>What-if: Demand Increase</vt:lpstr>
      <vt:lpstr>PowerPoint Presentation</vt:lpstr>
      <vt:lpstr>PowerPoint Presentation</vt:lpstr>
      <vt:lpstr>Viable Personnel Visualization Small Acceptable Set (small range of possible personnel; two are working a different/late set of work)</vt:lpstr>
      <vt:lpstr>Issue Management –  Schedule Report</vt:lpstr>
      <vt:lpstr>Calendar Plot Easy configuration via common filter options – see upper right (currently filtered for D2)</vt:lpstr>
      <vt:lpstr>Calendar Plot Added filter for section (shows schedule for one subset of students in the class)</vt:lpstr>
      <vt:lpstr>Calendar Plot Same timeframe; filtered by room</vt:lpstr>
      <vt:lpstr>Calendar Plot Same timeframe; filtered by student (overlapping allocations reflect “preemptions” where student is pulled from one experience to engage in another experience)</vt:lpstr>
      <vt:lpstr>Pharmaceutical Manufacturing  Machine Utilization Report</vt:lpstr>
      <vt:lpstr>Vehicle Crash Testing Wizard (very easy to use interface (especially for low frequency user tasks)</vt:lpstr>
      <vt:lpstr>User Acceptance Requirements</vt:lpstr>
      <vt:lpstr>Legacy System Integration</vt:lpstr>
      <vt:lpstr> Pharma Intelligent Scheduling</vt:lpstr>
      <vt:lpstr>Different Domains =&gt; Different Conflict Concepts =&gt; Different UI</vt:lpstr>
      <vt:lpstr>User editing “final” product / replanning</vt:lpstr>
      <vt:lpstr>Selected activity was dragged, schedule was updated  (note pin icon)</vt:lpstr>
      <vt:lpstr>Special UI Challenges with truly distributed / mixed initiative planning and scheduling</vt:lpstr>
      <vt:lpstr>Future IP&amp;S UI Work</vt:lpstr>
      <vt:lpstr>Summary</vt:lpstr>
    </vt:vector>
  </TitlesOfParts>
  <Company>Stottler Henke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Jeremy Ludwig</dc:creator>
  <cp:lastModifiedBy>Dick Stottler</cp:lastModifiedBy>
  <cp:revision>172</cp:revision>
  <cp:lastPrinted>2017-06-16T17:31:02Z</cp:lastPrinted>
  <dcterms:created xsi:type="dcterms:W3CDTF">2014-07-03T20:17:38Z</dcterms:created>
  <dcterms:modified xsi:type="dcterms:W3CDTF">2017-06-20T14:22:36Z</dcterms:modified>
</cp:coreProperties>
</file>